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 id="2147483671" r:id="rId2"/>
  </p:sldMasterIdLst>
  <p:notesMasterIdLst>
    <p:notesMasterId r:id="rId18"/>
  </p:notesMasterIdLst>
  <p:handoutMasterIdLst>
    <p:handoutMasterId r:id="rId19"/>
  </p:handoutMasterIdLst>
  <p:sldIdLst>
    <p:sldId id="260" r:id="rId3"/>
    <p:sldId id="282" r:id="rId4"/>
    <p:sldId id="271" r:id="rId5"/>
    <p:sldId id="261" r:id="rId6"/>
    <p:sldId id="270" r:id="rId7"/>
    <p:sldId id="272" r:id="rId8"/>
    <p:sldId id="262" r:id="rId9"/>
    <p:sldId id="273" r:id="rId10"/>
    <p:sldId id="263" r:id="rId11"/>
    <p:sldId id="279" r:id="rId12"/>
    <p:sldId id="274" r:id="rId13"/>
    <p:sldId id="265" r:id="rId14"/>
    <p:sldId id="275" r:id="rId15"/>
    <p:sldId id="267" r:id="rId16"/>
    <p:sldId id="280" r:id="rId17"/>
  </p:sldIdLst>
  <p:sldSz cx="12192000" cy="6858000"/>
  <p:notesSz cx="6669088"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53D7"/>
    <a:srgbClr val="2D8795"/>
    <a:srgbClr val="F2F2F2"/>
    <a:srgbClr val="D9D9D9"/>
    <a:srgbClr val="FFF2CC"/>
    <a:srgbClr val="039A9C"/>
    <a:srgbClr val="E2F0D9"/>
    <a:srgbClr val="007C8E"/>
    <a:srgbClr val="548235"/>
    <a:srgbClr val="006C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5" autoAdjust="0"/>
    <p:restoredTop sz="94638" autoAdjust="0"/>
  </p:normalViewPr>
  <p:slideViewPr>
    <p:cSldViewPr snapToGrid="0" showGuides="1">
      <p:cViewPr varScale="1">
        <p:scale>
          <a:sx n="123" d="100"/>
          <a:sy n="123" d="100"/>
        </p:scale>
        <p:origin x="216" y="102"/>
      </p:cViewPr>
      <p:guideLst>
        <p:guide orient="horz" pos="2160"/>
        <p:guide pos="3840"/>
      </p:guideLst>
    </p:cSldViewPr>
  </p:slideViewPr>
  <p:outlineViewPr>
    <p:cViewPr>
      <p:scale>
        <a:sx n="66" d="100"/>
        <a:sy n="66" d="100"/>
      </p:scale>
      <p:origin x="0" y="0"/>
    </p:cViewPr>
  </p:outlineViewPr>
  <p:notesTextViewPr>
    <p:cViewPr>
      <p:scale>
        <a:sx n="1" d="1"/>
        <a:sy n="1" d="1"/>
      </p:scale>
      <p:origin x="0" y="0"/>
    </p:cViewPr>
  </p:notesTextViewPr>
  <p:sorterViewPr>
    <p:cViewPr>
      <p:scale>
        <a:sx n="125" d="100"/>
        <a:sy n="125" d="100"/>
      </p:scale>
      <p:origin x="0" y="0"/>
    </p:cViewPr>
  </p:sorter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7FC3047-8BC5-447F-8637-AA417937AD1C}"/>
              </a:ext>
            </a:extLst>
          </p:cNvPr>
          <p:cNvSpPr>
            <a:spLocks noGrp="1"/>
          </p:cNvSpPr>
          <p:nvPr>
            <p:ph type="hdr" sz="quarter"/>
          </p:nvPr>
        </p:nvSpPr>
        <p:spPr>
          <a:xfrm>
            <a:off x="0" y="0"/>
            <a:ext cx="2889938" cy="495348"/>
          </a:xfrm>
          <a:prstGeom prst="rect">
            <a:avLst/>
          </a:prstGeom>
        </p:spPr>
        <p:txBody>
          <a:bodyPr vert="horz" lIns="94923" tIns="47462" rIns="94923" bIns="47462"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63DF70E-134E-4F17-BF15-A31E0A425A58}"/>
              </a:ext>
            </a:extLst>
          </p:cNvPr>
          <p:cNvSpPr>
            <a:spLocks noGrp="1"/>
          </p:cNvSpPr>
          <p:nvPr>
            <p:ph type="dt" sz="quarter" idx="1"/>
          </p:nvPr>
        </p:nvSpPr>
        <p:spPr>
          <a:xfrm>
            <a:off x="3777607" y="0"/>
            <a:ext cx="2889938" cy="495348"/>
          </a:xfrm>
          <a:prstGeom prst="rect">
            <a:avLst/>
          </a:prstGeom>
        </p:spPr>
        <p:txBody>
          <a:bodyPr vert="horz" lIns="94923" tIns="47462" rIns="94923" bIns="47462" rtlCol="0"/>
          <a:lstStyle>
            <a:lvl1pPr algn="r">
              <a:defRPr sz="1200"/>
            </a:lvl1pPr>
          </a:lstStyle>
          <a:p>
            <a:fld id="{283BDA55-7CBD-4123-8A9E-30AA3D7A9896}" type="datetimeFigureOut">
              <a:rPr lang="fr-FR" smtClean="0"/>
              <a:t>24/02/2026</a:t>
            </a:fld>
            <a:endParaRPr lang="fr-FR"/>
          </a:p>
        </p:txBody>
      </p:sp>
      <p:sp>
        <p:nvSpPr>
          <p:cNvPr id="4" name="Espace réservé du pied de page 3">
            <a:extLst>
              <a:ext uri="{FF2B5EF4-FFF2-40B4-BE49-F238E27FC236}">
                <a16:creationId xmlns:a16="http://schemas.microsoft.com/office/drawing/2014/main" id="{701FF280-FD97-44F9-9035-541314C344F0}"/>
              </a:ext>
            </a:extLst>
          </p:cNvPr>
          <p:cNvSpPr>
            <a:spLocks noGrp="1"/>
          </p:cNvSpPr>
          <p:nvPr>
            <p:ph type="ftr" sz="quarter" idx="2"/>
          </p:nvPr>
        </p:nvSpPr>
        <p:spPr>
          <a:xfrm>
            <a:off x="0" y="9377320"/>
            <a:ext cx="2889938" cy="495347"/>
          </a:xfrm>
          <a:prstGeom prst="rect">
            <a:avLst/>
          </a:prstGeom>
        </p:spPr>
        <p:txBody>
          <a:bodyPr vert="horz" lIns="94923" tIns="47462" rIns="94923" bIns="47462"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0D8808BD-65BD-4336-A3F2-E2C2A32C0D1A}"/>
              </a:ext>
            </a:extLst>
          </p:cNvPr>
          <p:cNvSpPr>
            <a:spLocks noGrp="1"/>
          </p:cNvSpPr>
          <p:nvPr>
            <p:ph type="sldNum" sz="quarter" idx="3"/>
          </p:nvPr>
        </p:nvSpPr>
        <p:spPr>
          <a:xfrm>
            <a:off x="3777607" y="9377320"/>
            <a:ext cx="2889938" cy="495347"/>
          </a:xfrm>
          <a:prstGeom prst="rect">
            <a:avLst/>
          </a:prstGeom>
        </p:spPr>
        <p:txBody>
          <a:bodyPr vert="horz" lIns="94923" tIns="47462" rIns="94923" bIns="47462" rtlCol="0" anchor="b"/>
          <a:lstStyle>
            <a:lvl1pPr algn="r">
              <a:defRPr sz="1200"/>
            </a:lvl1pPr>
          </a:lstStyle>
          <a:p>
            <a:fld id="{A4B98439-A425-4340-9811-8CB32256CDDA}" type="slidenum">
              <a:rPr lang="fr-FR" smtClean="0"/>
              <a:t>‹N°›</a:t>
            </a:fld>
            <a:endParaRPr lang="fr-FR"/>
          </a:p>
        </p:txBody>
      </p:sp>
    </p:spTree>
    <p:extLst>
      <p:ext uri="{BB962C8B-B14F-4D97-AF65-F5344CB8AC3E}">
        <p14:creationId xmlns:p14="http://schemas.microsoft.com/office/powerpoint/2010/main" val="3698635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5348"/>
          </a:xfrm>
          <a:prstGeom prst="rect">
            <a:avLst/>
          </a:prstGeom>
        </p:spPr>
        <p:txBody>
          <a:bodyPr vert="horz" lIns="94923" tIns="47462" rIns="94923" bIns="47462" rtlCol="0"/>
          <a:lstStyle>
            <a:lvl1pPr algn="l">
              <a:defRPr sz="1200"/>
            </a:lvl1pPr>
          </a:lstStyle>
          <a:p>
            <a:endParaRPr lang="fr-FR"/>
          </a:p>
        </p:txBody>
      </p:sp>
      <p:sp>
        <p:nvSpPr>
          <p:cNvPr id="3" name="Espace réservé de la date 2"/>
          <p:cNvSpPr>
            <a:spLocks noGrp="1"/>
          </p:cNvSpPr>
          <p:nvPr>
            <p:ph type="dt" idx="1"/>
          </p:nvPr>
        </p:nvSpPr>
        <p:spPr>
          <a:xfrm>
            <a:off x="3777607" y="0"/>
            <a:ext cx="2889938" cy="495348"/>
          </a:xfrm>
          <a:prstGeom prst="rect">
            <a:avLst/>
          </a:prstGeom>
        </p:spPr>
        <p:txBody>
          <a:bodyPr vert="horz" lIns="94923" tIns="47462" rIns="94923" bIns="47462" rtlCol="0"/>
          <a:lstStyle>
            <a:lvl1pPr algn="r">
              <a:defRPr sz="1200"/>
            </a:lvl1pPr>
          </a:lstStyle>
          <a:p>
            <a:fld id="{6BB30B54-B498-4DC0-90E2-E4C4DFE9BCCA}" type="datetimeFigureOut">
              <a:rPr lang="fr-FR" smtClean="0"/>
              <a:t>24/02/2026</a:t>
            </a:fld>
            <a:endParaRPr lang="fr-FR"/>
          </a:p>
        </p:txBody>
      </p:sp>
      <p:sp>
        <p:nvSpPr>
          <p:cNvPr id="4" name="Espace réservé de l'image des diapositives 3"/>
          <p:cNvSpPr>
            <a:spLocks noGrp="1" noRot="1" noChangeAspect="1"/>
          </p:cNvSpPr>
          <p:nvPr>
            <p:ph type="sldImg" idx="2"/>
          </p:nvPr>
        </p:nvSpPr>
        <p:spPr>
          <a:xfrm>
            <a:off x="373063" y="1233488"/>
            <a:ext cx="5924550" cy="3333750"/>
          </a:xfrm>
          <a:prstGeom prst="rect">
            <a:avLst/>
          </a:prstGeom>
          <a:noFill/>
          <a:ln w="12700">
            <a:solidFill>
              <a:prstClr val="black"/>
            </a:solidFill>
          </a:ln>
        </p:spPr>
        <p:txBody>
          <a:bodyPr vert="horz" lIns="94923" tIns="47462" rIns="94923" bIns="47462" rtlCol="0" anchor="ctr"/>
          <a:lstStyle/>
          <a:p>
            <a:endParaRPr lang="fr-FR"/>
          </a:p>
        </p:txBody>
      </p:sp>
      <p:sp>
        <p:nvSpPr>
          <p:cNvPr id="5" name="Espace réservé des notes 4"/>
          <p:cNvSpPr>
            <a:spLocks noGrp="1"/>
          </p:cNvSpPr>
          <p:nvPr>
            <p:ph type="body" sz="quarter" idx="3"/>
          </p:nvPr>
        </p:nvSpPr>
        <p:spPr>
          <a:xfrm>
            <a:off x="666909" y="4751221"/>
            <a:ext cx="5335270" cy="3887361"/>
          </a:xfrm>
          <a:prstGeom prst="rect">
            <a:avLst/>
          </a:prstGeom>
        </p:spPr>
        <p:txBody>
          <a:bodyPr vert="horz" lIns="94923" tIns="47462" rIns="94923" bIns="47462"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7320"/>
            <a:ext cx="2889938" cy="495347"/>
          </a:xfrm>
          <a:prstGeom prst="rect">
            <a:avLst/>
          </a:prstGeom>
        </p:spPr>
        <p:txBody>
          <a:bodyPr vert="horz" lIns="94923" tIns="47462" rIns="94923" bIns="47462"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7607" y="9377320"/>
            <a:ext cx="2889938" cy="495347"/>
          </a:xfrm>
          <a:prstGeom prst="rect">
            <a:avLst/>
          </a:prstGeom>
        </p:spPr>
        <p:txBody>
          <a:bodyPr vert="horz" lIns="94923" tIns="47462" rIns="94923" bIns="47462" rtlCol="0" anchor="b"/>
          <a:lstStyle>
            <a:lvl1pPr algn="r">
              <a:defRPr sz="1200"/>
            </a:lvl1pPr>
          </a:lstStyle>
          <a:p>
            <a:fld id="{104BD9EF-1AA2-4759-8280-CF59376D338D}" type="slidenum">
              <a:rPr lang="fr-FR" smtClean="0"/>
              <a:t>‹N°›</a:t>
            </a:fld>
            <a:endParaRPr lang="fr-FR"/>
          </a:p>
        </p:txBody>
      </p:sp>
    </p:spTree>
    <p:extLst>
      <p:ext uri="{BB962C8B-B14F-4D97-AF65-F5344CB8AC3E}">
        <p14:creationId xmlns:p14="http://schemas.microsoft.com/office/powerpoint/2010/main" val="556834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04BD9EF-1AA2-4759-8280-CF59376D338D}" type="slidenum">
              <a:rPr lang="fr-FR" smtClean="0"/>
              <a:t>0</a:t>
            </a:fld>
            <a:endParaRPr lang="fr-FR"/>
          </a:p>
        </p:txBody>
      </p:sp>
    </p:spTree>
    <p:extLst>
      <p:ext uri="{BB962C8B-B14F-4D97-AF65-F5344CB8AC3E}">
        <p14:creationId xmlns:p14="http://schemas.microsoft.com/office/powerpoint/2010/main" val="16699350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3.xml"/><Relationship Id="rId4" Type="http://schemas.openxmlformats.org/officeDocument/2006/relationships/image" Target="../media/image6.emf"/></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5.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7.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avec photo">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EE3A0BC-1218-4CB1-B104-79CC1662AF7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8769" y="731744"/>
            <a:ext cx="5162550" cy="5105400"/>
          </a:xfrm>
          <a:prstGeom prst="rect">
            <a:avLst/>
          </a:prstGeom>
        </p:spPr>
      </p:pic>
      <p:pic>
        <p:nvPicPr>
          <p:cNvPr id="14" name="Image 13">
            <a:extLst>
              <a:ext uri="{FF2B5EF4-FFF2-40B4-BE49-F238E27FC236}">
                <a16:creationId xmlns:a16="http://schemas.microsoft.com/office/drawing/2014/main" id="{A65289CA-BB76-4367-A6E8-586A4465D41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637595" y="4822825"/>
            <a:ext cx="4907826" cy="1188114"/>
          </a:xfrm>
          <a:prstGeom prst="rect">
            <a:avLst/>
          </a:prstGeom>
        </p:spPr>
      </p:pic>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7194207" y="6174395"/>
            <a:ext cx="4320000" cy="252000"/>
          </a:xfrm>
        </p:spPr>
        <p:txBody>
          <a:bodyPr anchor="ctr"/>
          <a:lstStyle>
            <a:lvl1pPr marL="0" indent="0" algn="r">
              <a:buNone/>
              <a:defRPr sz="1000" b="1" cap="all"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Modifier les styles du </a:t>
            </a:r>
            <a:r>
              <a:rPr lang="en-US" noProof="0" dirty="0" err="1"/>
              <a:t>texte</a:t>
            </a:r>
            <a:r>
              <a:rPr lang="en-US" noProof="0" dirty="0"/>
              <a:t> du masque</a:t>
            </a:r>
          </a:p>
        </p:txBody>
      </p:sp>
      <p:sp>
        <p:nvSpPr>
          <p:cNvPr id="12" name="Titre 1">
            <a:extLst>
              <a:ext uri="{FF2B5EF4-FFF2-40B4-BE49-F238E27FC236}">
                <a16:creationId xmlns:a16="http://schemas.microsoft.com/office/drawing/2014/main" id="{2930B45F-AEDD-411B-9BBC-1B13EFEDC0E7}"/>
              </a:ext>
            </a:extLst>
          </p:cNvPr>
          <p:cNvSpPr>
            <a:spLocks noGrp="1"/>
          </p:cNvSpPr>
          <p:nvPr>
            <p:ph type="ctrTitle"/>
          </p:nvPr>
        </p:nvSpPr>
        <p:spPr>
          <a:xfrm>
            <a:off x="6230470" y="731743"/>
            <a:ext cx="5580000" cy="2414623"/>
          </a:xfrm>
        </p:spPr>
        <p:txBody>
          <a:bodyPr anchor="b">
            <a:normAutofit/>
          </a:bodyPr>
          <a:lstStyle>
            <a:lvl1pPr algn="l" defTabSz="360000">
              <a:lnSpc>
                <a:spcPct val="85000"/>
              </a:lnSpc>
              <a:tabLst/>
              <a:defRPr sz="4400"/>
            </a:lvl1pPr>
          </a:lstStyle>
          <a:p>
            <a:r>
              <a:rPr lang="en-US" noProof="0" dirty="0" err="1"/>
              <a:t>Modifiez</a:t>
            </a:r>
            <a:r>
              <a:rPr lang="en-US" noProof="0" dirty="0"/>
              <a:t> le style du </a:t>
            </a:r>
            <a:r>
              <a:rPr lang="en-US" noProof="0" dirty="0" err="1"/>
              <a:t>titre</a:t>
            </a:r>
            <a:endParaRPr lang="en-US" noProof="0" dirty="0"/>
          </a:p>
        </p:txBody>
      </p:sp>
      <p:sp>
        <p:nvSpPr>
          <p:cNvPr id="13" name="Sous-titre 2">
            <a:extLst>
              <a:ext uri="{FF2B5EF4-FFF2-40B4-BE49-F238E27FC236}">
                <a16:creationId xmlns:a16="http://schemas.microsoft.com/office/drawing/2014/main" id="{9B55D30E-725C-43C0-B80E-301FBBB3B6E0}"/>
              </a:ext>
            </a:extLst>
          </p:cNvPr>
          <p:cNvSpPr>
            <a:spLocks noGrp="1"/>
          </p:cNvSpPr>
          <p:nvPr>
            <p:ph type="subTitle" idx="1"/>
          </p:nvPr>
        </p:nvSpPr>
        <p:spPr>
          <a:xfrm>
            <a:off x="6230470" y="3056037"/>
            <a:ext cx="5580000" cy="2340000"/>
          </a:xfrm>
        </p:spPr>
        <p:txBody>
          <a:bodyPr anchor="t"/>
          <a:lstStyle>
            <a:lvl1pPr marL="0" indent="0" algn="l" defTabSz="360000">
              <a:lnSpc>
                <a:spcPct val="85000"/>
              </a:lnSpc>
              <a:buNone/>
              <a:tabLst/>
              <a:defRPr sz="44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Modifier le style des sous-</a:t>
            </a:r>
            <a:r>
              <a:rPr lang="en-US" noProof="0" dirty="0" err="1"/>
              <a:t>titres</a:t>
            </a:r>
            <a:r>
              <a:rPr lang="en-US" noProof="0" dirty="0"/>
              <a:t> du masque</a:t>
            </a:r>
          </a:p>
        </p:txBody>
      </p:sp>
      <p:cxnSp>
        <p:nvCxnSpPr>
          <p:cNvPr id="17" name="Connecteur droit 16">
            <a:extLst>
              <a:ext uri="{FF2B5EF4-FFF2-40B4-BE49-F238E27FC236}">
                <a16:creationId xmlns:a16="http://schemas.microsoft.com/office/drawing/2014/main" id="{88175086-68EB-4950-BC23-A9DFECDDDE2E}"/>
              </a:ext>
            </a:extLst>
          </p:cNvPr>
          <p:cNvCxnSpPr/>
          <p:nvPr userDrawn="1"/>
        </p:nvCxnSpPr>
        <p:spPr>
          <a:xfrm>
            <a:off x="804000" y="6120000"/>
            <a:ext cx="105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448213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12" name="Espace réservé pour une image  15"/>
          <p:cNvSpPr>
            <a:spLocks noGrp="1"/>
          </p:cNvSpPr>
          <p:nvPr>
            <p:ph type="pic" sz="quarter" idx="17" hasCustomPrompt="1"/>
          </p:nvPr>
        </p:nvSpPr>
        <p:spPr>
          <a:xfrm>
            <a:off x="340800" y="326400"/>
            <a:ext cx="11856000" cy="5856000"/>
          </a:xfrm>
          <a:custGeom>
            <a:avLst/>
            <a:gdLst>
              <a:gd name="connsiteX0" fmla="*/ 244898 w 8892000"/>
              <a:gd name="connsiteY0" fmla="*/ 0 h 4392000"/>
              <a:gd name="connsiteX1" fmla="*/ 3420000 w 8892000"/>
              <a:gd name="connsiteY1" fmla="*/ 0 h 4392000"/>
              <a:gd name="connsiteX2" fmla="*/ 8647102 w 8892000"/>
              <a:gd name="connsiteY2" fmla="*/ 0 h 4392000"/>
              <a:gd name="connsiteX3" fmla="*/ 8892000 w 8892000"/>
              <a:gd name="connsiteY3" fmla="*/ 0 h 4392000"/>
              <a:gd name="connsiteX4" fmla="*/ 8892000 w 8892000"/>
              <a:gd name="connsiteY4" fmla="*/ 244898 h 4392000"/>
              <a:gd name="connsiteX5" fmla="*/ 8892000 w 8892000"/>
              <a:gd name="connsiteY5" fmla="*/ 4147102 h 4392000"/>
              <a:gd name="connsiteX6" fmla="*/ 8892000 w 8892000"/>
              <a:gd name="connsiteY6" fmla="*/ 4392000 h 4392000"/>
              <a:gd name="connsiteX7" fmla="*/ 8647102 w 8892000"/>
              <a:gd name="connsiteY7" fmla="*/ 4392000 h 4392000"/>
              <a:gd name="connsiteX8" fmla="*/ 3420000 w 8892000"/>
              <a:gd name="connsiteY8" fmla="*/ 4392000 h 4392000"/>
              <a:gd name="connsiteX9" fmla="*/ 244898 w 8892000"/>
              <a:gd name="connsiteY9" fmla="*/ 4392000 h 4392000"/>
              <a:gd name="connsiteX10" fmla="*/ 0 w 8892000"/>
              <a:gd name="connsiteY10" fmla="*/ 4147102 h 4392000"/>
              <a:gd name="connsiteX11" fmla="*/ 0 w 8892000"/>
              <a:gd name="connsiteY11" fmla="*/ 244898 h 4392000"/>
              <a:gd name="connsiteX12" fmla="*/ 244898 w 8892000"/>
              <a:gd name="connsiteY12" fmla="*/ 0 h 43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92000" h="4392000">
                <a:moveTo>
                  <a:pt x="244898" y="0"/>
                </a:moveTo>
                <a:lnTo>
                  <a:pt x="3420000" y="0"/>
                </a:lnTo>
                <a:lnTo>
                  <a:pt x="8647102" y="0"/>
                </a:lnTo>
                <a:lnTo>
                  <a:pt x="8892000" y="0"/>
                </a:lnTo>
                <a:lnTo>
                  <a:pt x="8892000" y="244898"/>
                </a:lnTo>
                <a:lnTo>
                  <a:pt x="8892000" y="4147102"/>
                </a:lnTo>
                <a:lnTo>
                  <a:pt x="8892000" y="4392000"/>
                </a:lnTo>
                <a:lnTo>
                  <a:pt x="8647102" y="4392000"/>
                </a:lnTo>
                <a:lnTo>
                  <a:pt x="3420000" y="4392000"/>
                </a:lnTo>
                <a:lnTo>
                  <a:pt x="244898" y="4392000"/>
                </a:lnTo>
                <a:cubicBezTo>
                  <a:pt x="109645" y="4392000"/>
                  <a:pt x="0" y="4282355"/>
                  <a:pt x="0" y="4147102"/>
                </a:cubicBezTo>
                <a:lnTo>
                  <a:pt x="0" y="244898"/>
                </a:lnTo>
                <a:cubicBezTo>
                  <a:pt x="0" y="109645"/>
                  <a:pt x="109645" y="0"/>
                  <a:pt x="244898" y="0"/>
                </a:cubicBezTo>
                <a:close/>
              </a:path>
            </a:pathLst>
          </a:custGeom>
          <a:solidFill>
            <a:schemeClr val="bg1">
              <a:lumMod val="85000"/>
            </a:schemeClr>
          </a:solidFill>
          <a:ln>
            <a:noFill/>
          </a:ln>
        </p:spPr>
        <p:txBody>
          <a:bodyPr wrap="square" tIns="1260000">
            <a:noAutofit/>
          </a:bodyPr>
          <a:lstStyle>
            <a:lvl1pPr marL="0" indent="0" algn="ctr">
              <a:buNone/>
              <a:defRPr sz="1200">
                <a:solidFill>
                  <a:schemeClr val="tx1"/>
                </a:solidFill>
              </a:defRPr>
            </a:lvl1pPr>
          </a:lstStyle>
          <a:p>
            <a:r>
              <a:rPr lang="fr-FR" noProof="0"/>
              <a:t>Sélectionner l’icône pour insérer une image, puis disposer l’image en arrière plan </a:t>
            </a:r>
            <a:br>
              <a:rPr lang="fr-FR" noProof="0" dirty="0"/>
            </a:br>
            <a:r>
              <a:rPr lang="fr-FR" noProof="0"/>
              <a:t>(Sélectionner l’image avec le bouton droit de la souris / Mettre à l’arrière plan</a:t>
            </a:r>
            <a:r>
              <a:rPr lang="fr-FR" noProof="0" dirty="0"/>
              <a:t>)</a:t>
            </a:r>
          </a:p>
        </p:txBody>
      </p:sp>
      <p:sp>
        <p:nvSpPr>
          <p:cNvPr id="10" name="Rectangle 9"/>
          <p:cNvSpPr/>
          <p:nvPr userDrawn="1"/>
        </p:nvSpPr>
        <p:spPr bwMode="gray">
          <a:xfrm>
            <a:off x="0" y="6309320"/>
            <a:ext cx="3407701"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Titre 1"/>
          <p:cNvSpPr>
            <a:spLocks noGrp="1"/>
          </p:cNvSpPr>
          <p:nvPr>
            <p:ph type="title" hasCustomPrompt="1"/>
          </p:nvPr>
        </p:nvSpPr>
        <p:spPr bwMode="gray">
          <a:xfrm>
            <a:off x="2241576" y="3979548"/>
            <a:ext cx="9755320" cy="1440000"/>
          </a:xfrm>
        </p:spPr>
        <p:txBody>
          <a:bodyPr anchor="t" anchorCtr="0"/>
          <a:lstStyle>
            <a:lvl1pPr algn="l">
              <a:lnSpc>
                <a:spcPct val="80000"/>
              </a:lnSpc>
              <a:spcBef>
                <a:spcPts val="0"/>
              </a:spcBef>
              <a:spcAft>
                <a:spcPts val="0"/>
              </a:spcAft>
              <a:defRPr sz="2800" b="0" cap="all" baseline="0">
                <a:solidFill>
                  <a:schemeClr val="bg1"/>
                </a:solidFill>
              </a:defRPr>
            </a:lvl1pPr>
          </a:lstStyle>
          <a:p>
            <a:r>
              <a:rPr lang="fr-FR" noProof="0" dirty="0"/>
              <a:t>titre</a:t>
            </a:r>
          </a:p>
        </p:txBody>
      </p:sp>
      <p:sp>
        <p:nvSpPr>
          <p:cNvPr id="6" name="Espace réservé de la date 5"/>
          <p:cNvSpPr>
            <a:spLocks noGrp="1"/>
          </p:cNvSpPr>
          <p:nvPr>
            <p:ph type="dt" sz="half" idx="10"/>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r>
              <a:rPr lang="fr-FR"/>
              <a:t>23.11.2016</a:t>
            </a:r>
            <a:endParaRPr lang="fr-FR" dirty="0"/>
          </a:p>
        </p:txBody>
      </p:sp>
      <p:sp>
        <p:nvSpPr>
          <p:cNvPr id="7" name="Espace réservé du numéro de diapositive 6"/>
          <p:cNvSpPr>
            <a:spLocks noGrp="1"/>
          </p:cNvSpPr>
          <p:nvPr>
            <p:ph type="sldNum" sz="quarter" idx="11"/>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fld id="{10C140CD-8AED-46FF-A9A2-77308F3F39AE}" type="slidenum">
              <a:rPr lang="fr-FR" smtClean="0"/>
              <a:pPr/>
              <a:t>‹N°›</a:t>
            </a:fld>
            <a:endParaRPr lang="fr-FR" dirty="0"/>
          </a:p>
        </p:txBody>
      </p:sp>
      <p:sp>
        <p:nvSpPr>
          <p:cNvPr id="9" name="Espace réservé du pied de page 8"/>
          <p:cNvSpPr>
            <a:spLocks noGrp="1"/>
          </p:cNvSpPr>
          <p:nvPr>
            <p:ph type="ftr" sz="quarter" idx="12"/>
          </p:nvPr>
        </p:nvSpPr>
        <p:spPr bwMode="gray">
          <a:xfrm>
            <a:off x="0" y="6678000"/>
            <a:ext cx="240000" cy="180000"/>
          </a:xfrm>
          <a:ln>
            <a:solidFill>
              <a:schemeClr val="tx1">
                <a:alpha val="0"/>
              </a:schemeClr>
            </a:solidFill>
          </a:ln>
        </p:spPr>
        <p:txBody>
          <a:bodyPr/>
          <a:lstStyle>
            <a:lvl1pPr>
              <a:defRPr>
                <a:solidFill>
                  <a:schemeClr val="accent1">
                    <a:alpha val="0"/>
                  </a:schemeClr>
                </a:solidFill>
              </a:defRPr>
            </a:lvl1pPr>
          </a:lstStyle>
          <a:p>
            <a:endParaRPr lang="fr-FR" dirty="0"/>
          </a:p>
        </p:txBody>
      </p:sp>
      <p:sp>
        <p:nvSpPr>
          <p:cNvPr id="11" name="Espace réservé du texte 13"/>
          <p:cNvSpPr>
            <a:spLocks noGrp="1" noChangeAspect="1"/>
          </p:cNvSpPr>
          <p:nvPr>
            <p:ph type="body" sz="quarter" idx="16" hasCustomPrompt="1"/>
          </p:nvPr>
        </p:nvSpPr>
        <p:spPr bwMode="gray">
          <a:xfrm>
            <a:off x="5616000" y="3"/>
            <a:ext cx="960000" cy="823385"/>
          </a:xfrm>
          <a:prstGeom prst="rect">
            <a:avLst/>
          </a:prstGeom>
          <a:blipFill>
            <a:blip r:embed="rId2" cstate="screen">
              <a:extLst>
                <a:ext uri="{28A0092B-C50C-407E-A947-70E740481C1C}">
                  <a14:useLocalDpi xmlns:a14="http://schemas.microsoft.com/office/drawing/2010/main"/>
                </a:ext>
              </a:extLst>
            </a:blip>
            <a:stretch>
              <a:fillRect/>
            </a:stretch>
          </a:blipFill>
          <a:ln>
            <a:solidFill>
              <a:schemeClr val="tx1">
                <a:alpha val="0"/>
              </a:schemeClr>
            </a:solidFill>
          </a:ln>
        </p:spPr>
        <p:txBody>
          <a:bodyPr/>
          <a:lstStyle>
            <a:lvl1pPr>
              <a:buNone/>
              <a:defRPr sz="100" b="0" baseline="0">
                <a:solidFill>
                  <a:schemeClr val="bg1">
                    <a:alpha val="0"/>
                  </a:schemeClr>
                </a:solidFill>
              </a:defRPr>
            </a:lvl1pPr>
          </a:lstStyle>
          <a:p>
            <a:pPr lvl="0"/>
            <a:r>
              <a:rPr lang="fr-FR" dirty="0"/>
              <a:t> </a:t>
            </a:r>
          </a:p>
        </p:txBody>
      </p:sp>
      <p:sp>
        <p:nvSpPr>
          <p:cNvPr id="13" name="Espace réservé du texte 13"/>
          <p:cNvSpPr>
            <a:spLocks noGrp="1"/>
          </p:cNvSpPr>
          <p:nvPr>
            <p:ph type="body" sz="quarter" idx="13" hasCustomPrompt="1"/>
          </p:nvPr>
        </p:nvSpPr>
        <p:spPr bwMode="gray">
          <a:xfrm>
            <a:off x="1877091" y="4293096"/>
            <a:ext cx="192000" cy="912000"/>
          </a:xfrm>
          <a:prstGeom prst="roundRect">
            <a:avLst>
              <a:gd name="adj" fmla="val 13081"/>
            </a:avLst>
          </a:prstGeom>
          <a:solidFill>
            <a:schemeClr val="bg2"/>
          </a:solidFill>
          <a:ln>
            <a:solidFill>
              <a:schemeClr val="tx1">
                <a:alpha val="0"/>
              </a:schemeClr>
            </a:solidFill>
          </a:ln>
        </p:spPr>
        <p:txBody>
          <a:bodyPr/>
          <a:lstStyle>
            <a:lvl1pPr>
              <a:buNone/>
              <a:defRPr sz="100" b="0" baseline="0">
                <a:solidFill>
                  <a:schemeClr val="bg1">
                    <a:alpha val="0"/>
                  </a:schemeClr>
                </a:solidFill>
              </a:defRPr>
            </a:lvl1pPr>
          </a:lstStyle>
          <a:p>
            <a:pPr lvl="0"/>
            <a:r>
              <a:rPr lang="fr-FR" dirty="0"/>
              <a:t> </a:t>
            </a:r>
          </a:p>
        </p:txBody>
      </p:sp>
      <p:sp>
        <p:nvSpPr>
          <p:cNvPr id="14" name="Espace réservé de l'image de la bibliothèque 11"/>
          <p:cNvSpPr>
            <a:spLocks noGrp="1"/>
          </p:cNvSpPr>
          <p:nvPr>
            <p:ph type="clipArt" sz="quarter" idx="18" hasCustomPrompt="1"/>
          </p:nvPr>
        </p:nvSpPr>
        <p:spPr>
          <a:xfrm>
            <a:off x="5231904" y="6281746"/>
            <a:ext cx="1728192" cy="480053"/>
          </a:xfrm>
        </p:spPr>
        <p:txBody>
          <a:bodyPr anchor="ctr" anchorCtr="0"/>
          <a:lstStyle>
            <a:lvl1pPr marL="0" indent="0" algn="ctr">
              <a:buNone/>
              <a:defRPr sz="900" baseline="0">
                <a:solidFill>
                  <a:schemeClr val="accent2"/>
                </a:solidFill>
              </a:defRPr>
            </a:lvl1pPr>
          </a:lstStyle>
          <a:p>
            <a:r>
              <a:rPr lang="fr-FR"/>
              <a:t> Placer ici le logo de votre pôle direction (</a:t>
            </a:r>
            <a:r>
              <a:rPr lang="fr-FR" dirty="0"/>
              <a:t>optionnel)</a:t>
            </a:r>
          </a:p>
        </p:txBody>
      </p:sp>
    </p:spTree>
    <p:extLst>
      <p:ext uri="{BB962C8B-B14F-4D97-AF65-F5344CB8AC3E}">
        <p14:creationId xmlns:p14="http://schemas.microsoft.com/office/powerpoint/2010/main" val="2051814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ack Page">
    <p:bg bwMode="gray">
      <p:bgPr>
        <a:solidFill>
          <a:schemeClr val="accent3"/>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78000"/>
            <a:ext cx="240000" cy="180000"/>
          </a:xfrm>
          <a:prstGeom prst="rect">
            <a:avLst/>
          </a:prstGeom>
          <a:ln>
            <a:solidFill>
              <a:schemeClr val="tx1">
                <a:alpha val="0"/>
              </a:schemeClr>
            </a:solidFill>
          </a:ln>
        </p:spPr>
        <p:txBody>
          <a:bodyPr/>
          <a:lstStyle>
            <a:lvl1pPr>
              <a:defRPr>
                <a:solidFill>
                  <a:schemeClr val="accent3">
                    <a:alpha val="0"/>
                  </a:schemeClr>
                </a:solidFill>
              </a:defRPr>
            </a:lvl1pPr>
          </a:lstStyle>
          <a:p>
            <a:r>
              <a:rPr lang="fr-FR"/>
              <a:t>23.11.2016</a:t>
            </a:r>
            <a:endParaRPr lang="fr-FR" dirty="0"/>
          </a:p>
        </p:txBody>
      </p:sp>
      <p:pic>
        <p:nvPicPr>
          <p:cNvPr id="7" name="Image 6" descr="pictos_derniere_couleu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0" y="5239515"/>
            <a:ext cx="12192000" cy="1618487"/>
          </a:xfrm>
          <a:prstGeom prst="rect">
            <a:avLst/>
          </a:prstGeom>
        </p:spPr>
      </p:pic>
    </p:spTree>
    <p:extLst>
      <p:ext uri="{BB962C8B-B14F-4D97-AF65-F5344CB8AC3E}">
        <p14:creationId xmlns:p14="http://schemas.microsoft.com/office/powerpoint/2010/main" val="1079490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6906575B-2AA7-42C0-AEF2-D9AD31526C9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637595" y="4822825"/>
            <a:ext cx="4907826" cy="1188114"/>
          </a:xfrm>
          <a:prstGeom prst="rect">
            <a:avLst/>
          </a:prstGeom>
        </p:spPr>
      </p:pic>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7192800" y="6174395"/>
            <a:ext cx="4320000" cy="252000"/>
          </a:xfrm>
        </p:spPr>
        <p:txBody>
          <a:bodyPr anchor="ctr"/>
          <a:lstStyle>
            <a:lvl1pPr marL="0" indent="0" algn="r">
              <a:buNone/>
              <a:defRPr sz="1000" b="1" cap="all"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Modifier les styles du </a:t>
            </a:r>
            <a:r>
              <a:rPr lang="en-US" noProof="0" dirty="0" err="1"/>
              <a:t>texte</a:t>
            </a:r>
            <a:r>
              <a:rPr lang="en-US" noProof="0" dirty="0"/>
              <a:t> du masque</a:t>
            </a:r>
          </a:p>
        </p:txBody>
      </p:sp>
      <p:sp>
        <p:nvSpPr>
          <p:cNvPr id="12" name="Titre 1">
            <a:extLst>
              <a:ext uri="{FF2B5EF4-FFF2-40B4-BE49-F238E27FC236}">
                <a16:creationId xmlns:a16="http://schemas.microsoft.com/office/drawing/2014/main" id="{2930B45F-AEDD-411B-9BBC-1B13EFEDC0E7}"/>
              </a:ext>
            </a:extLst>
          </p:cNvPr>
          <p:cNvSpPr>
            <a:spLocks noGrp="1"/>
          </p:cNvSpPr>
          <p:nvPr>
            <p:ph type="ctrTitle"/>
          </p:nvPr>
        </p:nvSpPr>
        <p:spPr>
          <a:xfrm>
            <a:off x="720000" y="460800"/>
            <a:ext cx="10980000" cy="2520000"/>
          </a:xfrm>
        </p:spPr>
        <p:txBody>
          <a:bodyPr anchor="b">
            <a:normAutofit/>
          </a:bodyPr>
          <a:lstStyle>
            <a:lvl1pPr algn="l" defTabSz="360000">
              <a:lnSpc>
                <a:spcPct val="85000"/>
              </a:lnSpc>
              <a:tabLst/>
              <a:defRPr sz="5400"/>
            </a:lvl1pPr>
          </a:lstStyle>
          <a:p>
            <a:r>
              <a:rPr lang="en-US" noProof="0" dirty="0" err="1"/>
              <a:t>Modifiez</a:t>
            </a:r>
            <a:r>
              <a:rPr lang="en-US" noProof="0" dirty="0"/>
              <a:t> le style du </a:t>
            </a:r>
            <a:r>
              <a:rPr lang="en-US" noProof="0" dirty="0" err="1"/>
              <a:t>titre</a:t>
            </a:r>
            <a:endParaRPr lang="en-US" noProof="0" dirty="0"/>
          </a:p>
        </p:txBody>
      </p:sp>
      <p:sp>
        <p:nvSpPr>
          <p:cNvPr id="13" name="Sous-titre 2">
            <a:extLst>
              <a:ext uri="{FF2B5EF4-FFF2-40B4-BE49-F238E27FC236}">
                <a16:creationId xmlns:a16="http://schemas.microsoft.com/office/drawing/2014/main" id="{9B55D30E-725C-43C0-B80E-301FBBB3B6E0}"/>
              </a:ext>
            </a:extLst>
          </p:cNvPr>
          <p:cNvSpPr>
            <a:spLocks noGrp="1"/>
          </p:cNvSpPr>
          <p:nvPr>
            <p:ph type="subTitle" idx="1"/>
          </p:nvPr>
        </p:nvSpPr>
        <p:spPr>
          <a:xfrm>
            <a:off x="720000" y="2890800"/>
            <a:ext cx="10980000" cy="2340000"/>
          </a:xfrm>
        </p:spPr>
        <p:txBody>
          <a:bodyPr anchor="t">
            <a:normAutofit/>
          </a:bodyPr>
          <a:lstStyle>
            <a:lvl1pPr marL="0" indent="0" algn="l" defTabSz="360000">
              <a:lnSpc>
                <a:spcPct val="85000"/>
              </a:lnSpc>
              <a:buNone/>
              <a:tabLst/>
              <a:defRPr sz="54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Modifier le style des sous-</a:t>
            </a:r>
            <a:r>
              <a:rPr lang="en-US" noProof="0" dirty="0" err="1"/>
              <a:t>titres</a:t>
            </a:r>
            <a:r>
              <a:rPr lang="en-US" noProof="0" dirty="0"/>
              <a:t> du masque</a:t>
            </a:r>
          </a:p>
        </p:txBody>
      </p:sp>
      <p:cxnSp>
        <p:nvCxnSpPr>
          <p:cNvPr id="7" name="Connecteur droit 6">
            <a:extLst>
              <a:ext uri="{FF2B5EF4-FFF2-40B4-BE49-F238E27FC236}">
                <a16:creationId xmlns:a16="http://schemas.microsoft.com/office/drawing/2014/main" id="{35F25D88-16F6-4D3B-8C17-BA11C25DC62C}"/>
              </a:ext>
            </a:extLst>
          </p:cNvPr>
          <p:cNvCxnSpPr/>
          <p:nvPr userDrawn="1"/>
        </p:nvCxnSpPr>
        <p:spPr>
          <a:xfrm>
            <a:off x="804000" y="6120000"/>
            <a:ext cx="105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041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uverture de chapitr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6480000" y="6174395"/>
            <a:ext cx="4320000" cy="252000"/>
          </a:xfrm>
        </p:spPr>
        <p:txBody>
          <a:bodyPr anchor="ctr"/>
          <a:lstStyle>
            <a:lvl1pPr marL="0" indent="0" algn="r">
              <a:buNone/>
              <a:defRPr sz="1000" b="1" cap="all"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Modifier les styles du </a:t>
            </a:r>
            <a:r>
              <a:rPr lang="en-US" noProof="0" dirty="0" err="1"/>
              <a:t>texte</a:t>
            </a:r>
            <a:r>
              <a:rPr lang="en-US" noProof="0" dirty="0"/>
              <a:t> du masque</a:t>
            </a:r>
          </a:p>
        </p:txBody>
      </p:sp>
      <p:sp>
        <p:nvSpPr>
          <p:cNvPr id="7" name="Espace réservé de la date 6">
            <a:extLst>
              <a:ext uri="{FF2B5EF4-FFF2-40B4-BE49-F238E27FC236}">
                <a16:creationId xmlns:a16="http://schemas.microsoft.com/office/drawing/2014/main" id="{1E05C12A-6D66-4BD5-8AA3-E181C54F9E89}"/>
              </a:ext>
            </a:extLst>
          </p:cNvPr>
          <p:cNvSpPr>
            <a:spLocks noGrp="1"/>
          </p:cNvSpPr>
          <p:nvPr>
            <p:ph type="dt" sz="half" idx="10"/>
          </p:nvPr>
        </p:nvSpPr>
        <p:spPr>
          <a:xfrm>
            <a:off x="1138238" y="6174395"/>
            <a:ext cx="828017" cy="252000"/>
          </a:xfrm>
          <a:prstGeom prst="rect">
            <a:avLst/>
          </a:prstGeom>
        </p:spPr>
        <p:txBody>
          <a:bodyPr/>
          <a:lstStyle/>
          <a:p>
            <a:fld id="{9F42C373-ED48-49D9-A3E7-74C5F8A1C44A}" type="datetime1">
              <a:rPr lang="en-US" noProof="0" smtClean="0"/>
              <a:t>2/24/2026</a:t>
            </a:fld>
            <a:endParaRPr lang="en-US" noProof="0" dirty="0"/>
          </a:p>
        </p:txBody>
      </p:sp>
      <p:sp>
        <p:nvSpPr>
          <p:cNvPr id="8" name="Espace réservé du pied de page 7">
            <a:extLst>
              <a:ext uri="{FF2B5EF4-FFF2-40B4-BE49-F238E27FC236}">
                <a16:creationId xmlns:a16="http://schemas.microsoft.com/office/drawing/2014/main" id="{4D9927BF-3057-4ED9-A027-6ED3E5944114}"/>
              </a:ext>
            </a:extLst>
          </p:cNvPr>
          <p:cNvSpPr>
            <a:spLocks noGrp="1"/>
          </p:cNvSpPr>
          <p:nvPr>
            <p:ph type="ftr" sz="quarter" idx="11"/>
          </p:nvPr>
        </p:nvSpPr>
        <p:spPr>
          <a:xfrm>
            <a:off x="1852612" y="6174395"/>
            <a:ext cx="4320000" cy="252000"/>
          </a:xfrm>
        </p:spPr>
        <p:txBody>
          <a:bodyPr/>
          <a:lstStyle/>
          <a:p>
            <a:r>
              <a:rPr lang="en-US" noProof="0" dirty="0"/>
              <a:t>-  </a:t>
            </a:r>
            <a:r>
              <a:rPr lang="en-US" noProof="0" dirty="0" err="1"/>
              <a:t>Titre</a:t>
            </a:r>
            <a:r>
              <a:rPr lang="en-US" noProof="0" dirty="0"/>
              <a:t> de la </a:t>
            </a:r>
            <a:r>
              <a:rPr lang="en-US" noProof="0" dirty="0" err="1"/>
              <a:t>présentation</a:t>
            </a:r>
            <a:endParaRPr lang="en-US" noProof="0" dirty="0"/>
          </a:p>
        </p:txBody>
      </p:sp>
      <p:sp>
        <p:nvSpPr>
          <p:cNvPr id="9" name="Espace réservé du numéro de diapositive 8">
            <a:extLst>
              <a:ext uri="{FF2B5EF4-FFF2-40B4-BE49-F238E27FC236}">
                <a16:creationId xmlns:a16="http://schemas.microsoft.com/office/drawing/2014/main" id="{7E748F74-A8DF-40EA-847A-446CF8437D01}"/>
              </a:ext>
            </a:extLst>
          </p:cNvPr>
          <p:cNvSpPr>
            <a:spLocks noGrp="1"/>
          </p:cNvSpPr>
          <p:nvPr>
            <p:ph type="sldNum" sz="quarter" idx="12"/>
          </p:nvPr>
        </p:nvSpPr>
        <p:spPr/>
        <p:txBody>
          <a:bodyPr/>
          <a:lstStyle/>
          <a:p>
            <a:fld id="{975A587B-5814-4D9B-9598-FE9CB954CB01}" type="slidenum">
              <a:rPr lang="en-US" noProof="0" smtClean="0"/>
              <a:t>‹N°›</a:t>
            </a:fld>
            <a:endParaRPr lang="en-US" noProof="0" dirty="0"/>
          </a:p>
        </p:txBody>
      </p:sp>
      <p:sp>
        <p:nvSpPr>
          <p:cNvPr id="13" name="Titre 1">
            <a:extLst>
              <a:ext uri="{FF2B5EF4-FFF2-40B4-BE49-F238E27FC236}">
                <a16:creationId xmlns:a16="http://schemas.microsoft.com/office/drawing/2014/main" id="{EB846008-EFE2-47B0-B7F8-92425D08C318}"/>
              </a:ext>
            </a:extLst>
          </p:cNvPr>
          <p:cNvSpPr>
            <a:spLocks noGrp="1"/>
          </p:cNvSpPr>
          <p:nvPr>
            <p:ph type="ctrTitle"/>
          </p:nvPr>
        </p:nvSpPr>
        <p:spPr>
          <a:xfrm>
            <a:off x="720000" y="462061"/>
            <a:ext cx="10980000" cy="2520000"/>
          </a:xfrm>
        </p:spPr>
        <p:txBody>
          <a:bodyPr anchor="b">
            <a:normAutofit/>
          </a:bodyPr>
          <a:lstStyle>
            <a:lvl1pPr algn="l" defTabSz="360000">
              <a:lnSpc>
                <a:spcPct val="85000"/>
              </a:lnSpc>
              <a:tabLst/>
              <a:defRPr sz="5400"/>
            </a:lvl1pPr>
          </a:lstStyle>
          <a:p>
            <a:r>
              <a:rPr lang="en-US" noProof="0" dirty="0" err="1"/>
              <a:t>Modifiez</a:t>
            </a:r>
            <a:r>
              <a:rPr lang="en-US" noProof="0" dirty="0"/>
              <a:t> le style du </a:t>
            </a:r>
            <a:r>
              <a:rPr lang="en-US" noProof="0" dirty="0" err="1"/>
              <a:t>titre</a:t>
            </a:r>
            <a:endParaRPr lang="en-US" noProof="0" dirty="0"/>
          </a:p>
        </p:txBody>
      </p:sp>
      <p:sp>
        <p:nvSpPr>
          <p:cNvPr id="14" name="Sous-titre 2">
            <a:extLst>
              <a:ext uri="{FF2B5EF4-FFF2-40B4-BE49-F238E27FC236}">
                <a16:creationId xmlns:a16="http://schemas.microsoft.com/office/drawing/2014/main" id="{21BC1F89-C2D8-4D79-A074-D1E96076541C}"/>
              </a:ext>
            </a:extLst>
          </p:cNvPr>
          <p:cNvSpPr>
            <a:spLocks noGrp="1"/>
          </p:cNvSpPr>
          <p:nvPr>
            <p:ph type="subTitle" idx="1"/>
          </p:nvPr>
        </p:nvSpPr>
        <p:spPr>
          <a:xfrm>
            <a:off x="720000" y="2891731"/>
            <a:ext cx="10980000" cy="2340000"/>
          </a:xfrm>
        </p:spPr>
        <p:txBody>
          <a:bodyPr anchor="t">
            <a:noAutofit/>
          </a:bodyPr>
          <a:lstStyle>
            <a:lvl1pPr marL="0" indent="0" algn="l" defTabSz="360000">
              <a:lnSpc>
                <a:spcPct val="85000"/>
              </a:lnSpc>
              <a:buNone/>
              <a:tabLst/>
              <a:defRPr sz="54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Modifier le style des sous-</a:t>
            </a:r>
            <a:r>
              <a:rPr lang="en-US" noProof="0" dirty="0" err="1"/>
              <a:t>titres</a:t>
            </a:r>
            <a:r>
              <a:rPr lang="en-US" noProof="0" dirty="0"/>
              <a:t> du masque</a:t>
            </a:r>
          </a:p>
        </p:txBody>
      </p:sp>
    </p:spTree>
    <p:extLst>
      <p:ext uri="{BB962C8B-B14F-4D97-AF65-F5344CB8AC3E}">
        <p14:creationId xmlns:p14="http://schemas.microsoft.com/office/powerpoint/2010/main" val="3473387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719997" y="2124916"/>
            <a:ext cx="10800000" cy="432000"/>
          </a:xfrm>
        </p:spPr>
        <p:txBody>
          <a:bodyPr anchor="t"/>
          <a:lstStyle>
            <a:lvl1pPr marL="0" indent="0">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Modifier les styles du </a:t>
            </a:r>
            <a:r>
              <a:rPr lang="en-US" noProof="0" dirty="0" err="1"/>
              <a:t>texte</a:t>
            </a:r>
            <a:r>
              <a:rPr lang="en-US" noProof="0" dirty="0"/>
              <a:t> du masque</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6480000" y="6174395"/>
            <a:ext cx="4320000" cy="252000"/>
          </a:xfrm>
        </p:spPr>
        <p:txBody>
          <a:bodyPr anchor="ctr"/>
          <a:lstStyle>
            <a:lvl1pPr marL="0" indent="0" algn="r">
              <a:buNone/>
              <a:defRPr sz="1000" b="1" cap="all"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Modifier les styles du </a:t>
            </a:r>
            <a:r>
              <a:rPr lang="en-US" noProof="0" dirty="0" err="1"/>
              <a:t>texte</a:t>
            </a:r>
            <a:r>
              <a:rPr lang="en-US" noProof="0" dirty="0"/>
              <a:t> du masque</a:t>
            </a:r>
          </a:p>
        </p:txBody>
      </p:sp>
      <p:sp>
        <p:nvSpPr>
          <p:cNvPr id="7" name="Espace réservé de la date 6">
            <a:extLst>
              <a:ext uri="{FF2B5EF4-FFF2-40B4-BE49-F238E27FC236}">
                <a16:creationId xmlns:a16="http://schemas.microsoft.com/office/drawing/2014/main" id="{1E05C12A-6D66-4BD5-8AA3-E181C54F9E89}"/>
              </a:ext>
            </a:extLst>
          </p:cNvPr>
          <p:cNvSpPr>
            <a:spLocks noGrp="1"/>
          </p:cNvSpPr>
          <p:nvPr>
            <p:ph type="dt" sz="half" idx="10"/>
          </p:nvPr>
        </p:nvSpPr>
        <p:spPr>
          <a:xfrm>
            <a:off x="1138238" y="6174395"/>
            <a:ext cx="828017" cy="252000"/>
          </a:xfrm>
          <a:prstGeom prst="rect">
            <a:avLst/>
          </a:prstGeom>
        </p:spPr>
        <p:txBody>
          <a:bodyPr/>
          <a:lstStyle/>
          <a:p>
            <a:fld id="{20B38CFD-3C70-474F-87FE-73F70D80645B}" type="datetime1">
              <a:rPr lang="en-US" noProof="0" smtClean="0"/>
              <a:t>2/24/2026</a:t>
            </a:fld>
            <a:endParaRPr lang="en-US" noProof="0" dirty="0"/>
          </a:p>
        </p:txBody>
      </p:sp>
      <p:sp>
        <p:nvSpPr>
          <p:cNvPr id="8" name="Espace réservé du pied de page 7">
            <a:extLst>
              <a:ext uri="{FF2B5EF4-FFF2-40B4-BE49-F238E27FC236}">
                <a16:creationId xmlns:a16="http://schemas.microsoft.com/office/drawing/2014/main" id="{4D9927BF-3057-4ED9-A027-6ED3E5944114}"/>
              </a:ext>
            </a:extLst>
          </p:cNvPr>
          <p:cNvSpPr>
            <a:spLocks noGrp="1"/>
          </p:cNvSpPr>
          <p:nvPr>
            <p:ph type="ftr" sz="quarter" idx="11"/>
          </p:nvPr>
        </p:nvSpPr>
        <p:spPr>
          <a:xfrm>
            <a:off x="1852612" y="6174395"/>
            <a:ext cx="4320000" cy="252000"/>
          </a:xfrm>
        </p:spPr>
        <p:txBody>
          <a:bodyPr/>
          <a:lstStyle/>
          <a:p>
            <a:r>
              <a:rPr lang="en-US" noProof="0" dirty="0"/>
              <a:t>-  </a:t>
            </a:r>
            <a:r>
              <a:rPr lang="en-US" noProof="0" dirty="0" err="1"/>
              <a:t>Titre</a:t>
            </a:r>
            <a:r>
              <a:rPr lang="en-US" noProof="0" dirty="0"/>
              <a:t> de la </a:t>
            </a:r>
            <a:r>
              <a:rPr lang="en-US" noProof="0" dirty="0" err="1"/>
              <a:t>présentation</a:t>
            </a:r>
            <a:endParaRPr lang="en-US" noProof="0" dirty="0"/>
          </a:p>
        </p:txBody>
      </p:sp>
      <p:sp>
        <p:nvSpPr>
          <p:cNvPr id="9" name="Espace réservé du numéro de diapositive 8">
            <a:extLst>
              <a:ext uri="{FF2B5EF4-FFF2-40B4-BE49-F238E27FC236}">
                <a16:creationId xmlns:a16="http://schemas.microsoft.com/office/drawing/2014/main" id="{7E748F74-A8DF-40EA-847A-446CF8437D01}"/>
              </a:ext>
            </a:extLst>
          </p:cNvPr>
          <p:cNvSpPr>
            <a:spLocks noGrp="1"/>
          </p:cNvSpPr>
          <p:nvPr>
            <p:ph type="sldNum" sz="quarter" idx="12"/>
          </p:nvPr>
        </p:nvSpPr>
        <p:spPr/>
        <p:txBody>
          <a:bodyPr/>
          <a:lstStyle/>
          <a:p>
            <a:fld id="{975A587B-5814-4D9B-9598-FE9CB954CB01}" type="slidenum">
              <a:rPr lang="en-US" noProof="0" smtClean="0"/>
              <a:t>‹N°›</a:t>
            </a:fld>
            <a:endParaRPr lang="en-US" noProof="0" dirty="0"/>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p:nvPr>
        </p:nvSpPr>
        <p:spPr>
          <a:xfrm>
            <a:off x="719999" y="2657475"/>
            <a:ext cx="10800000" cy="3181350"/>
          </a:xfrm>
        </p:spPr>
        <p:txBody>
          <a:bodyPr/>
          <a:lstStyle/>
          <a:p>
            <a:pPr lvl="0"/>
            <a:r>
              <a:rPr lang="en-US" noProof="0" dirty="0"/>
              <a:t>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4" name="Titre 3">
            <a:extLst>
              <a:ext uri="{FF2B5EF4-FFF2-40B4-BE49-F238E27FC236}">
                <a16:creationId xmlns:a16="http://schemas.microsoft.com/office/drawing/2014/main" id="{D4E7EC6F-59D9-4EE7-89BA-68CAF6A316B2}"/>
              </a:ext>
            </a:extLst>
          </p:cNvPr>
          <p:cNvSpPr>
            <a:spLocks noGrp="1"/>
          </p:cNvSpPr>
          <p:nvPr>
            <p:ph type="title"/>
          </p:nvPr>
        </p:nvSpPr>
        <p:spPr>
          <a:xfrm>
            <a:off x="719999" y="624956"/>
            <a:ext cx="10800000" cy="900000"/>
          </a:xfrm>
        </p:spPr>
        <p:txBody>
          <a:bodyPr/>
          <a:lstStyle/>
          <a:p>
            <a:r>
              <a:rPr lang="en-US" noProof="0" dirty="0" err="1"/>
              <a:t>Modifiez</a:t>
            </a:r>
            <a:r>
              <a:rPr lang="en-US" noProof="0" dirty="0"/>
              <a:t> le style du </a:t>
            </a:r>
            <a:r>
              <a:rPr lang="en-US" noProof="0" dirty="0" err="1"/>
              <a:t>titre</a:t>
            </a:r>
            <a:endParaRPr lang="en-US" noProof="0" dirty="0"/>
          </a:p>
        </p:txBody>
      </p:sp>
    </p:spTree>
    <p:extLst>
      <p:ext uri="{BB962C8B-B14F-4D97-AF65-F5344CB8AC3E}">
        <p14:creationId xmlns:p14="http://schemas.microsoft.com/office/powerpoint/2010/main" val="308298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719997" y="2124916"/>
            <a:ext cx="6480000" cy="720000"/>
          </a:xfrm>
        </p:spPr>
        <p:txBody>
          <a:bodyPr anchor="t"/>
          <a:lstStyle>
            <a:lvl1pPr marL="0" indent="0">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Modifier les styles du </a:t>
            </a:r>
            <a:r>
              <a:rPr lang="en-US" noProof="0" dirty="0" err="1"/>
              <a:t>texte</a:t>
            </a:r>
            <a:r>
              <a:rPr lang="en-US" noProof="0" dirty="0"/>
              <a:t> du masque</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6480000" y="6174395"/>
            <a:ext cx="4320000" cy="252000"/>
          </a:xfrm>
        </p:spPr>
        <p:txBody>
          <a:bodyPr anchor="ctr"/>
          <a:lstStyle>
            <a:lvl1pPr marL="0" indent="0" algn="r">
              <a:buNone/>
              <a:defRPr sz="1000" b="1" cap="all"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Modifier les styles du </a:t>
            </a:r>
            <a:r>
              <a:rPr lang="en-US" noProof="0" dirty="0" err="1"/>
              <a:t>texte</a:t>
            </a:r>
            <a:r>
              <a:rPr lang="en-US" noProof="0" dirty="0"/>
              <a:t> du masque</a:t>
            </a:r>
          </a:p>
        </p:txBody>
      </p:sp>
      <p:sp>
        <p:nvSpPr>
          <p:cNvPr id="7" name="Espace réservé de la date 6">
            <a:extLst>
              <a:ext uri="{FF2B5EF4-FFF2-40B4-BE49-F238E27FC236}">
                <a16:creationId xmlns:a16="http://schemas.microsoft.com/office/drawing/2014/main" id="{1E05C12A-6D66-4BD5-8AA3-E181C54F9E89}"/>
              </a:ext>
            </a:extLst>
          </p:cNvPr>
          <p:cNvSpPr>
            <a:spLocks noGrp="1"/>
          </p:cNvSpPr>
          <p:nvPr>
            <p:ph type="dt" sz="half" idx="10"/>
          </p:nvPr>
        </p:nvSpPr>
        <p:spPr>
          <a:xfrm>
            <a:off x="1138238" y="6174395"/>
            <a:ext cx="828017" cy="252000"/>
          </a:xfrm>
          <a:prstGeom prst="rect">
            <a:avLst/>
          </a:prstGeom>
        </p:spPr>
        <p:txBody>
          <a:bodyPr/>
          <a:lstStyle/>
          <a:p>
            <a:fld id="{74E6A647-4CCE-45A0-A1E4-593DF6E58788}" type="datetime1">
              <a:rPr lang="en-US" noProof="0" smtClean="0"/>
              <a:t>2/24/2026</a:t>
            </a:fld>
            <a:endParaRPr lang="en-US" noProof="0" dirty="0"/>
          </a:p>
        </p:txBody>
      </p:sp>
      <p:sp>
        <p:nvSpPr>
          <p:cNvPr id="8" name="Espace réservé du pied de page 7">
            <a:extLst>
              <a:ext uri="{FF2B5EF4-FFF2-40B4-BE49-F238E27FC236}">
                <a16:creationId xmlns:a16="http://schemas.microsoft.com/office/drawing/2014/main" id="{4D9927BF-3057-4ED9-A027-6ED3E5944114}"/>
              </a:ext>
            </a:extLst>
          </p:cNvPr>
          <p:cNvSpPr>
            <a:spLocks noGrp="1"/>
          </p:cNvSpPr>
          <p:nvPr>
            <p:ph type="ftr" sz="quarter" idx="11"/>
          </p:nvPr>
        </p:nvSpPr>
        <p:spPr>
          <a:xfrm>
            <a:off x="1852612" y="6174395"/>
            <a:ext cx="4320000" cy="252000"/>
          </a:xfrm>
        </p:spPr>
        <p:txBody>
          <a:bodyPr/>
          <a:lstStyle/>
          <a:p>
            <a:r>
              <a:rPr lang="en-US" noProof="0" dirty="0"/>
              <a:t>-  </a:t>
            </a:r>
            <a:r>
              <a:rPr lang="en-US" noProof="0" dirty="0" err="1"/>
              <a:t>Titre</a:t>
            </a:r>
            <a:r>
              <a:rPr lang="en-US" noProof="0" dirty="0"/>
              <a:t> de la </a:t>
            </a:r>
            <a:r>
              <a:rPr lang="en-US" noProof="0" dirty="0" err="1"/>
              <a:t>présentation</a:t>
            </a:r>
            <a:endParaRPr lang="en-US" noProof="0" dirty="0"/>
          </a:p>
        </p:txBody>
      </p:sp>
      <p:sp>
        <p:nvSpPr>
          <p:cNvPr id="9" name="Espace réservé du numéro de diapositive 8">
            <a:extLst>
              <a:ext uri="{FF2B5EF4-FFF2-40B4-BE49-F238E27FC236}">
                <a16:creationId xmlns:a16="http://schemas.microsoft.com/office/drawing/2014/main" id="{7E748F74-A8DF-40EA-847A-446CF8437D01}"/>
              </a:ext>
            </a:extLst>
          </p:cNvPr>
          <p:cNvSpPr>
            <a:spLocks noGrp="1"/>
          </p:cNvSpPr>
          <p:nvPr>
            <p:ph type="sldNum" sz="quarter" idx="12"/>
          </p:nvPr>
        </p:nvSpPr>
        <p:spPr/>
        <p:txBody>
          <a:bodyPr/>
          <a:lstStyle/>
          <a:p>
            <a:fld id="{975A587B-5814-4D9B-9598-FE9CB954CB01}" type="slidenum">
              <a:rPr lang="en-US" noProof="0" smtClean="0"/>
              <a:t>‹N°›</a:t>
            </a:fld>
            <a:endParaRPr lang="en-US" noProof="0" dirty="0"/>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p:nvPr>
        </p:nvSpPr>
        <p:spPr>
          <a:xfrm>
            <a:off x="719999" y="2993652"/>
            <a:ext cx="6480000" cy="2880000"/>
          </a:xfrm>
        </p:spPr>
        <p:txBody>
          <a:bodyPr/>
          <a:lstStyle/>
          <a:p>
            <a:pPr lvl="0"/>
            <a:r>
              <a:rPr lang="en-US" noProof="0" dirty="0"/>
              <a:t>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4" name="Titre 3">
            <a:extLst>
              <a:ext uri="{FF2B5EF4-FFF2-40B4-BE49-F238E27FC236}">
                <a16:creationId xmlns:a16="http://schemas.microsoft.com/office/drawing/2014/main" id="{D4E7EC6F-59D9-4EE7-89BA-68CAF6A316B2}"/>
              </a:ext>
            </a:extLst>
          </p:cNvPr>
          <p:cNvSpPr>
            <a:spLocks noGrp="1"/>
          </p:cNvSpPr>
          <p:nvPr>
            <p:ph type="title"/>
          </p:nvPr>
        </p:nvSpPr>
        <p:spPr>
          <a:xfrm>
            <a:off x="719999" y="624956"/>
            <a:ext cx="10800000" cy="900000"/>
          </a:xfrm>
        </p:spPr>
        <p:txBody>
          <a:bodyPr/>
          <a:lstStyle/>
          <a:p>
            <a:r>
              <a:rPr lang="en-US" noProof="0" dirty="0" err="1"/>
              <a:t>Modifiez</a:t>
            </a:r>
            <a:r>
              <a:rPr lang="en-US" noProof="0" dirty="0"/>
              <a:t> le style du </a:t>
            </a:r>
            <a:r>
              <a:rPr lang="en-US" noProof="0" dirty="0" err="1"/>
              <a:t>titre</a:t>
            </a:r>
            <a:endParaRPr lang="en-US" noProof="0" dirty="0"/>
          </a:p>
        </p:txBody>
      </p:sp>
      <p:sp>
        <p:nvSpPr>
          <p:cNvPr id="6" name="Espace réservé du graphique 5">
            <a:extLst>
              <a:ext uri="{FF2B5EF4-FFF2-40B4-BE49-F238E27FC236}">
                <a16:creationId xmlns:a16="http://schemas.microsoft.com/office/drawing/2014/main" id="{5B4A068C-20AD-4FFB-9C49-0DC3A94E5C56}"/>
              </a:ext>
            </a:extLst>
          </p:cNvPr>
          <p:cNvSpPr>
            <a:spLocks noGrp="1"/>
          </p:cNvSpPr>
          <p:nvPr>
            <p:ph type="chart" sz="quarter" idx="14"/>
          </p:nvPr>
        </p:nvSpPr>
        <p:spPr>
          <a:xfrm>
            <a:off x="7389158" y="2125662"/>
            <a:ext cx="3998842" cy="3747989"/>
          </a:xfrm>
          <a:solidFill>
            <a:schemeClr val="bg1">
              <a:lumMod val="95000"/>
            </a:schemeClr>
          </a:solidFill>
        </p:spPr>
        <p:txBody>
          <a:bodyPr anchor="ctr"/>
          <a:lstStyle>
            <a:lvl1pPr algn="ctr">
              <a:defRPr/>
            </a:lvl1pPr>
          </a:lstStyle>
          <a:p>
            <a:r>
              <a:rPr lang="en-US" noProof="0" dirty="0" err="1"/>
              <a:t>Cliquez</a:t>
            </a:r>
            <a:r>
              <a:rPr lang="en-US" noProof="0" dirty="0"/>
              <a:t> sur </a:t>
            </a:r>
            <a:r>
              <a:rPr lang="en-US" noProof="0" dirty="0" err="1"/>
              <a:t>l'icône</a:t>
            </a:r>
            <a:r>
              <a:rPr lang="en-US" noProof="0" dirty="0"/>
              <a:t> pour </a:t>
            </a:r>
            <a:r>
              <a:rPr lang="en-US" noProof="0" dirty="0" err="1"/>
              <a:t>ajouter</a:t>
            </a:r>
            <a:r>
              <a:rPr lang="en-US" noProof="0" dirty="0"/>
              <a:t> un </a:t>
            </a:r>
            <a:r>
              <a:rPr lang="en-US" noProof="0" dirty="0" err="1"/>
              <a:t>graphique</a:t>
            </a:r>
            <a:endParaRPr lang="en-US" noProof="0" dirty="0"/>
          </a:p>
        </p:txBody>
      </p:sp>
    </p:spTree>
    <p:extLst>
      <p:ext uri="{BB962C8B-B14F-4D97-AF65-F5344CB8AC3E}">
        <p14:creationId xmlns:p14="http://schemas.microsoft.com/office/powerpoint/2010/main" val="3766503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avec photo">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6480000" y="6174395"/>
            <a:ext cx="4320000" cy="252000"/>
          </a:xfrm>
        </p:spPr>
        <p:txBody>
          <a:bodyPr anchor="ctr"/>
          <a:lstStyle>
            <a:lvl1pPr marL="0" indent="0" algn="r">
              <a:buNone/>
              <a:defRPr sz="1000" b="1" cap="all"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Modifier les styles du </a:t>
            </a:r>
            <a:r>
              <a:rPr lang="en-US" noProof="0" dirty="0" err="1"/>
              <a:t>texte</a:t>
            </a:r>
            <a:r>
              <a:rPr lang="en-US" noProof="0" dirty="0"/>
              <a:t> du masque</a:t>
            </a:r>
          </a:p>
        </p:txBody>
      </p:sp>
      <p:sp>
        <p:nvSpPr>
          <p:cNvPr id="7" name="Espace réservé de la date 6">
            <a:extLst>
              <a:ext uri="{FF2B5EF4-FFF2-40B4-BE49-F238E27FC236}">
                <a16:creationId xmlns:a16="http://schemas.microsoft.com/office/drawing/2014/main" id="{1E05C12A-6D66-4BD5-8AA3-E181C54F9E89}"/>
              </a:ext>
            </a:extLst>
          </p:cNvPr>
          <p:cNvSpPr>
            <a:spLocks noGrp="1"/>
          </p:cNvSpPr>
          <p:nvPr>
            <p:ph type="dt" sz="half" idx="10"/>
          </p:nvPr>
        </p:nvSpPr>
        <p:spPr>
          <a:xfrm>
            <a:off x="1138238" y="6174395"/>
            <a:ext cx="828017" cy="252000"/>
          </a:xfrm>
          <a:prstGeom prst="rect">
            <a:avLst/>
          </a:prstGeom>
        </p:spPr>
        <p:txBody>
          <a:bodyPr/>
          <a:lstStyle/>
          <a:p>
            <a:fld id="{D67BF204-B52D-4221-9F94-875BD33580E6}" type="datetime1">
              <a:rPr lang="en-US" noProof="0" smtClean="0"/>
              <a:t>2/24/2026</a:t>
            </a:fld>
            <a:endParaRPr lang="en-US" noProof="0" dirty="0"/>
          </a:p>
        </p:txBody>
      </p:sp>
      <p:sp>
        <p:nvSpPr>
          <p:cNvPr id="8" name="Espace réservé du pied de page 7">
            <a:extLst>
              <a:ext uri="{FF2B5EF4-FFF2-40B4-BE49-F238E27FC236}">
                <a16:creationId xmlns:a16="http://schemas.microsoft.com/office/drawing/2014/main" id="{4D9927BF-3057-4ED9-A027-6ED3E5944114}"/>
              </a:ext>
            </a:extLst>
          </p:cNvPr>
          <p:cNvSpPr>
            <a:spLocks noGrp="1"/>
          </p:cNvSpPr>
          <p:nvPr>
            <p:ph type="ftr" sz="quarter" idx="11"/>
          </p:nvPr>
        </p:nvSpPr>
        <p:spPr>
          <a:xfrm>
            <a:off x="1852612" y="6174395"/>
            <a:ext cx="4320000" cy="252000"/>
          </a:xfrm>
        </p:spPr>
        <p:txBody>
          <a:bodyPr/>
          <a:lstStyle/>
          <a:p>
            <a:r>
              <a:rPr lang="en-US" noProof="0" dirty="0"/>
              <a:t>-  </a:t>
            </a:r>
            <a:r>
              <a:rPr lang="en-US" noProof="0" dirty="0" err="1"/>
              <a:t>Titre</a:t>
            </a:r>
            <a:r>
              <a:rPr lang="en-US" noProof="0" dirty="0"/>
              <a:t> de la </a:t>
            </a:r>
            <a:r>
              <a:rPr lang="en-US" noProof="0" dirty="0" err="1"/>
              <a:t>présentation</a:t>
            </a:r>
            <a:endParaRPr lang="en-US" noProof="0" dirty="0"/>
          </a:p>
        </p:txBody>
      </p:sp>
      <p:sp>
        <p:nvSpPr>
          <p:cNvPr id="9" name="Espace réservé du numéro de diapositive 8">
            <a:extLst>
              <a:ext uri="{FF2B5EF4-FFF2-40B4-BE49-F238E27FC236}">
                <a16:creationId xmlns:a16="http://schemas.microsoft.com/office/drawing/2014/main" id="{7E748F74-A8DF-40EA-847A-446CF8437D01}"/>
              </a:ext>
            </a:extLst>
          </p:cNvPr>
          <p:cNvSpPr>
            <a:spLocks noGrp="1"/>
          </p:cNvSpPr>
          <p:nvPr>
            <p:ph type="sldNum" sz="quarter" idx="12"/>
          </p:nvPr>
        </p:nvSpPr>
        <p:spPr/>
        <p:txBody>
          <a:bodyPr/>
          <a:lstStyle/>
          <a:p>
            <a:fld id="{975A587B-5814-4D9B-9598-FE9CB954CB01}" type="slidenum">
              <a:rPr lang="en-US" noProof="0" smtClean="0"/>
              <a:t>‹N°›</a:t>
            </a:fld>
            <a:endParaRPr lang="en-US" noProof="0" dirty="0"/>
          </a:p>
        </p:txBody>
      </p:sp>
      <p:sp>
        <p:nvSpPr>
          <p:cNvPr id="4" name="Titre 3">
            <a:extLst>
              <a:ext uri="{FF2B5EF4-FFF2-40B4-BE49-F238E27FC236}">
                <a16:creationId xmlns:a16="http://schemas.microsoft.com/office/drawing/2014/main" id="{D4E7EC6F-59D9-4EE7-89BA-68CAF6A316B2}"/>
              </a:ext>
            </a:extLst>
          </p:cNvPr>
          <p:cNvSpPr>
            <a:spLocks noGrp="1"/>
          </p:cNvSpPr>
          <p:nvPr>
            <p:ph type="title"/>
          </p:nvPr>
        </p:nvSpPr>
        <p:spPr>
          <a:xfrm>
            <a:off x="719999" y="624956"/>
            <a:ext cx="10800000" cy="900000"/>
          </a:xfrm>
        </p:spPr>
        <p:txBody>
          <a:bodyPr/>
          <a:lstStyle/>
          <a:p>
            <a:r>
              <a:rPr lang="en-US" noProof="0" dirty="0" err="1"/>
              <a:t>Modifiez</a:t>
            </a:r>
            <a:r>
              <a:rPr lang="en-US" noProof="0" dirty="0"/>
              <a:t> le style du </a:t>
            </a:r>
            <a:r>
              <a:rPr lang="en-US" noProof="0" dirty="0" err="1"/>
              <a:t>titre</a:t>
            </a:r>
            <a:endParaRPr lang="en-US" noProof="0" dirty="0"/>
          </a:p>
        </p:txBody>
      </p:sp>
      <p:sp>
        <p:nvSpPr>
          <p:cNvPr id="12" name="Espace réservé pour une image  2">
            <a:extLst>
              <a:ext uri="{FF2B5EF4-FFF2-40B4-BE49-F238E27FC236}">
                <a16:creationId xmlns:a16="http://schemas.microsoft.com/office/drawing/2014/main" id="{37D94D00-328F-462D-A767-108EAF86E589}"/>
              </a:ext>
            </a:extLst>
          </p:cNvPr>
          <p:cNvSpPr>
            <a:spLocks noGrp="1"/>
          </p:cNvSpPr>
          <p:nvPr>
            <p:ph type="pic" idx="14"/>
          </p:nvPr>
        </p:nvSpPr>
        <p:spPr>
          <a:xfrm>
            <a:off x="828000" y="1728000"/>
            <a:ext cx="10535920" cy="4084479"/>
          </a:xfrm>
          <a:solidFill>
            <a:schemeClr val="bg1">
              <a:lumMod val="95000"/>
            </a:schemeClr>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err="1"/>
              <a:t>Cliquez</a:t>
            </a:r>
            <a:r>
              <a:rPr lang="en-US" noProof="0" dirty="0"/>
              <a:t> sur </a:t>
            </a:r>
            <a:r>
              <a:rPr lang="en-US" noProof="0" dirty="0" err="1"/>
              <a:t>l'icône</a:t>
            </a:r>
            <a:r>
              <a:rPr lang="en-US" noProof="0" dirty="0"/>
              <a:t> pour </a:t>
            </a:r>
            <a:r>
              <a:rPr lang="en-US" noProof="0" dirty="0" err="1"/>
              <a:t>ajouter</a:t>
            </a:r>
            <a:r>
              <a:rPr lang="en-US" noProof="0" dirty="0"/>
              <a:t> </a:t>
            </a:r>
            <a:r>
              <a:rPr lang="en-US" noProof="0" dirty="0" err="1"/>
              <a:t>une</a:t>
            </a:r>
            <a:r>
              <a:rPr lang="en-US" noProof="0" dirty="0"/>
              <a:t> image</a:t>
            </a:r>
          </a:p>
        </p:txBody>
      </p:sp>
    </p:spTree>
    <p:extLst>
      <p:ext uri="{BB962C8B-B14F-4D97-AF65-F5344CB8AC3E}">
        <p14:creationId xmlns:p14="http://schemas.microsoft.com/office/powerpoint/2010/main" val="3618249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1">
    <p:spTree>
      <p:nvGrpSpPr>
        <p:cNvPr id="1" name=""/>
        <p:cNvGrpSpPr/>
        <p:nvPr/>
      </p:nvGrpSpPr>
      <p:grpSpPr>
        <a:xfrm>
          <a:off x="0" y="0"/>
          <a:ext cx="0" cy="0"/>
          <a:chOff x="0" y="0"/>
          <a:chExt cx="0" cy="0"/>
        </a:xfrm>
      </p:grpSpPr>
      <p:graphicFrame>
        <p:nvGraphicFramePr>
          <p:cNvPr id="8" name="Objet 7" hidden="1"/>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Diapositive think-cell" r:id="rId3" imgW="360" imgH="360" progId="TCLayout.ActiveDocument.1">
                  <p:embed/>
                </p:oleObj>
              </mc:Choice>
              <mc:Fallback>
                <p:oleObj name="Diapositive think-cell" r:id="rId3" imgW="360" imgH="360" progId="TCLayout.ActiveDocument.1">
                  <p:embed/>
                  <p:pic>
                    <p:nvPicPr>
                      <p:cNvPr id="8" name="Objet 7" hidden="1"/>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7" name="Forme libre 6"/>
          <p:cNvSpPr/>
          <p:nvPr userDrawn="1"/>
        </p:nvSpPr>
        <p:spPr bwMode="gray">
          <a:xfrm>
            <a:off x="431802" y="333378"/>
            <a:ext cx="11760201" cy="5850001"/>
          </a:xfrm>
          <a:custGeom>
            <a:avLst/>
            <a:gdLst>
              <a:gd name="connsiteX0" fmla="*/ 315491 w 8820151"/>
              <a:gd name="connsiteY0" fmla="*/ 0 h 5850001"/>
              <a:gd name="connsiteX1" fmla="*/ 711374 w 8820151"/>
              <a:gd name="connsiteY1" fmla="*/ 0 h 5850001"/>
              <a:gd name="connsiteX2" fmla="*/ 8504660 w 8820151"/>
              <a:gd name="connsiteY2" fmla="*/ 0 h 5850001"/>
              <a:gd name="connsiteX3" fmla="*/ 8820150 w 8820151"/>
              <a:gd name="connsiteY3" fmla="*/ 0 h 5850001"/>
              <a:gd name="connsiteX4" fmla="*/ 8820150 w 8820151"/>
              <a:gd name="connsiteY4" fmla="*/ 315481 h 5850001"/>
              <a:gd name="connsiteX5" fmla="*/ 8820151 w 8820151"/>
              <a:gd name="connsiteY5" fmla="*/ 315491 h 5850001"/>
              <a:gd name="connsiteX6" fmla="*/ 8820150 w 8820151"/>
              <a:gd name="connsiteY6" fmla="*/ 5534510 h 5850001"/>
              <a:gd name="connsiteX7" fmla="*/ 8820150 w 8820151"/>
              <a:gd name="connsiteY7" fmla="*/ 5850000 h 5850001"/>
              <a:gd name="connsiteX8" fmla="*/ 8504669 w 8820151"/>
              <a:gd name="connsiteY8" fmla="*/ 5850000 h 5850001"/>
              <a:gd name="connsiteX9" fmla="*/ 8504659 w 8820151"/>
              <a:gd name="connsiteY9" fmla="*/ 5850001 h 5850001"/>
              <a:gd name="connsiteX10" fmla="*/ 315491 w 8820151"/>
              <a:gd name="connsiteY10" fmla="*/ 5850000 h 5850001"/>
              <a:gd name="connsiteX11" fmla="*/ 0 w 8820151"/>
              <a:gd name="connsiteY11" fmla="*/ 5534509 h 5850001"/>
              <a:gd name="connsiteX12" fmla="*/ 0 w 8820151"/>
              <a:gd name="connsiteY12" fmla="*/ 315491 h 5850001"/>
              <a:gd name="connsiteX13" fmla="*/ 315491 w 8820151"/>
              <a:gd name="connsiteY13" fmla="*/ 0 h 585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20151" h="5850001">
                <a:moveTo>
                  <a:pt x="315491" y="0"/>
                </a:moveTo>
                <a:lnTo>
                  <a:pt x="711374" y="0"/>
                </a:lnTo>
                <a:lnTo>
                  <a:pt x="8504660" y="0"/>
                </a:lnTo>
                <a:lnTo>
                  <a:pt x="8820150" y="0"/>
                </a:lnTo>
                <a:lnTo>
                  <a:pt x="8820150" y="315481"/>
                </a:lnTo>
                <a:lnTo>
                  <a:pt x="8820151" y="315491"/>
                </a:lnTo>
                <a:cubicBezTo>
                  <a:pt x="8820151" y="2055164"/>
                  <a:pt x="8820150" y="3794837"/>
                  <a:pt x="8820150" y="5534510"/>
                </a:cubicBezTo>
                <a:lnTo>
                  <a:pt x="8820150" y="5850000"/>
                </a:lnTo>
                <a:lnTo>
                  <a:pt x="8504669" y="5850000"/>
                </a:lnTo>
                <a:lnTo>
                  <a:pt x="8504659" y="5850001"/>
                </a:lnTo>
                <a:lnTo>
                  <a:pt x="315491" y="5850000"/>
                </a:lnTo>
                <a:cubicBezTo>
                  <a:pt x="141250" y="5850000"/>
                  <a:pt x="0" y="5708750"/>
                  <a:pt x="0" y="5534509"/>
                </a:cubicBezTo>
                <a:lnTo>
                  <a:pt x="0" y="315491"/>
                </a:lnTo>
                <a:cubicBezTo>
                  <a:pt x="0" y="141250"/>
                  <a:pt x="141250" y="0"/>
                  <a:pt x="315491" y="0"/>
                </a:cubicBezTo>
                <a:close/>
              </a:path>
            </a:pathLst>
          </a:custGeom>
          <a:solidFill>
            <a:srgbClr val="00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Titre 1"/>
          <p:cNvSpPr>
            <a:spLocks noGrp="1"/>
          </p:cNvSpPr>
          <p:nvPr>
            <p:ph type="title" hasCustomPrompt="1"/>
          </p:nvPr>
        </p:nvSpPr>
        <p:spPr bwMode="gray">
          <a:xfrm>
            <a:off x="3042270" y="557022"/>
            <a:ext cx="8652316" cy="1463823"/>
          </a:xfrm>
        </p:spPr>
        <p:txBody>
          <a:bodyPr/>
          <a:lstStyle>
            <a:lvl1pPr>
              <a:defRPr sz="3563" b="0" cap="all" baseline="0">
                <a:solidFill>
                  <a:schemeClr val="bg1"/>
                </a:solidFill>
              </a:defRPr>
            </a:lvl1pPr>
          </a:lstStyle>
          <a:p>
            <a:r>
              <a:rPr lang="en-US" noProof="0" dirty="0" err="1"/>
              <a:t>Titre</a:t>
            </a:r>
            <a:endParaRPr lang="en-US" noProof="0" dirty="0"/>
          </a:p>
        </p:txBody>
      </p:sp>
      <p:sp>
        <p:nvSpPr>
          <p:cNvPr id="3" name="Espace réservé du contenu 2"/>
          <p:cNvSpPr>
            <a:spLocks noGrp="1"/>
          </p:cNvSpPr>
          <p:nvPr>
            <p:ph idx="1" hasCustomPrompt="1"/>
          </p:nvPr>
        </p:nvSpPr>
        <p:spPr bwMode="gray">
          <a:xfrm>
            <a:off x="3042269" y="2545854"/>
            <a:ext cx="8652315" cy="3480296"/>
          </a:xfrm>
        </p:spPr>
        <p:txBody>
          <a:bodyPr/>
          <a:lstStyle>
            <a:lvl1pPr marL="271463" indent="-271463">
              <a:lnSpc>
                <a:spcPct val="125000"/>
              </a:lnSpc>
              <a:buSzPct val="100000"/>
              <a:defRPr sz="1350" b="0" cap="all" baseline="0">
                <a:solidFill>
                  <a:schemeClr val="bg1"/>
                </a:solidFill>
              </a:defRPr>
            </a:lvl1pPr>
            <a:lvl2pPr marL="469106" indent="-198835">
              <a:buSzPct val="80000"/>
              <a:buFont typeface="Wingdings" pitchFamily="2" charset="2"/>
              <a:buChar char="n"/>
              <a:defRPr sz="1200">
                <a:solidFill>
                  <a:schemeClr val="bg1"/>
                </a:solidFill>
              </a:defRPr>
            </a:lvl2pPr>
            <a:lvl4pPr>
              <a:buSzPct val="90000"/>
              <a:defRPr/>
            </a:lvl4pPr>
            <a:lvl5pPr>
              <a:buSzPct val="90000"/>
              <a:defRPr/>
            </a:lvl5pPr>
          </a:lstStyle>
          <a:p>
            <a:pPr lvl="0"/>
            <a:r>
              <a:rPr lang="en-US" noProof="0" dirty="0" err="1"/>
              <a:t>Texte</a:t>
            </a:r>
            <a:endParaRPr lang="en-US" noProof="0" dirty="0"/>
          </a:p>
          <a:p>
            <a:pPr lvl="1"/>
            <a:r>
              <a:rPr lang="en-US" noProof="0" dirty="0" err="1"/>
              <a:t>Texte</a:t>
            </a:r>
            <a:endParaRPr lang="en-US" noProof="0" dirty="0"/>
          </a:p>
        </p:txBody>
      </p:sp>
    </p:spTree>
    <p:extLst>
      <p:ext uri="{BB962C8B-B14F-4D97-AF65-F5344CB8AC3E}">
        <p14:creationId xmlns:p14="http://schemas.microsoft.com/office/powerpoint/2010/main" val="3327299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re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973" y="1605"/>
          <a:ext cx="1953" cy="1587"/>
        </p:xfrm>
        <a:graphic>
          <a:graphicData uri="http://schemas.openxmlformats.org/presentationml/2006/ole">
            <mc:AlternateContent xmlns:mc="http://schemas.openxmlformats.org/markup-compatibility/2006">
              <mc:Choice xmlns:v="urn:schemas-microsoft-com:vml" Requires="v">
                <p:oleObj name="Diapositive think-cell" r:id="rId4" imgW="270" imgH="270" progId="TCLayout.ActiveDocument.1">
                  <p:embed/>
                </p:oleObj>
              </mc:Choice>
              <mc:Fallback>
                <p:oleObj name="Diapositive think-cell" r:id="rId4" imgW="270" imgH="270" progId="TCLayout.ActiveDocument.1">
                  <p:embed/>
                  <p:pic>
                    <p:nvPicPr>
                      <p:cNvPr id="2" name="Object 1" hidden="1"/>
                      <p:cNvPicPr/>
                      <p:nvPr/>
                    </p:nvPicPr>
                    <p:blipFill>
                      <a:blip r:embed="rId5"/>
                      <a:stretch>
                        <a:fillRect/>
                      </a:stretch>
                    </p:blipFill>
                    <p:spPr>
                      <a:xfrm>
                        <a:off x="1973" y="1605"/>
                        <a:ext cx="1953" cy="1587"/>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85000"/>
              </a:lnSpc>
              <a:spcBef>
                <a:spcPct val="0"/>
              </a:spcBef>
              <a:spcAft>
                <a:spcPct val="0"/>
              </a:spcAft>
            </a:pPr>
            <a:endParaRPr lang="fr-FR" sz="2000" b="1" i="0" baseline="0" dirty="0">
              <a:latin typeface="Arial" panose="020B0604020202020204" pitchFamily="34" charset="0"/>
              <a:ea typeface="ＭＳ Ｐゴシック" panose="020B0600070205080204" pitchFamily="34" charset="-128"/>
              <a:cs typeface="+mn-cs"/>
              <a:sym typeface="Arial" panose="020B0604020202020204" pitchFamily="34" charset="0"/>
            </a:endParaRPr>
          </a:p>
        </p:txBody>
      </p:sp>
      <p:sp>
        <p:nvSpPr>
          <p:cNvPr id="8" name="Espace réservé du texte 7"/>
          <p:cNvSpPr>
            <a:spLocks noGrp="1"/>
          </p:cNvSpPr>
          <p:nvPr>
            <p:ph type="body" sz="quarter" idx="11"/>
          </p:nvPr>
        </p:nvSpPr>
        <p:spPr>
          <a:xfrm>
            <a:off x="260353" y="981075"/>
            <a:ext cx="11466513" cy="5327650"/>
          </a:xfrm>
        </p:spPr>
        <p:txBody>
          <a:bodyPr vert="horz" lIns="91440" tIns="45720" rIns="91440" bIns="45720" rtlCol="0">
            <a:normAutofit/>
          </a:bodyPr>
          <a:lstStyle>
            <a:lvl1pPr>
              <a:defRPr lang="fr-FR" sz="1400" b="1" dirty="0" smtClean="0"/>
            </a:lvl1pPr>
            <a:lvl2pPr marL="385701" indent="-128567">
              <a:buFont typeface="Wingdings" panose="05000000000000000000" pitchFamily="2" charset="2"/>
              <a:buChar char="§"/>
              <a:defRPr lang="fr-FR" sz="1400" b="1" dirty="0" smtClean="0"/>
            </a:lvl2pPr>
            <a:lvl3pPr marL="642833" indent="-128567">
              <a:buSzPct val="80000"/>
              <a:buFont typeface="Arial" panose="020B0604020202020204" pitchFamily="34" charset="0"/>
              <a:buChar char="•"/>
              <a:defRPr lang="fr-FR" sz="1400" dirty="0" smtClean="0"/>
            </a:lvl3pPr>
            <a:lvl4pPr>
              <a:defRPr lang="fr-FR" sz="1400" dirty="0" smtClean="0"/>
            </a:lvl4pPr>
            <a:lvl5pPr>
              <a:defRPr lang="fr-FR" sz="1400" dirty="0"/>
            </a:lvl5pPr>
          </a:lstStyle>
          <a:p>
            <a:pPr lvl="0"/>
            <a:r>
              <a:rPr lang="en-US" noProof="0" dirty="0"/>
              <a:t>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5" name="Espace réservé du titre 3"/>
          <p:cNvSpPr>
            <a:spLocks noGrp="1"/>
          </p:cNvSpPr>
          <p:nvPr>
            <p:ph type="title"/>
          </p:nvPr>
        </p:nvSpPr>
        <p:spPr>
          <a:xfrm>
            <a:off x="259448" y="19"/>
            <a:ext cx="11467416" cy="841829"/>
          </a:xfrm>
          <a:prstGeom prst="rect">
            <a:avLst/>
          </a:prstGeom>
        </p:spPr>
        <p:txBody>
          <a:bodyPr wrap="square" lIns="91429" tIns="45715" rIns="91429" bIns="45715" anchor="ctr">
            <a:noAutofit/>
          </a:bodyPr>
          <a:lstStyle>
            <a:lvl1pPr>
              <a:defRPr sz="2000"/>
            </a:lvl1pPr>
          </a:lstStyle>
          <a:p>
            <a:pPr marL="0" lvl="0" indent="0">
              <a:lnSpc>
                <a:spcPct val="85000"/>
              </a:lnSpc>
              <a:spcBef>
                <a:spcPts val="563"/>
              </a:spcBef>
              <a:buFont typeface="Arial" panose="020B0604020202020204" pitchFamily="34" charset="0"/>
            </a:pPr>
            <a:r>
              <a:rPr lang="en-US" noProof="0" dirty="0" err="1"/>
              <a:t>Modifiez</a:t>
            </a:r>
            <a:r>
              <a:rPr lang="en-US" noProof="0" dirty="0"/>
              <a:t> le style du </a:t>
            </a:r>
            <a:r>
              <a:rPr lang="en-US" noProof="0" dirty="0" err="1"/>
              <a:t>titre</a:t>
            </a:r>
            <a:endParaRPr lang="en-US" noProof="0" dirty="0"/>
          </a:p>
        </p:txBody>
      </p:sp>
    </p:spTree>
    <p:extLst>
      <p:ext uri="{BB962C8B-B14F-4D97-AF65-F5344CB8AC3E}">
        <p14:creationId xmlns:p14="http://schemas.microsoft.com/office/powerpoint/2010/main" val="2371388768"/>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een left arrow">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5" imgW="282" imgH="282" progId="TCLayout.ActiveDocument.1">
                  <p:embed/>
                </p:oleObj>
              </mc:Choice>
              <mc:Fallback>
                <p:oleObj name="Diapositive think-cell" r:id="rId5" imgW="282" imgH="282"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3200" b="0" i="0" baseline="0" dirty="0">
              <a:latin typeface="Trebuchet MS" panose="020B0603020202020204" pitchFamily="34" charset="0"/>
              <a:ea typeface="ＭＳ Ｐゴシック" panose="020B0600070205080204" pitchFamily="34" charset="-128"/>
              <a:cs typeface="+mn-cs"/>
              <a:sym typeface="Trebuchet MS" panose="020B0603020202020204" pitchFamily="34" charset="0"/>
            </a:endParaRPr>
          </a:p>
        </p:txBody>
      </p:sp>
      <p:sp>
        <p:nvSpPr>
          <p:cNvPr id="16" name="Freeform 14"/>
          <p:cNvSpPr/>
          <p:nvPr userDrawn="1"/>
        </p:nvSpPr>
        <p:spPr bwMode="ltGray">
          <a:xfrm>
            <a:off x="0" y="0"/>
            <a:ext cx="4088312" cy="6336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039A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254360" y="2545362"/>
            <a:ext cx="3389971" cy="1314311"/>
          </a:xfrm>
        </p:spPr>
        <p:txBody>
          <a:bodyPr anchor="ctr" anchorCtr="0">
            <a:noAutofit/>
          </a:bodyPr>
          <a:lstStyle>
            <a:lvl1pPr>
              <a:defRPr sz="3200" b="0" baseline="0">
                <a:solidFill>
                  <a:srgbClr val="FFFFFF"/>
                </a:solidFill>
                <a:latin typeface="Trebuchet MS" panose="020B0603020202020204" pitchFamily="34" charset="0"/>
              </a:defRPr>
            </a:lvl1pPr>
          </a:lstStyle>
          <a:p>
            <a:r>
              <a:rPr lang="en-US" dirty="0"/>
              <a:t>Click to add title</a:t>
            </a:r>
          </a:p>
        </p:txBody>
      </p:sp>
      <p:sp>
        <p:nvSpPr>
          <p:cNvPr id="15" name="Copyright" hidden="1"/>
          <p:cNvSpPr txBox="1"/>
          <p:nvPr userDrawn="1"/>
        </p:nvSpPr>
        <p:spPr>
          <a:xfrm rot="16200000">
            <a:off x="9486900" y="3874023"/>
            <a:ext cx="5133975" cy="193899"/>
          </a:xfrm>
          <a:prstGeom prst="rect">
            <a:avLst/>
          </a:prstGeom>
          <a:noFill/>
        </p:spPr>
        <p:txBody>
          <a:bodyPr wrap="square" lIns="0" tIns="0" rIns="0" bIns="0" rtlCol="0" anchor="t">
            <a:spAutoFit/>
          </a:bodyPr>
          <a:lstStyle/>
          <a:p>
            <a:pPr>
              <a:lnSpc>
                <a:spcPct val="90000"/>
              </a:lnSpc>
              <a:spcAft>
                <a:spcPts val="600"/>
              </a:spcAft>
            </a:pPr>
            <a:r>
              <a:rPr lang="fr-FR" sz="700">
                <a:solidFill>
                  <a:schemeClr val="bg1">
                    <a:lumMod val="50000"/>
                  </a:schemeClr>
                </a:solidFill>
                <a:latin typeface="+mn-lt"/>
                <a:sym typeface="Trebuchet MS" panose="020B0603020202020204" pitchFamily="34" charset="0"/>
              </a:rPr>
              <a:t>Les éléments et propositions contenus dans ce document constituent des hypothèses de travail. Toute décision pouvant entraîner une évolution de l'organisation se réalisera dans le respect des procédures légales et sociales en vigueur</a:t>
            </a:r>
            <a:endParaRPr lang="en-US" sz="700" dirty="0">
              <a:solidFill>
                <a:schemeClr val="bg1">
                  <a:lumMod val="50000"/>
                </a:schemeClr>
              </a:solidFill>
              <a:latin typeface="+mn-lt"/>
              <a:sym typeface="Trebuchet MS" panose="020B0603020202020204" pitchFamily="34" charset="0"/>
            </a:endParaRPr>
          </a:p>
        </p:txBody>
      </p:sp>
      <p:sp>
        <p:nvSpPr>
          <p:cNvPr id="17"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fr-FR" sz="700">
                <a:solidFill>
                  <a:schemeClr val="bg1">
                    <a:lumMod val="50000"/>
                  </a:schemeClr>
                </a:solidFill>
                <a:latin typeface="+mn-lt"/>
                <a:sym typeface="Trebuchet MS" panose="020B0603020202020204" pitchFamily="34" charset="0"/>
              </a:rPr>
              <a:t>Micarta - Présentation de l’approche MVP - V01.pptx</a:t>
            </a:r>
            <a:endParaRPr lang="en-US" sz="700" dirty="0">
              <a:solidFill>
                <a:schemeClr val="bg1">
                  <a:lumMod val="50000"/>
                </a:schemeClr>
              </a:solidFill>
              <a:latin typeface="+mn-lt"/>
              <a:sym typeface="Trebuchet MS" panose="020B0603020202020204" pitchFamily="34" charset="0"/>
            </a:endParaRPr>
          </a:p>
        </p:txBody>
      </p:sp>
      <p:sp>
        <p:nvSpPr>
          <p:cNvPr id="18" name="TextBox 17"/>
          <p:cNvSpPr txBox="1"/>
          <p:nvPr userDrawn="1"/>
        </p:nvSpPr>
        <p:spPr>
          <a:xfrm>
            <a:off x="4186077" y="6486718"/>
            <a:ext cx="3163045" cy="246221"/>
          </a:xfrm>
          <a:prstGeom prst="rect">
            <a:avLst/>
          </a:prstGeom>
          <a:noFill/>
        </p:spPr>
        <p:txBody>
          <a:bodyPr wrap="none" rtlCol="0">
            <a:spAutoFit/>
          </a:bodyPr>
          <a:lstStyle/>
          <a:p>
            <a:r>
              <a:rPr lang="en-GB" sz="1000" b="1" dirty="0">
                <a:solidFill>
                  <a:schemeClr val="bg2">
                    <a:lumMod val="50000"/>
                  </a:schemeClr>
                </a:solidFill>
              </a:rPr>
              <a:t>Confidential document with restricted circulation</a:t>
            </a:r>
            <a:endParaRPr lang="fr-FR" sz="1000" b="1" dirty="0">
              <a:solidFill>
                <a:schemeClr val="bg2">
                  <a:lumMod val="50000"/>
                </a:schemeClr>
              </a:solidFill>
            </a:endParaRPr>
          </a:p>
        </p:txBody>
      </p:sp>
      <p:grpSp>
        <p:nvGrpSpPr>
          <p:cNvPr id="19" name="Groupe 9"/>
          <p:cNvGrpSpPr/>
          <p:nvPr userDrawn="1"/>
        </p:nvGrpSpPr>
        <p:grpSpPr bwMode="gray">
          <a:xfrm>
            <a:off x="9226974" y="6498704"/>
            <a:ext cx="2614084" cy="222249"/>
            <a:chOff x="6851650" y="6386513"/>
            <a:chExt cx="1960563" cy="222249"/>
          </a:xfrm>
          <a:solidFill>
            <a:schemeClr val="accent3"/>
          </a:solidFill>
        </p:grpSpPr>
        <p:sp>
          <p:nvSpPr>
            <p:cNvPr id="20" name="Freeform 5"/>
            <p:cNvSpPr>
              <a:spLocks/>
            </p:cNvSpPr>
            <p:nvPr userDrawn="1"/>
          </p:nvSpPr>
          <p:spPr bwMode="gray">
            <a:xfrm>
              <a:off x="6851650" y="6386513"/>
              <a:ext cx="1960563" cy="222249"/>
            </a:xfrm>
            <a:custGeom>
              <a:avLst/>
              <a:gdLst/>
              <a:ahLst/>
              <a:cxnLst>
                <a:cxn ang="0">
                  <a:pos x="10275" y="1136"/>
                </a:cxn>
                <a:cxn ang="0">
                  <a:pos x="10275" y="1136"/>
                </a:cxn>
                <a:cxn ang="0">
                  <a:pos x="316" y="1136"/>
                </a:cxn>
                <a:cxn ang="0">
                  <a:pos x="115" y="1053"/>
                </a:cxn>
                <a:cxn ang="0">
                  <a:pos x="70" y="866"/>
                </a:cxn>
                <a:cxn ang="0">
                  <a:pos x="70" y="0"/>
                </a:cxn>
                <a:cxn ang="0">
                  <a:pos x="0" y="89"/>
                </a:cxn>
                <a:cxn ang="0">
                  <a:pos x="0" y="870"/>
                </a:cxn>
                <a:cxn ang="0">
                  <a:pos x="66" y="1081"/>
                </a:cxn>
                <a:cxn ang="0">
                  <a:pos x="303" y="1164"/>
                </a:cxn>
                <a:cxn ang="0">
                  <a:pos x="10207" y="1164"/>
                </a:cxn>
                <a:cxn ang="0">
                  <a:pos x="10275" y="1136"/>
                </a:cxn>
                <a:cxn ang="0">
                  <a:pos x="10275" y="1136"/>
                </a:cxn>
              </a:cxnLst>
              <a:rect l="0" t="0" r="r" b="b"/>
              <a:pathLst>
                <a:path w="10275" h="1164">
                  <a:moveTo>
                    <a:pt x="10275" y="1136"/>
                  </a:moveTo>
                  <a:lnTo>
                    <a:pt x="10275" y="1136"/>
                  </a:lnTo>
                  <a:lnTo>
                    <a:pt x="316" y="1136"/>
                  </a:lnTo>
                  <a:cubicBezTo>
                    <a:pt x="208" y="1136"/>
                    <a:pt x="155" y="1109"/>
                    <a:pt x="115" y="1053"/>
                  </a:cubicBezTo>
                  <a:cubicBezTo>
                    <a:pt x="81" y="1006"/>
                    <a:pt x="70" y="959"/>
                    <a:pt x="70" y="866"/>
                  </a:cubicBezTo>
                  <a:lnTo>
                    <a:pt x="70" y="0"/>
                  </a:lnTo>
                  <a:lnTo>
                    <a:pt x="0" y="89"/>
                  </a:lnTo>
                  <a:lnTo>
                    <a:pt x="0" y="870"/>
                  </a:lnTo>
                  <a:cubicBezTo>
                    <a:pt x="0" y="971"/>
                    <a:pt x="16" y="1026"/>
                    <a:pt x="66" y="1081"/>
                  </a:cubicBezTo>
                  <a:cubicBezTo>
                    <a:pt x="116" y="1137"/>
                    <a:pt x="187" y="1164"/>
                    <a:pt x="303" y="1164"/>
                  </a:cubicBezTo>
                  <a:lnTo>
                    <a:pt x="10207" y="1164"/>
                  </a:lnTo>
                  <a:cubicBezTo>
                    <a:pt x="10233" y="1164"/>
                    <a:pt x="10257" y="1154"/>
                    <a:pt x="10275" y="1136"/>
                  </a:cubicBezTo>
                  <a:lnTo>
                    <a:pt x="10275" y="113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b="0"/>
            </a:p>
          </p:txBody>
        </p:sp>
        <p:sp>
          <p:nvSpPr>
            <p:cNvPr id="21" name="Freeform 6"/>
            <p:cNvSpPr>
              <a:spLocks/>
            </p:cNvSpPr>
            <p:nvPr userDrawn="1"/>
          </p:nvSpPr>
          <p:spPr bwMode="gray">
            <a:xfrm>
              <a:off x="6943725" y="6445250"/>
              <a:ext cx="84138" cy="77787"/>
            </a:xfrm>
            <a:custGeom>
              <a:avLst/>
              <a:gdLst/>
              <a:ahLst/>
              <a:cxnLst>
                <a:cxn ang="0">
                  <a:pos x="246" y="0"/>
                </a:cxn>
                <a:cxn ang="0">
                  <a:pos x="246" y="0"/>
                </a:cxn>
                <a:cxn ang="0">
                  <a:pos x="420" y="55"/>
                </a:cxn>
                <a:cxn ang="0">
                  <a:pos x="381" y="106"/>
                </a:cxn>
                <a:cxn ang="0">
                  <a:pos x="251" y="60"/>
                </a:cxn>
                <a:cxn ang="0">
                  <a:pos x="87" y="200"/>
                </a:cxn>
                <a:cxn ang="0">
                  <a:pos x="248" y="342"/>
                </a:cxn>
                <a:cxn ang="0">
                  <a:pos x="359" y="312"/>
                </a:cxn>
                <a:cxn ang="0">
                  <a:pos x="359" y="238"/>
                </a:cxn>
                <a:cxn ang="0">
                  <a:pos x="241" y="238"/>
                </a:cxn>
                <a:cxn ang="0">
                  <a:pos x="241" y="178"/>
                </a:cxn>
                <a:cxn ang="0">
                  <a:pos x="442" y="178"/>
                </a:cxn>
                <a:cxn ang="0">
                  <a:pos x="442" y="342"/>
                </a:cxn>
                <a:cxn ang="0">
                  <a:pos x="245" y="403"/>
                </a:cxn>
                <a:cxn ang="0">
                  <a:pos x="0" y="201"/>
                </a:cxn>
                <a:cxn ang="0">
                  <a:pos x="246" y="0"/>
                </a:cxn>
              </a:cxnLst>
              <a:rect l="0" t="0" r="r" b="b"/>
              <a:pathLst>
                <a:path w="442" h="403">
                  <a:moveTo>
                    <a:pt x="246" y="0"/>
                  </a:moveTo>
                  <a:lnTo>
                    <a:pt x="246" y="0"/>
                  </a:lnTo>
                  <a:cubicBezTo>
                    <a:pt x="306" y="0"/>
                    <a:pt x="369" y="18"/>
                    <a:pt x="420" y="55"/>
                  </a:cubicBezTo>
                  <a:lnTo>
                    <a:pt x="381" y="106"/>
                  </a:lnTo>
                  <a:cubicBezTo>
                    <a:pt x="339" y="77"/>
                    <a:pt x="304" y="60"/>
                    <a:pt x="251" y="60"/>
                  </a:cubicBezTo>
                  <a:cubicBezTo>
                    <a:pt x="159" y="60"/>
                    <a:pt x="87" y="117"/>
                    <a:pt x="87" y="200"/>
                  </a:cubicBezTo>
                  <a:cubicBezTo>
                    <a:pt x="87" y="283"/>
                    <a:pt x="151" y="342"/>
                    <a:pt x="248" y="342"/>
                  </a:cubicBezTo>
                  <a:cubicBezTo>
                    <a:pt x="291" y="342"/>
                    <a:pt x="331" y="331"/>
                    <a:pt x="359" y="312"/>
                  </a:cubicBezTo>
                  <a:lnTo>
                    <a:pt x="359" y="238"/>
                  </a:lnTo>
                  <a:lnTo>
                    <a:pt x="241" y="238"/>
                  </a:lnTo>
                  <a:lnTo>
                    <a:pt x="241" y="178"/>
                  </a:lnTo>
                  <a:lnTo>
                    <a:pt x="442" y="178"/>
                  </a:lnTo>
                  <a:lnTo>
                    <a:pt x="442" y="342"/>
                  </a:lnTo>
                  <a:cubicBezTo>
                    <a:pt x="396" y="375"/>
                    <a:pt x="329" y="403"/>
                    <a:pt x="245" y="403"/>
                  </a:cubicBezTo>
                  <a:cubicBezTo>
                    <a:pt x="98" y="403"/>
                    <a:pt x="0" y="316"/>
                    <a:pt x="0" y="201"/>
                  </a:cubicBezTo>
                  <a:cubicBezTo>
                    <a:pt x="0" y="73"/>
                    <a:pt x="120" y="0"/>
                    <a:pt x="24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b="0"/>
            </a:p>
          </p:txBody>
        </p:sp>
        <p:sp>
          <p:nvSpPr>
            <p:cNvPr id="22" name="Freeform 7"/>
            <p:cNvSpPr>
              <a:spLocks noEditPoints="1"/>
            </p:cNvSpPr>
            <p:nvPr userDrawn="1"/>
          </p:nvSpPr>
          <p:spPr bwMode="gray">
            <a:xfrm>
              <a:off x="7050088" y="6446838"/>
              <a:ext cx="76200" cy="74612"/>
            </a:xfrm>
            <a:custGeom>
              <a:avLst/>
              <a:gdLst/>
              <a:ahLst/>
              <a:cxnLst>
                <a:cxn ang="0">
                  <a:pos x="205" y="194"/>
                </a:cxn>
                <a:cxn ang="0">
                  <a:pos x="205" y="194"/>
                </a:cxn>
                <a:cxn ang="0">
                  <a:pos x="302" y="127"/>
                </a:cxn>
                <a:cxn ang="0">
                  <a:pos x="204" y="63"/>
                </a:cxn>
                <a:cxn ang="0">
                  <a:pos x="83" y="63"/>
                </a:cxn>
                <a:cxn ang="0">
                  <a:pos x="83" y="194"/>
                </a:cxn>
                <a:cxn ang="0">
                  <a:pos x="205" y="194"/>
                </a:cxn>
                <a:cxn ang="0">
                  <a:pos x="0" y="0"/>
                </a:cxn>
                <a:cxn ang="0">
                  <a:pos x="0" y="0"/>
                </a:cxn>
                <a:cxn ang="0">
                  <a:pos x="211" y="0"/>
                </a:cxn>
                <a:cxn ang="0">
                  <a:pos x="389" y="126"/>
                </a:cxn>
                <a:cxn ang="0">
                  <a:pos x="273" y="243"/>
                </a:cxn>
                <a:cxn ang="0">
                  <a:pos x="401" y="391"/>
                </a:cxn>
                <a:cxn ang="0">
                  <a:pos x="304" y="391"/>
                </a:cxn>
                <a:cxn ang="0">
                  <a:pos x="188" y="255"/>
                </a:cxn>
                <a:cxn ang="0">
                  <a:pos x="83" y="255"/>
                </a:cxn>
                <a:cxn ang="0">
                  <a:pos x="83" y="391"/>
                </a:cxn>
                <a:cxn ang="0">
                  <a:pos x="0" y="391"/>
                </a:cxn>
                <a:cxn ang="0">
                  <a:pos x="0" y="0"/>
                </a:cxn>
              </a:cxnLst>
              <a:rect l="0" t="0" r="r" b="b"/>
              <a:pathLst>
                <a:path w="401" h="391">
                  <a:moveTo>
                    <a:pt x="205" y="194"/>
                  </a:moveTo>
                  <a:lnTo>
                    <a:pt x="205" y="194"/>
                  </a:lnTo>
                  <a:cubicBezTo>
                    <a:pt x="264" y="194"/>
                    <a:pt x="302" y="169"/>
                    <a:pt x="302" y="127"/>
                  </a:cubicBezTo>
                  <a:cubicBezTo>
                    <a:pt x="302" y="86"/>
                    <a:pt x="266" y="63"/>
                    <a:pt x="204" y="63"/>
                  </a:cubicBezTo>
                  <a:lnTo>
                    <a:pt x="83" y="63"/>
                  </a:lnTo>
                  <a:lnTo>
                    <a:pt x="83" y="194"/>
                  </a:lnTo>
                  <a:lnTo>
                    <a:pt x="205" y="194"/>
                  </a:lnTo>
                  <a:close/>
                  <a:moveTo>
                    <a:pt x="0" y="0"/>
                  </a:moveTo>
                  <a:lnTo>
                    <a:pt x="0" y="0"/>
                  </a:lnTo>
                  <a:lnTo>
                    <a:pt x="211" y="0"/>
                  </a:lnTo>
                  <a:cubicBezTo>
                    <a:pt x="309" y="0"/>
                    <a:pt x="389" y="40"/>
                    <a:pt x="389" y="126"/>
                  </a:cubicBezTo>
                  <a:cubicBezTo>
                    <a:pt x="389" y="193"/>
                    <a:pt x="340" y="228"/>
                    <a:pt x="273" y="243"/>
                  </a:cubicBezTo>
                  <a:lnTo>
                    <a:pt x="401" y="391"/>
                  </a:lnTo>
                  <a:lnTo>
                    <a:pt x="304" y="391"/>
                  </a:lnTo>
                  <a:lnTo>
                    <a:pt x="188" y="255"/>
                  </a:lnTo>
                  <a:lnTo>
                    <a:pt x="83" y="255"/>
                  </a:lnTo>
                  <a:lnTo>
                    <a:pt x="83" y="391"/>
                  </a:lnTo>
                  <a:lnTo>
                    <a:pt x="0" y="39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b="0"/>
            </a:p>
          </p:txBody>
        </p:sp>
        <p:sp>
          <p:nvSpPr>
            <p:cNvPr id="23" name="Freeform 8"/>
            <p:cNvSpPr>
              <a:spLocks noEditPoints="1"/>
            </p:cNvSpPr>
            <p:nvPr userDrawn="1"/>
          </p:nvSpPr>
          <p:spPr bwMode="gray">
            <a:xfrm>
              <a:off x="7137400" y="6445250"/>
              <a:ext cx="93663" cy="77787"/>
            </a:xfrm>
            <a:custGeom>
              <a:avLst/>
              <a:gdLst/>
              <a:ahLst/>
              <a:cxnLst>
                <a:cxn ang="0">
                  <a:pos x="87" y="201"/>
                </a:cxn>
                <a:cxn ang="0">
                  <a:pos x="87" y="201"/>
                </a:cxn>
                <a:cxn ang="0">
                  <a:pos x="247" y="342"/>
                </a:cxn>
                <a:cxn ang="0">
                  <a:pos x="406" y="201"/>
                </a:cxn>
                <a:cxn ang="0">
                  <a:pos x="247" y="60"/>
                </a:cxn>
                <a:cxn ang="0">
                  <a:pos x="87" y="201"/>
                </a:cxn>
                <a:cxn ang="0">
                  <a:pos x="0" y="201"/>
                </a:cxn>
                <a:cxn ang="0">
                  <a:pos x="0" y="201"/>
                </a:cxn>
                <a:cxn ang="0">
                  <a:pos x="247" y="0"/>
                </a:cxn>
                <a:cxn ang="0">
                  <a:pos x="493" y="201"/>
                </a:cxn>
                <a:cxn ang="0">
                  <a:pos x="247" y="403"/>
                </a:cxn>
                <a:cxn ang="0">
                  <a:pos x="0" y="201"/>
                </a:cxn>
              </a:cxnLst>
              <a:rect l="0" t="0" r="r" b="b"/>
              <a:pathLst>
                <a:path w="493" h="403">
                  <a:moveTo>
                    <a:pt x="87" y="201"/>
                  </a:moveTo>
                  <a:lnTo>
                    <a:pt x="87" y="201"/>
                  </a:lnTo>
                  <a:cubicBezTo>
                    <a:pt x="87" y="280"/>
                    <a:pt x="152" y="342"/>
                    <a:pt x="247" y="342"/>
                  </a:cubicBezTo>
                  <a:cubicBezTo>
                    <a:pt x="341" y="342"/>
                    <a:pt x="406" y="280"/>
                    <a:pt x="406" y="201"/>
                  </a:cubicBezTo>
                  <a:cubicBezTo>
                    <a:pt x="406" y="123"/>
                    <a:pt x="341" y="60"/>
                    <a:pt x="247" y="60"/>
                  </a:cubicBezTo>
                  <a:cubicBezTo>
                    <a:pt x="152" y="60"/>
                    <a:pt x="87" y="123"/>
                    <a:pt x="87" y="201"/>
                  </a:cubicBezTo>
                  <a:close/>
                  <a:moveTo>
                    <a:pt x="0" y="201"/>
                  </a:moveTo>
                  <a:lnTo>
                    <a:pt x="0" y="201"/>
                  </a:lnTo>
                  <a:cubicBezTo>
                    <a:pt x="0" y="91"/>
                    <a:pt x="102" y="0"/>
                    <a:pt x="247" y="0"/>
                  </a:cubicBezTo>
                  <a:cubicBezTo>
                    <a:pt x="391" y="0"/>
                    <a:pt x="493" y="91"/>
                    <a:pt x="493" y="201"/>
                  </a:cubicBezTo>
                  <a:cubicBezTo>
                    <a:pt x="493" y="312"/>
                    <a:pt x="391" y="403"/>
                    <a:pt x="247" y="403"/>
                  </a:cubicBezTo>
                  <a:cubicBezTo>
                    <a:pt x="102" y="403"/>
                    <a:pt x="0" y="312"/>
                    <a:pt x="0" y="20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b="0"/>
            </a:p>
          </p:txBody>
        </p:sp>
        <p:sp>
          <p:nvSpPr>
            <p:cNvPr id="24" name="Freeform 9"/>
            <p:cNvSpPr>
              <a:spLocks/>
            </p:cNvSpPr>
            <p:nvPr userDrawn="1"/>
          </p:nvSpPr>
          <p:spPr bwMode="gray">
            <a:xfrm>
              <a:off x="7248525" y="6446838"/>
              <a:ext cx="77788" cy="76200"/>
            </a:xfrm>
            <a:custGeom>
              <a:avLst/>
              <a:gdLst/>
              <a:ahLst/>
              <a:cxnLst>
                <a:cxn ang="0">
                  <a:pos x="0" y="215"/>
                </a:cxn>
                <a:cxn ang="0">
                  <a:pos x="0" y="215"/>
                </a:cxn>
                <a:cxn ang="0">
                  <a:pos x="0" y="0"/>
                </a:cxn>
                <a:cxn ang="0">
                  <a:pos x="84" y="0"/>
                </a:cxn>
                <a:cxn ang="0">
                  <a:pos x="84" y="220"/>
                </a:cxn>
                <a:cxn ang="0">
                  <a:pos x="206" y="336"/>
                </a:cxn>
                <a:cxn ang="0">
                  <a:pos x="327" y="220"/>
                </a:cxn>
                <a:cxn ang="0">
                  <a:pos x="327" y="0"/>
                </a:cxn>
                <a:cxn ang="0">
                  <a:pos x="408" y="0"/>
                </a:cxn>
                <a:cxn ang="0">
                  <a:pos x="408" y="215"/>
                </a:cxn>
                <a:cxn ang="0">
                  <a:pos x="204" y="397"/>
                </a:cxn>
                <a:cxn ang="0">
                  <a:pos x="0" y="215"/>
                </a:cxn>
              </a:cxnLst>
              <a:rect l="0" t="0" r="r" b="b"/>
              <a:pathLst>
                <a:path w="408" h="397">
                  <a:moveTo>
                    <a:pt x="0" y="215"/>
                  </a:moveTo>
                  <a:lnTo>
                    <a:pt x="0" y="215"/>
                  </a:lnTo>
                  <a:lnTo>
                    <a:pt x="0" y="0"/>
                  </a:lnTo>
                  <a:lnTo>
                    <a:pt x="84" y="0"/>
                  </a:lnTo>
                  <a:lnTo>
                    <a:pt x="84" y="220"/>
                  </a:lnTo>
                  <a:cubicBezTo>
                    <a:pt x="84" y="290"/>
                    <a:pt x="132" y="336"/>
                    <a:pt x="206" y="336"/>
                  </a:cubicBezTo>
                  <a:cubicBezTo>
                    <a:pt x="279" y="336"/>
                    <a:pt x="327" y="290"/>
                    <a:pt x="327" y="220"/>
                  </a:cubicBezTo>
                  <a:lnTo>
                    <a:pt x="327" y="0"/>
                  </a:lnTo>
                  <a:lnTo>
                    <a:pt x="408" y="0"/>
                  </a:lnTo>
                  <a:lnTo>
                    <a:pt x="408" y="215"/>
                  </a:lnTo>
                  <a:cubicBezTo>
                    <a:pt x="408" y="324"/>
                    <a:pt x="326" y="397"/>
                    <a:pt x="204" y="397"/>
                  </a:cubicBezTo>
                  <a:cubicBezTo>
                    <a:pt x="81" y="397"/>
                    <a:pt x="0" y="324"/>
                    <a:pt x="0" y="21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b="0"/>
            </a:p>
          </p:txBody>
        </p:sp>
        <p:sp>
          <p:nvSpPr>
            <p:cNvPr id="25" name="Freeform 10"/>
            <p:cNvSpPr>
              <a:spLocks noEditPoints="1"/>
            </p:cNvSpPr>
            <p:nvPr userDrawn="1"/>
          </p:nvSpPr>
          <p:spPr bwMode="gray">
            <a:xfrm>
              <a:off x="7348538" y="6446838"/>
              <a:ext cx="76200" cy="74612"/>
            </a:xfrm>
            <a:custGeom>
              <a:avLst/>
              <a:gdLst/>
              <a:ahLst/>
              <a:cxnLst>
                <a:cxn ang="0">
                  <a:pos x="211" y="211"/>
                </a:cxn>
                <a:cxn ang="0">
                  <a:pos x="211" y="211"/>
                </a:cxn>
                <a:cxn ang="0">
                  <a:pos x="309" y="135"/>
                </a:cxn>
                <a:cxn ang="0">
                  <a:pos x="210" y="63"/>
                </a:cxn>
                <a:cxn ang="0">
                  <a:pos x="84" y="63"/>
                </a:cxn>
                <a:cxn ang="0">
                  <a:pos x="84" y="211"/>
                </a:cxn>
                <a:cxn ang="0">
                  <a:pos x="211" y="211"/>
                </a:cxn>
                <a:cxn ang="0">
                  <a:pos x="0" y="0"/>
                </a:cxn>
                <a:cxn ang="0">
                  <a:pos x="0" y="0"/>
                </a:cxn>
                <a:cxn ang="0">
                  <a:pos x="213" y="0"/>
                </a:cxn>
                <a:cxn ang="0">
                  <a:pos x="396" y="135"/>
                </a:cxn>
                <a:cxn ang="0">
                  <a:pos x="213" y="273"/>
                </a:cxn>
                <a:cxn ang="0">
                  <a:pos x="84" y="273"/>
                </a:cxn>
                <a:cxn ang="0">
                  <a:pos x="84" y="391"/>
                </a:cxn>
                <a:cxn ang="0">
                  <a:pos x="0" y="391"/>
                </a:cxn>
                <a:cxn ang="0">
                  <a:pos x="0" y="0"/>
                </a:cxn>
              </a:cxnLst>
              <a:rect l="0" t="0" r="r" b="b"/>
              <a:pathLst>
                <a:path w="396" h="391">
                  <a:moveTo>
                    <a:pt x="211" y="211"/>
                  </a:moveTo>
                  <a:lnTo>
                    <a:pt x="211" y="211"/>
                  </a:lnTo>
                  <a:cubicBezTo>
                    <a:pt x="270" y="211"/>
                    <a:pt x="309" y="183"/>
                    <a:pt x="309" y="135"/>
                  </a:cubicBezTo>
                  <a:cubicBezTo>
                    <a:pt x="309" y="89"/>
                    <a:pt x="272" y="63"/>
                    <a:pt x="210" y="63"/>
                  </a:cubicBezTo>
                  <a:lnTo>
                    <a:pt x="84" y="63"/>
                  </a:lnTo>
                  <a:lnTo>
                    <a:pt x="84" y="211"/>
                  </a:lnTo>
                  <a:lnTo>
                    <a:pt x="211" y="211"/>
                  </a:lnTo>
                  <a:close/>
                  <a:moveTo>
                    <a:pt x="0" y="0"/>
                  </a:moveTo>
                  <a:lnTo>
                    <a:pt x="0" y="0"/>
                  </a:lnTo>
                  <a:lnTo>
                    <a:pt x="213" y="0"/>
                  </a:lnTo>
                  <a:cubicBezTo>
                    <a:pt x="314" y="0"/>
                    <a:pt x="396" y="43"/>
                    <a:pt x="396" y="135"/>
                  </a:cubicBezTo>
                  <a:cubicBezTo>
                    <a:pt x="396" y="227"/>
                    <a:pt x="315" y="273"/>
                    <a:pt x="213" y="273"/>
                  </a:cubicBezTo>
                  <a:lnTo>
                    <a:pt x="84" y="273"/>
                  </a:lnTo>
                  <a:lnTo>
                    <a:pt x="84" y="391"/>
                  </a:lnTo>
                  <a:lnTo>
                    <a:pt x="0" y="39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b="0"/>
            </a:p>
          </p:txBody>
        </p:sp>
        <p:sp>
          <p:nvSpPr>
            <p:cNvPr id="26" name="Freeform 11"/>
            <p:cNvSpPr>
              <a:spLocks/>
            </p:cNvSpPr>
            <p:nvPr userDrawn="1"/>
          </p:nvSpPr>
          <p:spPr bwMode="gray">
            <a:xfrm>
              <a:off x="7439025" y="6446838"/>
              <a:ext cx="69850" cy="74612"/>
            </a:xfrm>
            <a:custGeom>
              <a:avLst/>
              <a:gdLst/>
              <a:ahLst/>
              <a:cxnLst>
                <a:cxn ang="0">
                  <a:pos x="0" y="278"/>
                </a:cxn>
                <a:cxn ang="0">
                  <a:pos x="0" y="278"/>
                </a:cxn>
                <a:cxn ang="0">
                  <a:pos x="0" y="0"/>
                </a:cxn>
                <a:cxn ang="0">
                  <a:pos x="354" y="0"/>
                </a:cxn>
                <a:cxn ang="0">
                  <a:pos x="354" y="63"/>
                </a:cxn>
                <a:cxn ang="0">
                  <a:pos x="84" y="63"/>
                </a:cxn>
                <a:cxn ang="0">
                  <a:pos x="84" y="157"/>
                </a:cxn>
                <a:cxn ang="0">
                  <a:pos x="331" y="157"/>
                </a:cxn>
                <a:cxn ang="0">
                  <a:pos x="331" y="218"/>
                </a:cxn>
                <a:cxn ang="0">
                  <a:pos x="84" y="218"/>
                </a:cxn>
                <a:cxn ang="0">
                  <a:pos x="84" y="278"/>
                </a:cxn>
                <a:cxn ang="0">
                  <a:pos x="133" y="328"/>
                </a:cxn>
                <a:cxn ang="0">
                  <a:pos x="362" y="328"/>
                </a:cxn>
                <a:cxn ang="0">
                  <a:pos x="362" y="391"/>
                </a:cxn>
                <a:cxn ang="0">
                  <a:pos x="113" y="391"/>
                </a:cxn>
                <a:cxn ang="0">
                  <a:pos x="0" y="278"/>
                </a:cxn>
              </a:cxnLst>
              <a:rect l="0" t="0" r="r" b="b"/>
              <a:pathLst>
                <a:path w="362" h="391">
                  <a:moveTo>
                    <a:pt x="0" y="278"/>
                  </a:moveTo>
                  <a:lnTo>
                    <a:pt x="0" y="278"/>
                  </a:lnTo>
                  <a:lnTo>
                    <a:pt x="0" y="0"/>
                  </a:lnTo>
                  <a:lnTo>
                    <a:pt x="354" y="0"/>
                  </a:lnTo>
                  <a:lnTo>
                    <a:pt x="354" y="63"/>
                  </a:lnTo>
                  <a:lnTo>
                    <a:pt x="84" y="63"/>
                  </a:lnTo>
                  <a:lnTo>
                    <a:pt x="84" y="157"/>
                  </a:lnTo>
                  <a:lnTo>
                    <a:pt x="331" y="157"/>
                  </a:lnTo>
                  <a:lnTo>
                    <a:pt x="331" y="218"/>
                  </a:lnTo>
                  <a:lnTo>
                    <a:pt x="84" y="218"/>
                  </a:lnTo>
                  <a:lnTo>
                    <a:pt x="84" y="278"/>
                  </a:lnTo>
                  <a:cubicBezTo>
                    <a:pt x="84" y="312"/>
                    <a:pt x="100" y="328"/>
                    <a:pt x="133" y="328"/>
                  </a:cubicBezTo>
                  <a:lnTo>
                    <a:pt x="362" y="328"/>
                  </a:lnTo>
                  <a:lnTo>
                    <a:pt x="362" y="391"/>
                  </a:lnTo>
                  <a:lnTo>
                    <a:pt x="113" y="391"/>
                  </a:lnTo>
                  <a:cubicBezTo>
                    <a:pt x="42" y="391"/>
                    <a:pt x="0" y="349"/>
                    <a:pt x="0" y="27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b="0"/>
            </a:p>
          </p:txBody>
        </p:sp>
        <p:sp>
          <p:nvSpPr>
            <p:cNvPr id="27" name="Freeform 12"/>
            <p:cNvSpPr>
              <a:spLocks/>
            </p:cNvSpPr>
            <p:nvPr userDrawn="1"/>
          </p:nvSpPr>
          <p:spPr bwMode="gray">
            <a:xfrm>
              <a:off x="7572375" y="6445250"/>
              <a:ext cx="80963" cy="77787"/>
            </a:xfrm>
            <a:custGeom>
              <a:avLst/>
              <a:gdLst/>
              <a:ahLst/>
              <a:cxnLst>
                <a:cxn ang="0">
                  <a:pos x="246" y="0"/>
                </a:cxn>
                <a:cxn ang="0">
                  <a:pos x="246" y="0"/>
                </a:cxn>
                <a:cxn ang="0">
                  <a:pos x="420" y="55"/>
                </a:cxn>
                <a:cxn ang="0">
                  <a:pos x="381" y="106"/>
                </a:cxn>
                <a:cxn ang="0">
                  <a:pos x="251" y="60"/>
                </a:cxn>
                <a:cxn ang="0">
                  <a:pos x="87" y="201"/>
                </a:cxn>
                <a:cxn ang="0">
                  <a:pos x="251" y="342"/>
                </a:cxn>
                <a:cxn ang="0">
                  <a:pos x="388" y="295"/>
                </a:cxn>
                <a:cxn ang="0">
                  <a:pos x="427" y="346"/>
                </a:cxn>
                <a:cxn ang="0">
                  <a:pos x="246" y="403"/>
                </a:cxn>
                <a:cxn ang="0">
                  <a:pos x="0" y="201"/>
                </a:cxn>
                <a:cxn ang="0">
                  <a:pos x="246" y="0"/>
                </a:cxn>
              </a:cxnLst>
              <a:rect l="0" t="0" r="r" b="b"/>
              <a:pathLst>
                <a:path w="427" h="403">
                  <a:moveTo>
                    <a:pt x="246" y="0"/>
                  </a:moveTo>
                  <a:lnTo>
                    <a:pt x="246" y="0"/>
                  </a:lnTo>
                  <a:cubicBezTo>
                    <a:pt x="306" y="0"/>
                    <a:pt x="368" y="18"/>
                    <a:pt x="420" y="55"/>
                  </a:cubicBezTo>
                  <a:lnTo>
                    <a:pt x="381" y="106"/>
                  </a:lnTo>
                  <a:cubicBezTo>
                    <a:pt x="339" y="77"/>
                    <a:pt x="304" y="60"/>
                    <a:pt x="251" y="60"/>
                  </a:cubicBezTo>
                  <a:cubicBezTo>
                    <a:pt x="159" y="60"/>
                    <a:pt x="87" y="118"/>
                    <a:pt x="87" y="201"/>
                  </a:cubicBezTo>
                  <a:cubicBezTo>
                    <a:pt x="87" y="285"/>
                    <a:pt x="159" y="342"/>
                    <a:pt x="251" y="342"/>
                  </a:cubicBezTo>
                  <a:cubicBezTo>
                    <a:pt x="307" y="342"/>
                    <a:pt x="343" y="325"/>
                    <a:pt x="388" y="295"/>
                  </a:cubicBezTo>
                  <a:lnTo>
                    <a:pt x="427" y="346"/>
                  </a:lnTo>
                  <a:cubicBezTo>
                    <a:pt x="375" y="383"/>
                    <a:pt x="309" y="403"/>
                    <a:pt x="246" y="403"/>
                  </a:cubicBezTo>
                  <a:cubicBezTo>
                    <a:pt x="119" y="403"/>
                    <a:pt x="0" y="329"/>
                    <a:pt x="0" y="201"/>
                  </a:cubicBezTo>
                  <a:cubicBezTo>
                    <a:pt x="0" y="73"/>
                    <a:pt x="119" y="0"/>
                    <a:pt x="24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b="0"/>
            </a:p>
          </p:txBody>
        </p:sp>
        <p:sp>
          <p:nvSpPr>
            <p:cNvPr id="28" name="Freeform 13"/>
            <p:cNvSpPr>
              <a:spLocks noEditPoints="1"/>
            </p:cNvSpPr>
            <p:nvPr userDrawn="1"/>
          </p:nvSpPr>
          <p:spPr bwMode="gray">
            <a:xfrm>
              <a:off x="7669213" y="6446838"/>
              <a:ext cx="76200" cy="74612"/>
            </a:xfrm>
            <a:custGeom>
              <a:avLst/>
              <a:gdLst/>
              <a:ahLst/>
              <a:cxnLst>
                <a:cxn ang="0">
                  <a:pos x="205" y="194"/>
                </a:cxn>
                <a:cxn ang="0">
                  <a:pos x="205" y="194"/>
                </a:cxn>
                <a:cxn ang="0">
                  <a:pos x="302" y="127"/>
                </a:cxn>
                <a:cxn ang="0">
                  <a:pos x="204" y="63"/>
                </a:cxn>
                <a:cxn ang="0">
                  <a:pos x="83" y="63"/>
                </a:cxn>
                <a:cxn ang="0">
                  <a:pos x="83" y="194"/>
                </a:cxn>
                <a:cxn ang="0">
                  <a:pos x="205" y="194"/>
                </a:cxn>
                <a:cxn ang="0">
                  <a:pos x="0" y="0"/>
                </a:cxn>
                <a:cxn ang="0">
                  <a:pos x="0" y="0"/>
                </a:cxn>
                <a:cxn ang="0">
                  <a:pos x="211" y="0"/>
                </a:cxn>
                <a:cxn ang="0">
                  <a:pos x="389" y="126"/>
                </a:cxn>
                <a:cxn ang="0">
                  <a:pos x="274" y="243"/>
                </a:cxn>
                <a:cxn ang="0">
                  <a:pos x="401" y="391"/>
                </a:cxn>
                <a:cxn ang="0">
                  <a:pos x="304" y="391"/>
                </a:cxn>
                <a:cxn ang="0">
                  <a:pos x="188" y="255"/>
                </a:cxn>
                <a:cxn ang="0">
                  <a:pos x="83" y="255"/>
                </a:cxn>
                <a:cxn ang="0">
                  <a:pos x="83" y="391"/>
                </a:cxn>
                <a:cxn ang="0">
                  <a:pos x="0" y="391"/>
                </a:cxn>
                <a:cxn ang="0">
                  <a:pos x="0" y="0"/>
                </a:cxn>
              </a:cxnLst>
              <a:rect l="0" t="0" r="r" b="b"/>
              <a:pathLst>
                <a:path w="401" h="391">
                  <a:moveTo>
                    <a:pt x="205" y="194"/>
                  </a:moveTo>
                  <a:lnTo>
                    <a:pt x="205" y="194"/>
                  </a:lnTo>
                  <a:cubicBezTo>
                    <a:pt x="264" y="194"/>
                    <a:pt x="302" y="169"/>
                    <a:pt x="302" y="127"/>
                  </a:cubicBezTo>
                  <a:cubicBezTo>
                    <a:pt x="302" y="86"/>
                    <a:pt x="266" y="63"/>
                    <a:pt x="204" y="63"/>
                  </a:cubicBezTo>
                  <a:lnTo>
                    <a:pt x="83" y="63"/>
                  </a:lnTo>
                  <a:lnTo>
                    <a:pt x="83" y="194"/>
                  </a:lnTo>
                  <a:lnTo>
                    <a:pt x="205" y="194"/>
                  </a:lnTo>
                  <a:close/>
                  <a:moveTo>
                    <a:pt x="0" y="0"/>
                  </a:moveTo>
                  <a:lnTo>
                    <a:pt x="0" y="0"/>
                  </a:lnTo>
                  <a:lnTo>
                    <a:pt x="211" y="0"/>
                  </a:lnTo>
                  <a:cubicBezTo>
                    <a:pt x="309" y="0"/>
                    <a:pt x="389" y="40"/>
                    <a:pt x="389" y="126"/>
                  </a:cubicBezTo>
                  <a:cubicBezTo>
                    <a:pt x="389" y="193"/>
                    <a:pt x="340" y="228"/>
                    <a:pt x="274" y="243"/>
                  </a:cubicBezTo>
                  <a:lnTo>
                    <a:pt x="401" y="391"/>
                  </a:lnTo>
                  <a:lnTo>
                    <a:pt x="304" y="391"/>
                  </a:lnTo>
                  <a:lnTo>
                    <a:pt x="188" y="255"/>
                  </a:lnTo>
                  <a:lnTo>
                    <a:pt x="83" y="255"/>
                  </a:lnTo>
                  <a:lnTo>
                    <a:pt x="83" y="391"/>
                  </a:lnTo>
                  <a:lnTo>
                    <a:pt x="0" y="39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b="0"/>
            </a:p>
          </p:txBody>
        </p:sp>
        <p:sp>
          <p:nvSpPr>
            <p:cNvPr id="29" name="Freeform 14"/>
            <p:cNvSpPr>
              <a:spLocks noEditPoints="1"/>
            </p:cNvSpPr>
            <p:nvPr userDrawn="1"/>
          </p:nvSpPr>
          <p:spPr bwMode="gray">
            <a:xfrm>
              <a:off x="7761288" y="6426200"/>
              <a:ext cx="68263" cy="95250"/>
            </a:xfrm>
            <a:custGeom>
              <a:avLst/>
              <a:gdLst/>
              <a:ahLst/>
              <a:cxnLst>
                <a:cxn ang="0">
                  <a:pos x="269" y="0"/>
                </a:cxn>
                <a:cxn ang="0">
                  <a:pos x="269" y="0"/>
                </a:cxn>
                <a:cxn ang="0">
                  <a:pos x="204" y="69"/>
                </a:cxn>
                <a:cxn ang="0">
                  <a:pos x="133" y="69"/>
                </a:cxn>
                <a:cxn ang="0">
                  <a:pos x="182" y="0"/>
                </a:cxn>
                <a:cxn ang="0">
                  <a:pos x="269" y="0"/>
                </a:cxn>
                <a:cxn ang="0">
                  <a:pos x="0" y="389"/>
                </a:cxn>
                <a:cxn ang="0">
                  <a:pos x="0" y="389"/>
                </a:cxn>
                <a:cxn ang="0">
                  <a:pos x="0" y="111"/>
                </a:cxn>
                <a:cxn ang="0">
                  <a:pos x="353" y="111"/>
                </a:cxn>
                <a:cxn ang="0">
                  <a:pos x="353" y="174"/>
                </a:cxn>
                <a:cxn ang="0">
                  <a:pos x="83" y="174"/>
                </a:cxn>
                <a:cxn ang="0">
                  <a:pos x="83" y="268"/>
                </a:cxn>
                <a:cxn ang="0">
                  <a:pos x="331" y="268"/>
                </a:cxn>
                <a:cxn ang="0">
                  <a:pos x="331" y="329"/>
                </a:cxn>
                <a:cxn ang="0">
                  <a:pos x="83" y="329"/>
                </a:cxn>
                <a:cxn ang="0">
                  <a:pos x="83" y="389"/>
                </a:cxn>
                <a:cxn ang="0">
                  <a:pos x="132" y="439"/>
                </a:cxn>
                <a:cxn ang="0">
                  <a:pos x="361" y="439"/>
                </a:cxn>
                <a:cxn ang="0">
                  <a:pos x="361" y="502"/>
                </a:cxn>
                <a:cxn ang="0">
                  <a:pos x="112" y="502"/>
                </a:cxn>
                <a:cxn ang="0">
                  <a:pos x="0" y="389"/>
                </a:cxn>
              </a:cxnLst>
              <a:rect l="0" t="0" r="r" b="b"/>
              <a:pathLst>
                <a:path w="361" h="502">
                  <a:moveTo>
                    <a:pt x="269" y="0"/>
                  </a:moveTo>
                  <a:lnTo>
                    <a:pt x="269" y="0"/>
                  </a:lnTo>
                  <a:lnTo>
                    <a:pt x="204" y="69"/>
                  </a:lnTo>
                  <a:lnTo>
                    <a:pt x="133" y="69"/>
                  </a:lnTo>
                  <a:lnTo>
                    <a:pt x="182" y="0"/>
                  </a:lnTo>
                  <a:lnTo>
                    <a:pt x="269" y="0"/>
                  </a:lnTo>
                  <a:close/>
                  <a:moveTo>
                    <a:pt x="0" y="389"/>
                  </a:moveTo>
                  <a:lnTo>
                    <a:pt x="0" y="389"/>
                  </a:lnTo>
                  <a:lnTo>
                    <a:pt x="0" y="111"/>
                  </a:lnTo>
                  <a:lnTo>
                    <a:pt x="353" y="111"/>
                  </a:lnTo>
                  <a:lnTo>
                    <a:pt x="353" y="174"/>
                  </a:lnTo>
                  <a:lnTo>
                    <a:pt x="83" y="174"/>
                  </a:lnTo>
                  <a:lnTo>
                    <a:pt x="83" y="268"/>
                  </a:lnTo>
                  <a:lnTo>
                    <a:pt x="331" y="268"/>
                  </a:lnTo>
                  <a:lnTo>
                    <a:pt x="331" y="329"/>
                  </a:lnTo>
                  <a:lnTo>
                    <a:pt x="83" y="329"/>
                  </a:lnTo>
                  <a:lnTo>
                    <a:pt x="83" y="389"/>
                  </a:lnTo>
                  <a:cubicBezTo>
                    <a:pt x="83" y="423"/>
                    <a:pt x="100" y="439"/>
                    <a:pt x="132" y="439"/>
                  </a:cubicBezTo>
                  <a:lnTo>
                    <a:pt x="361" y="439"/>
                  </a:lnTo>
                  <a:lnTo>
                    <a:pt x="361" y="502"/>
                  </a:lnTo>
                  <a:lnTo>
                    <a:pt x="112" y="502"/>
                  </a:lnTo>
                  <a:cubicBezTo>
                    <a:pt x="41" y="502"/>
                    <a:pt x="0" y="460"/>
                    <a:pt x="0" y="38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b="0"/>
            </a:p>
          </p:txBody>
        </p:sp>
        <p:sp>
          <p:nvSpPr>
            <p:cNvPr id="30" name="Freeform 15"/>
            <p:cNvSpPr>
              <a:spLocks noEditPoints="1"/>
            </p:cNvSpPr>
            <p:nvPr userDrawn="1"/>
          </p:nvSpPr>
          <p:spPr bwMode="gray">
            <a:xfrm>
              <a:off x="7848600" y="6446838"/>
              <a:ext cx="82550" cy="74612"/>
            </a:xfrm>
            <a:custGeom>
              <a:avLst/>
              <a:gdLst/>
              <a:ahLst/>
              <a:cxnLst>
                <a:cxn ang="0">
                  <a:pos x="182" y="328"/>
                </a:cxn>
                <a:cxn ang="0">
                  <a:pos x="182" y="328"/>
                </a:cxn>
                <a:cxn ang="0">
                  <a:pos x="340" y="196"/>
                </a:cxn>
                <a:cxn ang="0">
                  <a:pos x="182" y="63"/>
                </a:cxn>
                <a:cxn ang="0">
                  <a:pos x="84" y="63"/>
                </a:cxn>
                <a:cxn ang="0">
                  <a:pos x="84" y="328"/>
                </a:cxn>
                <a:cxn ang="0">
                  <a:pos x="182" y="328"/>
                </a:cxn>
                <a:cxn ang="0">
                  <a:pos x="0" y="0"/>
                </a:cxn>
                <a:cxn ang="0">
                  <a:pos x="0" y="0"/>
                </a:cxn>
                <a:cxn ang="0">
                  <a:pos x="176" y="0"/>
                </a:cxn>
                <a:cxn ang="0">
                  <a:pos x="427" y="195"/>
                </a:cxn>
                <a:cxn ang="0">
                  <a:pos x="176" y="391"/>
                </a:cxn>
                <a:cxn ang="0">
                  <a:pos x="0" y="391"/>
                </a:cxn>
                <a:cxn ang="0">
                  <a:pos x="0" y="0"/>
                </a:cxn>
              </a:cxnLst>
              <a:rect l="0" t="0" r="r" b="b"/>
              <a:pathLst>
                <a:path w="427" h="391">
                  <a:moveTo>
                    <a:pt x="182" y="328"/>
                  </a:moveTo>
                  <a:lnTo>
                    <a:pt x="182" y="328"/>
                  </a:lnTo>
                  <a:cubicBezTo>
                    <a:pt x="277" y="328"/>
                    <a:pt x="340" y="275"/>
                    <a:pt x="340" y="196"/>
                  </a:cubicBezTo>
                  <a:cubicBezTo>
                    <a:pt x="340" y="116"/>
                    <a:pt x="277" y="63"/>
                    <a:pt x="182" y="63"/>
                  </a:cubicBezTo>
                  <a:lnTo>
                    <a:pt x="84" y="63"/>
                  </a:lnTo>
                  <a:lnTo>
                    <a:pt x="84" y="328"/>
                  </a:lnTo>
                  <a:lnTo>
                    <a:pt x="182" y="328"/>
                  </a:lnTo>
                  <a:close/>
                  <a:moveTo>
                    <a:pt x="0" y="0"/>
                  </a:moveTo>
                  <a:lnTo>
                    <a:pt x="0" y="0"/>
                  </a:lnTo>
                  <a:lnTo>
                    <a:pt x="176" y="0"/>
                  </a:lnTo>
                  <a:cubicBezTo>
                    <a:pt x="327" y="0"/>
                    <a:pt x="427" y="78"/>
                    <a:pt x="427" y="195"/>
                  </a:cubicBezTo>
                  <a:cubicBezTo>
                    <a:pt x="427" y="313"/>
                    <a:pt x="327" y="391"/>
                    <a:pt x="176" y="391"/>
                  </a:cubicBezTo>
                  <a:lnTo>
                    <a:pt x="0" y="39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b="0"/>
            </a:p>
          </p:txBody>
        </p:sp>
        <p:sp>
          <p:nvSpPr>
            <p:cNvPr id="31" name="Freeform 16"/>
            <p:cNvSpPr>
              <a:spLocks/>
            </p:cNvSpPr>
            <p:nvPr userDrawn="1"/>
          </p:nvSpPr>
          <p:spPr bwMode="gray">
            <a:xfrm>
              <a:off x="7948613" y="6446838"/>
              <a:ext cx="15875" cy="74612"/>
            </a:xfrm>
            <a:custGeom>
              <a:avLst/>
              <a:gdLst/>
              <a:ahLst/>
              <a:cxnLst>
                <a:cxn ang="0">
                  <a:pos x="0" y="0"/>
                </a:cxn>
                <a:cxn ang="0">
                  <a:pos x="0" y="0"/>
                </a:cxn>
                <a:cxn ang="0">
                  <a:pos x="84" y="0"/>
                </a:cxn>
                <a:cxn ang="0">
                  <a:pos x="84" y="391"/>
                </a:cxn>
                <a:cxn ang="0">
                  <a:pos x="0" y="391"/>
                </a:cxn>
                <a:cxn ang="0">
                  <a:pos x="0" y="0"/>
                </a:cxn>
              </a:cxnLst>
              <a:rect l="0" t="0" r="r" b="b"/>
              <a:pathLst>
                <a:path w="84" h="391">
                  <a:moveTo>
                    <a:pt x="0" y="0"/>
                  </a:moveTo>
                  <a:lnTo>
                    <a:pt x="0" y="0"/>
                  </a:lnTo>
                  <a:lnTo>
                    <a:pt x="84" y="0"/>
                  </a:lnTo>
                  <a:lnTo>
                    <a:pt x="84" y="391"/>
                  </a:lnTo>
                  <a:lnTo>
                    <a:pt x="0" y="39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b="0"/>
            </a:p>
          </p:txBody>
        </p:sp>
        <p:sp>
          <p:nvSpPr>
            <p:cNvPr id="32" name="Freeform 17"/>
            <p:cNvSpPr>
              <a:spLocks/>
            </p:cNvSpPr>
            <p:nvPr userDrawn="1"/>
          </p:nvSpPr>
          <p:spPr bwMode="gray">
            <a:xfrm>
              <a:off x="7978775" y="6446838"/>
              <a:ext cx="73025" cy="74612"/>
            </a:xfrm>
            <a:custGeom>
              <a:avLst/>
              <a:gdLst/>
              <a:ahLst/>
              <a:cxnLst>
                <a:cxn ang="0">
                  <a:pos x="0" y="63"/>
                </a:cxn>
                <a:cxn ang="0">
                  <a:pos x="0" y="63"/>
                </a:cxn>
                <a:cxn ang="0">
                  <a:pos x="0" y="0"/>
                </a:cxn>
                <a:cxn ang="0">
                  <a:pos x="383" y="0"/>
                </a:cxn>
                <a:cxn ang="0">
                  <a:pos x="383" y="63"/>
                </a:cxn>
                <a:cxn ang="0">
                  <a:pos x="233" y="63"/>
                </a:cxn>
                <a:cxn ang="0">
                  <a:pos x="233" y="391"/>
                </a:cxn>
                <a:cxn ang="0">
                  <a:pos x="150" y="391"/>
                </a:cxn>
                <a:cxn ang="0">
                  <a:pos x="150" y="63"/>
                </a:cxn>
                <a:cxn ang="0">
                  <a:pos x="0" y="63"/>
                </a:cxn>
              </a:cxnLst>
              <a:rect l="0" t="0" r="r" b="b"/>
              <a:pathLst>
                <a:path w="383" h="391">
                  <a:moveTo>
                    <a:pt x="0" y="63"/>
                  </a:moveTo>
                  <a:lnTo>
                    <a:pt x="0" y="63"/>
                  </a:lnTo>
                  <a:lnTo>
                    <a:pt x="0" y="0"/>
                  </a:lnTo>
                  <a:lnTo>
                    <a:pt x="383" y="0"/>
                  </a:lnTo>
                  <a:lnTo>
                    <a:pt x="383" y="63"/>
                  </a:lnTo>
                  <a:lnTo>
                    <a:pt x="233" y="63"/>
                  </a:lnTo>
                  <a:lnTo>
                    <a:pt x="233" y="391"/>
                  </a:lnTo>
                  <a:lnTo>
                    <a:pt x="150" y="391"/>
                  </a:lnTo>
                  <a:lnTo>
                    <a:pt x="150" y="63"/>
                  </a:lnTo>
                  <a:lnTo>
                    <a:pt x="0" y="6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b="0"/>
            </a:p>
          </p:txBody>
        </p:sp>
        <p:sp>
          <p:nvSpPr>
            <p:cNvPr id="33" name="Freeform 18"/>
            <p:cNvSpPr>
              <a:spLocks noEditPoints="1"/>
            </p:cNvSpPr>
            <p:nvPr userDrawn="1"/>
          </p:nvSpPr>
          <p:spPr bwMode="gray">
            <a:xfrm>
              <a:off x="8094663" y="6446838"/>
              <a:ext cx="93663" cy="74612"/>
            </a:xfrm>
            <a:custGeom>
              <a:avLst/>
              <a:gdLst/>
              <a:ahLst/>
              <a:cxnLst>
                <a:cxn ang="0">
                  <a:pos x="317" y="236"/>
                </a:cxn>
                <a:cxn ang="0">
                  <a:pos x="317" y="236"/>
                </a:cxn>
                <a:cxn ang="0">
                  <a:pos x="240" y="81"/>
                </a:cxn>
                <a:cxn ang="0">
                  <a:pos x="163" y="236"/>
                </a:cxn>
                <a:cxn ang="0">
                  <a:pos x="317" y="236"/>
                </a:cxn>
                <a:cxn ang="0">
                  <a:pos x="347" y="296"/>
                </a:cxn>
                <a:cxn ang="0">
                  <a:pos x="347" y="296"/>
                </a:cxn>
                <a:cxn ang="0">
                  <a:pos x="132" y="296"/>
                </a:cxn>
                <a:cxn ang="0">
                  <a:pos x="85" y="391"/>
                </a:cxn>
                <a:cxn ang="0">
                  <a:pos x="0" y="391"/>
                </a:cxn>
                <a:cxn ang="0">
                  <a:pos x="202" y="0"/>
                </a:cxn>
                <a:cxn ang="0">
                  <a:pos x="288" y="0"/>
                </a:cxn>
                <a:cxn ang="0">
                  <a:pos x="490" y="391"/>
                </a:cxn>
                <a:cxn ang="0">
                  <a:pos x="394" y="391"/>
                </a:cxn>
                <a:cxn ang="0">
                  <a:pos x="347" y="296"/>
                </a:cxn>
              </a:cxnLst>
              <a:rect l="0" t="0" r="r" b="b"/>
              <a:pathLst>
                <a:path w="490" h="391">
                  <a:moveTo>
                    <a:pt x="317" y="236"/>
                  </a:moveTo>
                  <a:lnTo>
                    <a:pt x="317" y="236"/>
                  </a:lnTo>
                  <a:lnTo>
                    <a:pt x="240" y="81"/>
                  </a:lnTo>
                  <a:lnTo>
                    <a:pt x="163" y="236"/>
                  </a:lnTo>
                  <a:lnTo>
                    <a:pt x="317" y="236"/>
                  </a:lnTo>
                  <a:close/>
                  <a:moveTo>
                    <a:pt x="347" y="296"/>
                  </a:moveTo>
                  <a:lnTo>
                    <a:pt x="347" y="296"/>
                  </a:lnTo>
                  <a:lnTo>
                    <a:pt x="132" y="296"/>
                  </a:lnTo>
                  <a:lnTo>
                    <a:pt x="85" y="391"/>
                  </a:lnTo>
                  <a:lnTo>
                    <a:pt x="0" y="391"/>
                  </a:lnTo>
                  <a:lnTo>
                    <a:pt x="202" y="0"/>
                  </a:lnTo>
                  <a:lnTo>
                    <a:pt x="288" y="0"/>
                  </a:lnTo>
                  <a:lnTo>
                    <a:pt x="490" y="391"/>
                  </a:lnTo>
                  <a:lnTo>
                    <a:pt x="394" y="391"/>
                  </a:lnTo>
                  <a:lnTo>
                    <a:pt x="347" y="29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b="0"/>
            </a:p>
          </p:txBody>
        </p:sp>
        <p:sp>
          <p:nvSpPr>
            <p:cNvPr id="34" name="Freeform 19"/>
            <p:cNvSpPr>
              <a:spLocks/>
            </p:cNvSpPr>
            <p:nvPr userDrawn="1"/>
          </p:nvSpPr>
          <p:spPr bwMode="gray">
            <a:xfrm>
              <a:off x="8193088" y="6445250"/>
              <a:ext cx="84138" cy="77787"/>
            </a:xfrm>
            <a:custGeom>
              <a:avLst/>
              <a:gdLst/>
              <a:ahLst/>
              <a:cxnLst>
                <a:cxn ang="0">
                  <a:pos x="246" y="0"/>
                </a:cxn>
                <a:cxn ang="0">
                  <a:pos x="246" y="0"/>
                </a:cxn>
                <a:cxn ang="0">
                  <a:pos x="420" y="55"/>
                </a:cxn>
                <a:cxn ang="0">
                  <a:pos x="381" y="106"/>
                </a:cxn>
                <a:cxn ang="0">
                  <a:pos x="251" y="60"/>
                </a:cxn>
                <a:cxn ang="0">
                  <a:pos x="87" y="200"/>
                </a:cxn>
                <a:cxn ang="0">
                  <a:pos x="248" y="342"/>
                </a:cxn>
                <a:cxn ang="0">
                  <a:pos x="358" y="312"/>
                </a:cxn>
                <a:cxn ang="0">
                  <a:pos x="358" y="238"/>
                </a:cxn>
                <a:cxn ang="0">
                  <a:pos x="241" y="238"/>
                </a:cxn>
                <a:cxn ang="0">
                  <a:pos x="241" y="178"/>
                </a:cxn>
                <a:cxn ang="0">
                  <a:pos x="442" y="178"/>
                </a:cxn>
                <a:cxn ang="0">
                  <a:pos x="442" y="342"/>
                </a:cxn>
                <a:cxn ang="0">
                  <a:pos x="245" y="403"/>
                </a:cxn>
                <a:cxn ang="0">
                  <a:pos x="0" y="201"/>
                </a:cxn>
                <a:cxn ang="0">
                  <a:pos x="246" y="0"/>
                </a:cxn>
              </a:cxnLst>
              <a:rect l="0" t="0" r="r" b="b"/>
              <a:pathLst>
                <a:path w="442" h="403">
                  <a:moveTo>
                    <a:pt x="246" y="0"/>
                  </a:moveTo>
                  <a:lnTo>
                    <a:pt x="246" y="0"/>
                  </a:lnTo>
                  <a:cubicBezTo>
                    <a:pt x="306" y="0"/>
                    <a:pt x="368" y="18"/>
                    <a:pt x="420" y="55"/>
                  </a:cubicBezTo>
                  <a:lnTo>
                    <a:pt x="381" y="106"/>
                  </a:lnTo>
                  <a:cubicBezTo>
                    <a:pt x="339" y="77"/>
                    <a:pt x="304" y="60"/>
                    <a:pt x="251" y="60"/>
                  </a:cubicBezTo>
                  <a:cubicBezTo>
                    <a:pt x="159" y="60"/>
                    <a:pt x="87" y="117"/>
                    <a:pt x="87" y="200"/>
                  </a:cubicBezTo>
                  <a:cubicBezTo>
                    <a:pt x="87" y="283"/>
                    <a:pt x="151" y="342"/>
                    <a:pt x="248" y="342"/>
                  </a:cubicBezTo>
                  <a:cubicBezTo>
                    <a:pt x="291" y="342"/>
                    <a:pt x="330" y="331"/>
                    <a:pt x="358" y="312"/>
                  </a:cubicBezTo>
                  <a:lnTo>
                    <a:pt x="358" y="238"/>
                  </a:lnTo>
                  <a:lnTo>
                    <a:pt x="241" y="238"/>
                  </a:lnTo>
                  <a:lnTo>
                    <a:pt x="241" y="178"/>
                  </a:lnTo>
                  <a:lnTo>
                    <a:pt x="442" y="178"/>
                  </a:lnTo>
                  <a:lnTo>
                    <a:pt x="442" y="342"/>
                  </a:lnTo>
                  <a:cubicBezTo>
                    <a:pt x="395" y="375"/>
                    <a:pt x="329" y="403"/>
                    <a:pt x="245" y="403"/>
                  </a:cubicBezTo>
                  <a:cubicBezTo>
                    <a:pt x="97" y="403"/>
                    <a:pt x="0" y="316"/>
                    <a:pt x="0" y="201"/>
                  </a:cubicBezTo>
                  <a:cubicBezTo>
                    <a:pt x="0" y="73"/>
                    <a:pt x="119" y="0"/>
                    <a:pt x="24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b="0"/>
            </a:p>
          </p:txBody>
        </p:sp>
        <p:sp>
          <p:nvSpPr>
            <p:cNvPr id="35" name="Freeform 20"/>
            <p:cNvSpPr>
              <a:spLocks noEditPoints="1"/>
            </p:cNvSpPr>
            <p:nvPr userDrawn="1"/>
          </p:nvSpPr>
          <p:spPr bwMode="gray">
            <a:xfrm>
              <a:off x="8297863" y="6446838"/>
              <a:ext cx="77788" cy="74612"/>
            </a:xfrm>
            <a:custGeom>
              <a:avLst/>
              <a:gdLst/>
              <a:ahLst/>
              <a:cxnLst>
                <a:cxn ang="0">
                  <a:pos x="205" y="194"/>
                </a:cxn>
                <a:cxn ang="0">
                  <a:pos x="205" y="194"/>
                </a:cxn>
                <a:cxn ang="0">
                  <a:pos x="302" y="127"/>
                </a:cxn>
                <a:cxn ang="0">
                  <a:pos x="204" y="63"/>
                </a:cxn>
                <a:cxn ang="0">
                  <a:pos x="83" y="63"/>
                </a:cxn>
                <a:cxn ang="0">
                  <a:pos x="83" y="194"/>
                </a:cxn>
                <a:cxn ang="0">
                  <a:pos x="205" y="194"/>
                </a:cxn>
                <a:cxn ang="0">
                  <a:pos x="0" y="0"/>
                </a:cxn>
                <a:cxn ang="0">
                  <a:pos x="0" y="0"/>
                </a:cxn>
                <a:cxn ang="0">
                  <a:pos x="211" y="0"/>
                </a:cxn>
                <a:cxn ang="0">
                  <a:pos x="389" y="126"/>
                </a:cxn>
                <a:cxn ang="0">
                  <a:pos x="273" y="243"/>
                </a:cxn>
                <a:cxn ang="0">
                  <a:pos x="401" y="391"/>
                </a:cxn>
                <a:cxn ang="0">
                  <a:pos x="304" y="391"/>
                </a:cxn>
                <a:cxn ang="0">
                  <a:pos x="188" y="255"/>
                </a:cxn>
                <a:cxn ang="0">
                  <a:pos x="83" y="255"/>
                </a:cxn>
                <a:cxn ang="0">
                  <a:pos x="83" y="391"/>
                </a:cxn>
                <a:cxn ang="0">
                  <a:pos x="0" y="391"/>
                </a:cxn>
                <a:cxn ang="0">
                  <a:pos x="0" y="0"/>
                </a:cxn>
              </a:cxnLst>
              <a:rect l="0" t="0" r="r" b="b"/>
              <a:pathLst>
                <a:path w="401" h="391">
                  <a:moveTo>
                    <a:pt x="205" y="194"/>
                  </a:moveTo>
                  <a:lnTo>
                    <a:pt x="205" y="194"/>
                  </a:lnTo>
                  <a:cubicBezTo>
                    <a:pt x="264" y="194"/>
                    <a:pt x="302" y="169"/>
                    <a:pt x="302" y="127"/>
                  </a:cubicBezTo>
                  <a:cubicBezTo>
                    <a:pt x="302" y="86"/>
                    <a:pt x="266" y="63"/>
                    <a:pt x="204" y="63"/>
                  </a:cubicBezTo>
                  <a:lnTo>
                    <a:pt x="83" y="63"/>
                  </a:lnTo>
                  <a:lnTo>
                    <a:pt x="83" y="194"/>
                  </a:lnTo>
                  <a:lnTo>
                    <a:pt x="205" y="194"/>
                  </a:lnTo>
                  <a:close/>
                  <a:moveTo>
                    <a:pt x="0" y="0"/>
                  </a:moveTo>
                  <a:lnTo>
                    <a:pt x="0" y="0"/>
                  </a:lnTo>
                  <a:lnTo>
                    <a:pt x="211" y="0"/>
                  </a:lnTo>
                  <a:cubicBezTo>
                    <a:pt x="309" y="0"/>
                    <a:pt x="389" y="40"/>
                    <a:pt x="389" y="126"/>
                  </a:cubicBezTo>
                  <a:cubicBezTo>
                    <a:pt x="389" y="193"/>
                    <a:pt x="340" y="228"/>
                    <a:pt x="273" y="243"/>
                  </a:cubicBezTo>
                  <a:lnTo>
                    <a:pt x="401" y="391"/>
                  </a:lnTo>
                  <a:lnTo>
                    <a:pt x="304" y="391"/>
                  </a:lnTo>
                  <a:lnTo>
                    <a:pt x="188" y="255"/>
                  </a:lnTo>
                  <a:lnTo>
                    <a:pt x="83" y="255"/>
                  </a:lnTo>
                  <a:lnTo>
                    <a:pt x="83" y="391"/>
                  </a:lnTo>
                  <a:lnTo>
                    <a:pt x="0" y="39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b="0"/>
            </a:p>
          </p:txBody>
        </p:sp>
        <p:sp>
          <p:nvSpPr>
            <p:cNvPr id="36" name="Freeform 21"/>
            <p:cNvSpPr>
              <a:spLocks/>
            </p:cNvSpPr>
            <p:nvPr userDrawn="1"/>
          </p:nvSpPr>
          <p:spPr bwMode="gray">
            <a:xfrm>
              <a:off x="8391525" y="6446838"/>
              <a:ext cx="15875" cy="74612"/>
            </a:xfrm>
            <a:custGeom>
              <a:avLst/>
              <a:gdLst/>
              <a:ahLst/>
              <a:cxnLst>
                <a:cxn ang="0">
                  <a:pos x="0" y="0"/>
                </a:cxn>
                <a:cxn ang="0">
                  <a:pos x="0" y="0"/>
                </a:cxn>
                <a:cxn ang="0">
                  <a:pos x="84" y="0"/>
                </a:cxn>
                <a:cxn ang="0">
                  <a:pos x="84" y="391"/>
                </a:cxn>
                <a:cxn ang="0">
                  <a:pos x="0" y="391"/>
                </a:cxn>
                <a:cxn ang="0">
                  <a:pos x="0" y="0"/>
                </a:cxn>
              </a:cxnLst>
              <a:rect l="0" t="0" r="r" b="b"/>
              <a:pathLst>
                <a:path w="84" h="391">
                  <a:moveTo>
                    <a:pt x="0" y="0"/>
                  </a:moveTo>
                  <a:lnTo>
                    <a:pt x="0" y="0"/>
                  </a:lnTo>
                  <a:lnTo>
                    <a:pt x="84" y="0"/>
                  </a:lnTo>
                  <a:lnTo>
                    <a:pt x="84" y="391"/>
                  </a:lnTo>
                  <a:lnTo>
                    <a:pt x="0" y="39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b="0"/>
            </a:p>
          </p:txBody>
        </p:sp>
        <p:sp>
          <p:nvSpPr>
            <p:cNvPr id="37" name="Freeform 22"/>
            <p:cNvSpPr>
              <a:spLocks/>
            </p:cNvSpPr>
            <p:nvPr userDrawn="1"/>
          </p:nvSpPr>
          <p:spPr bwMode="gray">
            <a:xfrm>
              <a:off x="8426450" y="6445250"/>
              <a:ext cx="80963" cy="77787"/>
            </a:xfrm>
            <a:custGeom>
              <a:avLst/>
              <a:gdLst/>
              <a:ahLst/>
              <a:cxnLst>
                <a:cxn ang="0">
                  <a:pos x="246" y="0"/>
                </a:cxn>
                <a:cxn ang="0">
                  <a:pos x="246" y="0"/>
                </a:cxn>
                <a:cxn ang="0">
                  <a:pos x="420" y="55"/>
                </a:cxn>
                <a:cxn ang="0">
                  <a:pos x="381" y="106"/>
                </a:cxn>
                <a:cxn ang="0">
                  <a:pos x="251" y="60"/>
                </a:cxn>
                <a:cxn ang="0">
                  <a:pos x="87" y="201"/>
                </a:cxn>
                <a:cxn ang="0">
                  <a:pos x="251" y="342"/>
                </a:cxn>
                <a:cxn ang="0">
                  <a:pos x="388" y="295"/>
                </a:cxn>
                <a:cxn ang="0">
                  <a:pos x="427" y="346"/>
                </a:cxn>
                <a:cxn ang="0">
                  <a:pos x="246" y="403"/>
                </a:cxn>
                <a:cxn ang="0">
                  <a:pos x="0" y="201"/>
                </a:cxn>
                <a:cxn ang="0">
                  <a:pos x="246" y="0"/>
                </a:cxn>
              </a:cxnLst>
              <a:rect l="0" t="0" r="r" b="b"/>
              <a:pathLst>
                <a:path w="427" h="403">
                  <a:moveTo>
                    <a:pt x="246" y="0"/>
                  </a:moveTo>
                  <a:lnTo>
                    <a:pt x="246" y="0"/>
                  </a:lnTo>
                  <a:cubicBezTo>
                    <a:pt x="306" y="0"/>
                    <a:pt x="368" y="18"/>
                    <a:pt x="420" y="55"/>
                  </a:cubicBezTo>
                  <a:lnTo>
                    <a:pt x="381" y="106"/>
                  </a:lnTo>
                  <a:cubicBezTo>
                    <a:pt x="339" y="77"/>
                    <a:pt x="304" y="60"/>
                    <a:pt x="251" y="60"/>
                  </a:cubicBezTo>
                  <a:cubicBezTo>
                    <a:pt x="159" y="60"/>
                    <a:pt x="87" y="118"/>
                    <a:pt x="87" y="201"/>
                  </a:cubicBezTo>
                  <a:cubicBezTo>
                    <a:pt x="87" y="285"/>
                    <a:pt x="159" y="342"/>
                    <a:pt x="251" y="342"/>
                  </a:cubicBezTo>
                  <a:cubicBezTo>
                    <a:pt x="307" y="342"/>
                    <a:pt x="343" y="325"/>
                    <a:pt x="388" y="295"/>
                  </a:cubicBezTo>
                  <a:lnTo>
                    <a:pt x="427" y="346"/>
                  </a:lnTo>
                  <a:cubicBezTo>
                    <a:pt x="375" y="383"/>
                    <a:pt x="309" y="403"/>
                    <a:pt x="246" y="403"/>
                  </a:cubicBezTo>
                  <a:cubicBezTo>
                    <a:pt x="119" y="403"/>
                    <a:pt x="0" y="329"/>
                    <a:pt x="0" y="201"/>
                  </a:cubicBezTo>
                  <a:cubicBezTo>
                    <a:pt x="0" y="73"/>
                    <a:pt x="119" y="0"/>
                    <a:pt x="24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b="0"/>
            </a:p>
          </p:txBody>
        </p:sp>
        <p:sp>
          <p:nvSpPr>
            <p:cNvPr id="38" name="Freeform 23"/>
            <p:cNvSpPr>
              <a:spLocks noEditPoints="1"/>
            </p:cNvSpPr>
            <p:nvPr userDrawn="1"/>
          </p:nvSpPr>
          <p:spPr bwMode="gray">
            <a:xfrm>
              <a:off x="8515350" y="6445250"/>
              <a:ext cx="95250" cy="77787"/>
            </a:xfrm>
            <a:custGeom>
              <a:avLst/>
              <a:gdLst/>
              <a:ahLst/>
              <a:cxnLst>
                <a:cxn ang="0">
                  <a:pos x="87" y="201"/>
                </a:cxn>
                <a:cxn ang="0">
                  <a:pos x="87" y="201"/>
                </a:cxn>
                <a:cxn ang="0">
                  <a:pos x="247" y="342"/>
                </a:cxn>
                <a:cxn ang="0">
                  <a:pos x="406" y="201"/>
                </a:cxn>
                <a:cxn ang="0">
                  <a:pos x="247" y="60"/>
                </a:cxn>
                <a:cxn ang="0">
                  <a:pos x="87" y="201"/>
                </a:cxn>
                <a:cxn ang="0">
                  <a:pos x="0" y="201"/>
                </a:cxn>
                <a:cxn ang="0">
                  <a:pos x="0" y="201"/>
                </a:cxn>
                <a:cxn ang="0">
                  <a:pos x="247" y="0"/>
                </a:cxn>
                <a:cxn ang="0">
                  <a:pos x="493" y="201"/>
                </a:cxn>
                <a:cxn ang="0">
                  <a:pos x="247" y="403"/>
                </a:cxn>
                <a:cxn ang="0">
                  <a:pos x="0" y="201"/>
                </a:cxn>
              </a:cxnLst>
              <a:rect l="0" t="0" r="r" b="b"/>
              <a:pathLst>
                <a:path w="493" h="403">
                  <a:moveTo>
                    <a:pt x="87" y="201"/>
                  </a:moveTo>
                  <a:lnTo>
                    <a:pt x="87" y="201"/>
                  </a:lnTo>
                  <a:cubicBezTo>
                    <a:pt x="87" y="280"/>
                    <a:pt x="152" y="342"/>
                    <a:pt x="247" y="342"/>
                  </a:cubicBezTo>
                  <a:cubicBezTo>
                    <a:pt x="341" y="342"/>
                    <a:pt x="406" y="280"/>
                    <a:pt x="406" y="201"/>
                  </a:cubicBezTo>
                  <a:cubicBezTo>
                    <a:pt x="406" y="123"/>
                    <a:pt x="341" y="60"/>
                    <a:pt x="247" y="60"/>
                  </a:cubicBezTo>
                  <a:cubicBezTo>
                    <a:pt x="152" y="60"/>
                    <a:pt x="87" y="123"/>
                    <a:pt x="87" y="201"/>
                  </a:cubicBezTo>
                  <a:close/>
                  <a:moveTo>
                    <a:pt x="0" y="201"/>
                  </a:moveTo>
                  <a:lnTo>
                    <a:pt x="0" y="201"/>
                  </a:lnTo>
                  <a:cubicBezTo>
                    <a:pt x="0" y="91"/>
                    <a:pt x="102" y="0"/>
                    <a:pt x="247" y="0"/>
                  </a:cubicBezTo>
                  <a:cubicBezTo>
                    <a:pt x="391" y="0"/>
                    <a:pt x="493" y="91"/>
                    <a:pt x="493" y="201"/>
                  </a:cubicBezTo>
                  <a:cubicBezTo>
                    <a:pt x="493" y="312"/>
                    <a:pt x="391" y="403"/>
                    <a:pt x="247" y="403"/>
                  </a:cubicBezTo>
                  <a:cubicBezTo>
                    <a:pt x="102" y="403"/>
                    <a:pt x="0" y="312"/>
                    <a:pt x="0" y="20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b="0"/>
            </a:p>
          </p:txBody>
        </p:sp>
        <p:sp>
          <p:nvSpPr>
            <p:cNvPr id="39" name="Freeform 24"/>
            <p:cNvSpPr>
              <a:spLocks/>
            </p:cNvSpPr>
            <p:nvPr userDrawn="1"/>
          </p:nvSpPr>
          <p:spPr bwMode="gray">
            <a:xfrm>
              <a:off x="8626475" y="6446838"/>
              <a:ext cx="63500" cy="74612"/>
            </a:xfrm>
            <a:custGeom>
              <a:avLst/>
              <a:gdLst/>
              <a:ahLst/>
              <a:cxnLst>
                <a:cxn ang="0">
                  <a:pos x="0" y="0"/>
                </a:cxn>
                <a:cxn ang="0">
                  <a:pos x="0" y="0"/>
                </a:cxn>
                <a:cxn ang="0">
                  <a:pos x="83" y="0"/>
                </a:cxn>
                <a:cxn ang="0">
                  <a:pos x="83" y="328"/>
                </a:cxn>
                <a:cxn ang="0">
                  <a:pos x="331" y="328"/>
                </a:cxn>
                <a:cxn ang="0">
                  <a:pos x="331" y="391"/>
                </a:cxn>
                <a:cxn ang="0">
                  <a:pos x="0" y="391"/>
                </a:cxn>
                <a:cxn ang="0">
                  <a:pos x="0" y="0"/>
                </a:cxn>
              </a:cxnLst>
              <a:rect l="0" t="0" r="r" b="b"/>
              <a:pathLst>
                <a:path w="331" h="391">
                  <a:moveTo>
                    <a:pt x="0" y="0"/>
                  </a:moveTo>
                  <a:lnTo>
                    <a:pt x="0" y="0"/>
                  </a:lnTo>
                  <a:lnTo>
                    <a:pt x="83" y="0"/>
                  </a:lnTo>
                  <a:lnTo>
                    <a:pt x="83" y="328"/>
                  </a:lnTo>
                  <a:lnTo>
                    <a:pt x="331" y="328"/>
                  </a:lnTo>
                  <a:lnTo>
                    <a:pt x="331" y="391"/>
                  </a:lnTo>
                  <a:lnTo>
                    <a:pt x="0" y="39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b="0"/>
            </a:p>
          </p:txBody>
        </p:sp>
        <p:sp>
          <p:nvSpPr>
            <p:cNvPr id="40" name="Freeform 25"/>
            <p:cNvSpPr>
              <a:spLocks/>
            </p:cNvSpPr>
            <p:nvPr userDrawn="1"/>
          </p:nvSpPr>
          <p:spPr bwMode="gray">
            <a:xfrm>
              <a:off x="8704263" y="6446838"/>
              <a:ext cx="68263" cy="74612"/>
            </a:xfrm>
            <a:custGeom>
              <a:avLst/>
              <a:gdLst/>
              <a:ahLst/>
              <a:cxnLst>
                <a:cxn ang="0">
                  <a:pos x="0" y="278"/>
                </a:cxn>
                <a:cxn ang="0">
                  <a:pos x="0" y="278"/>
                </a:cxn>
                <a:cxn ang="0">
                  <a:pos x="0" y="0"/>
                </a:cxn>
                <a:cxn ang="0">
                  <a:pos x="354" y="0"/>
                </a:cxn>
                <a:cxn ang="0">
                  <a:pos x="354" y="63"/>
                </a:cxn>
                <a:cxn ang="0">
                  <a:pos x="84" y="63"/>
                </a:cxn>
                <a:cxn ang="0">
                  <a:pos x="84" y="157"/>
                </a:cxn>
                <a:cxn ang="0">
                  <a:pos x="331" y="157"/>
                </a:cxn>
                <a:cxn ang="0">
                  <a:pos x="331" y="218"/>
                </a:cxn>
                <a:cxn ang="0">
                  <a:pos x="84" y="218"/>
                </a:cxn>
                <a:cxn ang="0">
                  <a:pos x="84" y="278"/>
                </a:cxn>
                <a:cxn ang="0">
                  <a:pos x="133" y="328"/>
                </a:cxn>
                <a:cxn ang="0">
                  <a:pos x="361" y="328"/>
                </a:cxn>
                <a:cxn ang="0">
                  <a:pos x="361" y="391"/>
                </a:cxn>
                <a:cxn ang="0">
                  <a:pos x="113" y="391"/>
                </a:cxn>
                <a:cxn ang="0">
                  <a:pos x="0" y="278"/>
                </a:cxn>
              </a:cxnLst>
              <a:rect l="0" t="0" r="r" b="b"/>
              <a:pathLst>
                <a:path w="361" h="391">
                  <a:moveTo>
                    <a:pt x="0" y="278"/>
                  </a:moveTo>
                  <a:lnTo>
                    <a:pt x="0" y="278"/>
                  </a:lnTo>
                  <a:lnTo>
                    <a:pt x="0" y="0"/>
                  </a:lnTo>
                  <a:lnTo>
                    <a:pt x="354" y="0"/>
                  </a:lnTo>
                  <a:lnTo>
                    <a:pt x="354" y="63"/>
                  </a:lnTo>
                  <a:lnTo>
                    <a:pt x="84" y="63"/>
                  </a:lnTo>
                  <a:lnTo>
                    <a:pt x="84" y="157"/>
                  </a:lnTo>
                  <a:lnTo>
                    <a:pt x="331" y="157"/>
                  </a:lnTo>
                  <a:lnTo>
                    <a:pt x="331" y="218"/>
                  </a:lnTo>
                  <a:lnTo>
                    <a:pt x="84" y="218"/>
                  </a:lnTo>
                  <a:lnTo>
                    <a:pt x="84" y="278"/>
                  </a:lnTo>
                  <a:cubicBezTo>
                    <a:pt x="84" y="312"/>
                    <a:pt x="100" y="328"/>
                    <a:pt x="133" y="328"/>
                  </a:cubicBezTo>
                  <a:lnTo>
                    <a:pt x="361" y="328"/>
                  </a:lnTo>
                  <a:lnTo>
                    <a:pt x="361" y="391"/>
                  </a:lnTo>
                  <a:lnTo>
                    <a:pt x="113" y="391"/>
                  </a:lnTo>
                  <a:cubicBezTo>
                    <a:pt x="41" y="391"/>
                    <a:pt x="0" y="349"/>
                    <a:pt x="0" y="27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b="0"/>
            </a:p>
          </p:txBody>
        </p:sp>
      </p:grpSp>
      <p:sp>
        <p:nvSpPr>
          <p:cNvPr id="41" name="Shape 11"/>
          <p:cNvSpPr txBox="1"/>
          <p:nvPr userDrawn="1"/>
        </p:nvSpPr>
        <p:spPr>
          <a:xfrm>
            <a:off x="2494911" y="6547834"/>
            <a:ext cx="375808" cy="123989"/>
          </a:xfrm>
          <a:prstGeom prst="rect">
            <a:avLst/>
          </a:prstGeom>
          <a:noFill/>
          <a:ln>
            <a:noFill/>
          </a:ln>
        </p:spPr>
        <p:txBody>
          <a:bodyPr lIns="51427" tIns="25706" rIns="51427" bIns="25706" anchor="ctr" anchorCtr="0">
            <a:noAutofit/>
          </a:bodyPr>
          <a:lstStyle/>
          <a:p>
            <a:pPr algn="r" defTabSz="514325">
              <a:buSzPct val="25000"/>
            </a:pPr>
            <a:fld id="{00000000-1234-1234-1234-123412341234}" type="slidenum">
              <a:rPr lang="pt-BR" sz="700" b="1" kern="0">
                <a:solidFill>
                  <a:srgbClr val="A6A6A6"/>
                </a:solidFill>
                <a:ea typeface="Arial"/>
                <a:cs typeface="Arial"/>
                <a:sym typeface="Arial"/>
              </a:rPr>
              <a:pPr algn="r" defTabSz="514325">
                <a:buSzPct val="25000"/>
              </a:pPr>
              <a:t>‹N°›</a:t>
            </a:fld>
            <a:endParaRPr lang="pt-BR" sz="700" b="1" kern="0" dirty="0">
              <a:solidFill>
                <a:srgbClr val="A6A6A6"/>
              </a:solidFill>
              <a:ea typeface="Arial"/>
              <a:cs typeface="Arial"/>
              <a:sym typeface="Arial"/>
            </a:endParaRPr>
          </a:p>
        </p:txBody>
      </p:sp>
      <p:cxnSp>
        <p:nvCxnSpPr>
          <p:cNvPr id="42" name="Connecteur droit 32"/>
          <p:cNvCxnSpPr/>
          <p:nvPr userDrawn="1"/>
        </p:nvCxnSpPr>
        <p:spPr>
          <a:xfrm flipH="1">
            <a:off x="335360" y="6347420"/>
            <a:ext cx="11359224" cy="0"/>
          </a:xfrm>
          <a:prstGeom prst="line">
            <a:avLst/>
          </a:prstGeom>
          <a:ln w="9525">
            <a:solidFill>
              <a:schemeClr val="accent3"/>
            </a:solidFill>
          </a:ln>
          <a:effectLst/>
        </p:spPr>
        <p:style>
          <a:lnRef idx="2">
            <a:schemeClr val="accent1"/>
          </a:lnRef>
          <a:fillRef idx="0">
            <a:schemeClr val="accent1"/>
          </a:fillRef>
          <a:effectRef idx="1">
            <a:schemeClr val="accent1"/>
          </a:effectRef>
          <a:fontRef idx="minor">
            <a:schemeClr val="tx1"/>
          </a:fontRef>
        </p:style>
      </p:cxnSp>
      <p:pic>
        <p:nvPicPr>
          <p:cNvPr id="43" name="Picture 42"/>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259451" y="6441181"/>
            <a:ext cx="501912" cy="337295"/>
          </a:xfrm>
          <a:prstGeom prst="rect">
            <a:avLst/>
          </a:prstGeom>
        </p:spPr>
      </p:pic>
      <p:sp>
        <p:nvSpPr>
          <p:cNvPr id="4" name="ZoneTexte 3"/>
          <p:cNvSpPr txBox="1"/>
          <p:nvPr userDrawn="1"/>
        </p:nvSpPr>
        <p:spPr>
          <a:xfrm>
            <a:off x="4510007" y="2222196"/>
            <a:ext cx="6374318" cy="646331"/>
          </a:xfrm>
          <a:prstGeom prst="rect">
            <a:avLst/>
          </a:prstGeom>
          <a:noFill/>
        </p:spPr>
        <p:txBody>
          <a:bodyPr wrap="square" rtlCol="0">
            <a:spAutoFit/>
          </a:bodyPr>
          <a:lstStyle/>
          <a:p>
            <a:pPr defTabSz="360000"/>
            <a:r>
              <a:rPr lang="en-US" b="1" dirty="0">
                <a:solidFill>
                  <a:srgbClr val="039A9C"/>
                </a:solidFill>
              </a:rPr>
              <a:t>p 05</a:t>
            </a:r>
            <a:r>
              <a:rPr lang="en-US" dirty="0"/>
              <a:t>		xxx</a:t>
            </a:r>
          </a:p>
          <a:p>
            <a:pPr defTabSz="360000"/>
            <a:r>
              <a:rPr lang="en-US" b="1" dirty="0">
                <a:solidFill>
                  <a:srgbClr val="039A9C"/>
                </a:solidFill>
              </a:rPr>
              <a:t>p 06</a:t>
            </a:r>
            <a:r>
              <a:rPr lang="en-US" dirty="0"/>
              <a:t>		xxx</a:t>
            </a:r>
          </a:p>
        </p:txBody>
      </p:sp>
    </p:spTree>
    <p:extLst>
      <p:ext uri="{BB962C8B-B14F-4D97-AF65-F5344CB8AC3E}">
        <p14:creationId xmlns:p14="http://schemas.microsoft.com/office/powerpoint/2010/main" val="17700752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9.xml"/><Relationship Id="rId7" Type="http://schemas.openxmlformats.org/officeDocument/2006/relationships/tags" Target="../tags/tag1.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11" Type="http://schemas.openxmlformats.org/officeDocument/2006/relationships/image" Target="../media/image5.png"/><Relationship Id="rId5" Type="http://schemas.openxmlformats.org/officeDocument/2006/relationships/slideLayout" Target="../slideLayouts/slideLayout11.xml"/><Relationship Id="rId10" Type="http://schemas.openxmlformats.org/officeDocument/2006/relationships/image" Target="../media/image4.emf"/><Relationship Id="rId4" Type="http://schemas.openxmlformats.org/officeDocument/2006/relationships/slideLayout" Target="../slideLayouts/slideLayout10.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719999" y="594000"/>
            <a:ext cx="10800000" cy="900000"/>
          </a:xfrm>
          <a:prstGeom prst="rect">
            <a:avLst/>
          </a:prstGeom>
        </p:spPr>
        <p:txBody>
          <a:bodyPr vert="horz" lIns="91440" tIns="45720" rIns="91440" bIns="45720" rtlCol="0" anchor="t">
            <a:normAutofit/>
          </a:bodyPr>
          <a:lstStyle/>
          <a:p>
            <a:r>
              <a:rPr lang="en-US" noProof="0" dirty="0" err="1"/>
              <a:t>Modifiez</a:t>
            </a:r>
            <a:r>
              <a:rPr lang="en-US" noProof="0" dirty="0"/>
              <a:t> le style du </a:t>
            </a:r>
            <a:r>
              <a:rPr lang="en-US" noProof="0" dirty="0" err="1"/>
              <a:t>titre</a:t>
            </a:r>
            <a:endParaRPr lang="en-US" noProof="0" dirty="0"/>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719999" y="2638800"/>
            <a:ext cx="10800000" cy="3060000"/>
          </a:xfrm>
          <a:prstGeom prst="rect">
            <a:avLst/>
          </a:prstGeom>
        </p:spPr>
        <p:txBody>
          <a:bodyPr vert="horz" lIns="91440" tIns="45720" rIns="91440" bIns="45720" rtlCol="0">
            <a:normAutofit/>
          </a:bodyPr>
          <a:lstStyle/>
          <a:p>
            <a:pPr lvl="0"/>
            <a:r>
              <a:rPr lang="en-US" noProof="0" dirty="0"/>
              <a:t>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4" name="Espace réservé de la date 3">
            <a:extLst>
              <a:ext uri="{FF2B5EF4-FFF2-40B4-BE49-F238E27FC236}">
                <a16:creationId xmlns:a16="http://schemas.microsoft.com/office/drawing/2014/main" id="{FDD59078-F0EA-4B2B-B92A-CB1D0AA4F88E}"/>
              </a:ext>
            </a:extLst>
          </p:cNvPr>
          <p:cNvSpPr>
            <a:spLocks noGrp="1"/>
          </p:cNvSpPr>
          <p:nvPr>
            <p:ph type="dt" sz="half" idx="2"/>
          </p:nvPr>
        </p:nvSpPr>
        <p:spPr>
          <a:xfrm>
            <a:off x="1138238" y="6174395"/>
            <a:ext cx="828017" cy="252000"/>
          </a:xfrm>
          <a:prstGeom prst="rect">
            <a:avLst/>
          </a:prstGeom>
        </p:spPr>
        <p:txBody>
          <a:bodyPr vert="horz" lIns="91440" tIns="45720" rIns="91440" bIns="45720" rtlCol="0" anchor="ctr">
            <a:normAutofit/>
          </a:bodyPr>
          <a:lstStyle>
            <a:lvl1pPr algn="r">
              <a:defRPr sz="1000" b="1">
                <a:solidFill>
                  <a:schemeClr val="bg2"/>
                </a:solidFill>
              </a:defRPr>
            </a:lvl1pPr>
          </a:lstStyle>
          <a:p>
            <a:fld id="{DC00C446-2BD5-4E33-87A6-359237703AFB}" type="datetime1">
              <a:rPr lang="en-US" noProof="0" smtClean="0"/>
              <a:t>2/24/2026</a:t>
            </a:fld>
            <a:endParaRPr lang="en-US" noProof="0" dirty="0"/>
          </a:p>
        </p:txBody>
      </p:sp>
      <p:sp>
        <p:nvSpPr>
          <p:cNvPr id="5" name="Espace réservé du pied de page 4">
            <a:extLst>
              <a:ext uri="{FF2B5EF4-FFF2-40B4-BE49-F238E27FC236}">
                <a16:creationId xmlns:a16="http://schemas.microsoft.com/office/drawing/2014/main" id="{16B74129-F7BE-4703-924F-ACEA71B2544C}"/>
              </a:ext>
            </a:extLst>
          </p:cNvPr>
          <p:cNvSpPr>
            <a:spLocks noGrp="1"/>
          </p:cNvSpPr>
          <p:nvPr>
            <p:ph type="ftr" sz="quarter" idx="3"/>
          </p:nvPr>
        </p:nvSpPr>
        <p:spPr>
          <a:xfrm>
            <a:off x="1852612" y="6174395"/>
            <a:ext cx="4320000" cy="252000"/>
          </a:xfrm>
          <a:prstGeom prst="rect">
            <a:avLst/>
          </a:prstGeom>
        </p:spPr>
        <p:txBody>
          <a:bodyPr vert="horz" lIns="91440" tIns="45720" rIns="91440" bIns="45720" rtlCol="0" anchor="ctr">
            <a:normAutofit/>
          </a:bodyPr>
          <a:lstStyle>
            <a:lvl1pPr algn="l">
              <a:defRPr sz="1000" b="1" cap="all" baseline="0">
                <a:solidFill>
                  <a:schemeClr val="accent1"/>
                </a:solidFill>
              </a:defRPr>
            </a:lvl1pPr>
          </a:lstStyle>
          <a:p>
            <a:r>
              <a:rPr lang="en-US" noProof="0" dirty="0"/>
              <a:t>-  </a:t>
            </a:r>
            <a:r>
              <a:rPr lang="en-US" noProof="0" dirty="0" err="1"/>
              <a:t>Titre</a:t>
            </a:r>
            <a:r>
              <a:rPr lang="en-US" noProof="0" dirty="0"/>
              <a:t> de la </a:t>
            </a:r>
            <a:r>
              <a:rPr lang="en-US" noProof="0" dirty="0" err="1"/>
              <a:t>présentation</a:t>
            </a:r>
            <a:endParaRPr lang="en-US" noProof="0" dirty="0"/>
          </a:p>
        </p:txBody>
      </p:sp>
      <p:sp>
        <p:nvSpPr>
          <p:cNvPr id="6" name="Espace réservé du numéro de diapositive 5">
            <a:extLst>
              <a:ext uri="{FF2B5EF4-FFF2-40B4-BE49-F238E27FC236}">
                <a16:creationId xmlns:a16="http://schemas.microsoft.com/office/drawing/2014/main" id="{2A1B493F-9EAA-4161-9132-F480E263F13A}"/>
              </a:ext>
            </a:extLst>
          </p:cNvPr>
          <p:cNvSpPr>
            <a:spLocks noGrp="1"/>
          </p:cNvSpPr>
          <p:nvPr>
            <p:ph type="sldNum" sz="quarter" idx="4"/>
          </p:nvPr>
        </p:nvSpPr>
        <p:spPr>
          <a:xfrm>
            <a:off x="705996" y="6174395"/>
            <a:ext cx="540000" cy="252000"/>
          </a:xfrm>
          <a:prstGeom prst="rect">
            <a:avLst/>
          </a:prstGeom>
        </p:spPr>
        <p:txBody>
          <a:bodyPr vert="horz" lIns="91440" tIns="45720" rIns="91440" bIns="45720" rtlCol="0" anchor="ctr">
            <a:normAutofit/>
          </a:bodyPr>
          <a:lstStyle>
            <a:lvl1pPr algn="l">
              <a:defRPr sz="1000" b="1">
                <a:solidFill>
                  <a:schemeClr val="bg2"/>
                </a:solidFill>
              </a:defRPr>
            </a:lvl1pPr>
          </a:lstStyle>
          <a:p>
            <a:fld id="{975A587B-5814-4D9B-9598-FE9CB954CB01}" type="slidenum">
              <a:rPr lang="en-US" noProof="0" smtClean="0"/>
              <a:pPr/>
              <a:t>‹N°›</a:t>
            </a:fld>
            <a:endParaRPr lang="en-US" noProof="0" dirty="0"/>
          </a:p>
        </p:txBody>
      </p:sp>
      <p:cxnSp>
        <p:nvCxnSpPr>
          <p:cNvPr id="10" name="Connecteur droit 9">
            <a:extLst>
              <a:ext uri="{FF2B5EF4-FFF2-40B4-BE49-F238E27FC236}">
                <a16:creationId xmlns:a16="http://schemas.microsoft.com/office/drawing/2014/main" id="{6CAF1617-1922-47D2-9D0D-C966F5A1F5ED}"/>
              </a:ext>
            </a:extLst>
          </p:cNvPr>
          <p:cNvCxnSpPr/>
          <p:nvPr userDrawn="1"/>
        </p:nvCxnSpPr>
        <p:spPr>
          <a:xfrm>
            <a:off x="804000" y="6120000"/>
            <a:ext cx="105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Image 16" descr="Une image contenant capture d’écran&#10;&#10;Description générée automatiquement">
            <a:extLst>
              <a:ext uri="{FF2B5EF4-FFF2-40B4-BE49-F238E27FC236}">
                <a16:creationId xmlns:a16="http://schemas.microsoft.com/office/drawing/2014/main" id="{8BC241DB-E6E3-4C5E-B3F2-C55F451EF557}"/>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10894217" y="6174580"/>
            <a:ext cx="559595" cy="414339"/>
          </a:xfrm>
          <a:prstGeom prst="rect">
            <a:avLst/>
          </a:prstGeom>
        </p:spPr>
      </p:pic>
    </p:spTree>
    <p:extLst>
      <p:ext uri="{BB962C8B-B14F-4D97-AF65-F5344CB8AC3E}">
        <p14:creationId xmlns:p14="http://schemas.microsoft.com/office/powerpoint/2010/main" val="3487987680"/>
      </p:ext>
    </p:extLst>
  </p:cSld>
  <p:clrMap bg1="lt1" tx1="dk1" bg2="lt2" tx2="dk2" accent1="accent1" accent2="accent2" accent3="accent3" accent4="accent4" accent5="accent5" accent6="accent6" hlink="hlink" folHlink="folHlink"/>
  <p:sldLayoutIdLst>
    <p:sldLayoutId id="2147483662" r:id="rId1"/>
    <p:sldLayoutId id="2147483665" r:id="rId2"/>
    <p:sldLayoutId id="2147483664" r:id="rId3"/>
    <p:sldLayoutId id="2147483661" r:id="rId4"/>
    <p:sldLayoutId id="2147483667" r:id="rId5"/>
    <p:sldLayoutId id="2147483666" r:id="rId6"/>
  </p:sldLayoutIdLst>
  <p:hf hdr="0"/>
  <p:txStyles>
    <p:titleStyle>
      <a:lvl1pPr algn="l" defTabSz="914400" rtl="0" eaLnBrk="1" latinLnBrk="0" hangingPunct="1">
        <a:lnSpc>
          <a:spcPct val="85000"/>
        </a:lnSpc>
        <a:spcBef>
          <a:spcPct val="0"/>
        </a:spcBef>
        <a:buNone/>
        <a:defRPr sz="3000" b="1" kern="1200" cap="all" baseline="0">
          <a:solidFill>
            <a:schemeClr val="bg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600" kern="1200">
          <a:solidFill>
            <a:schemeClr val="tx1"/>
          </a:solidFill>
          <a:latin typeface="+mn-lt"/>
          <a:ea typeface="+mn-ea"/>
          <a:cs typeface="+mn-cs"/>
        </a:defRPr>
      </a:lvl1pPr>
      <a:lvl2pPr marL="0" indent="144000" algn="l" defTabSz="914400" rtl="0" eaLnBrk="1" latinLnBrk="0" hangingPunct="1">
        <a:lnSpc>
          <a:spcPct val="100000"/>
        </a:lnSpc>
        <a:spcBef>
          <a:spcPts val="20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0" indent="108000" algn="l" defTabSz="914400" rtl="0" eaLnBrk="1" latinLnBrk="0" hangingPunct="1">
        <a:lnSpc>
          <a:spcPct val="100000"/>
        </a:lnSpc>
        <a:spcBef>
          <a:spcPts val="2300"/>
        </a:spcBef>
        <a:buFont typeface="Arial" panose="020B0604020202020204" pitchFamily="34" charset="0"/>
        <a:buChar char="•"/>
        <a:defRPr sz="1400" kern="1200">
          <a:solidFill>
            <a:schemeClr val="tx1"/>
          </a:solidFill>
          <a:latin typeface="+mn-lt"/>
          <a:ea typeface="+mn-ea"/>
          <a:cs typeface="+mn-cs"/>
        </a:defRPr>
      </a:lvl3pPr>
      <a:lvl4pPr marL="396000" indent="-144000" algn="l" defTabSz="914400" rtl="0" eaLnBrk="1" latinLnBrk="0" hangingPunct="1">
        <a:lnSpc>
          <a:spcPct val="100000"/>
        </a:lnSpc>
        <a:spcBef>
          <a:spcPts val="1800"/>
        </a:spcBef>
        <a:buFont typeface="Arial" panose="020B0604020202020204" pitchFamily="34" charset="0"/>
        <a:buChar char="-"/>
        <a:defRPr sz="1400"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
            </p:custDataLst>
          </p:nvPr>
        </p:nvGraphicFramePr>
        <p:xfrm>
          <a:off x="1973" y="1605"/>
          <a:ext cx="1953" cy="1587"/>
        </p:xfrm>
        <a:graphic>
          <a:graphicData uri="http://schemas.openxmlformats.org/presentationml/2006/ole">
            <mc:AlternateContent xmlns:mc="http://schemas.openxmlformats.org/markup-compatibility/2006">
              <mc:Choice xmlns:v="urn:schemas-microsoft-com:vml" Requires="v">
                <p:oleObj name="Diapositive think-cell" r:id="rId9" imgW="270" imgH="270" progId="TCLayout.ActiveDocument.1">
                  <p:embed/>
                </p:oleObj>
              </mc:Choice>
              <mc:Fallback>
                <p:oleObj name="Diapositive think-cell" r:id="rId9" imgW="270" imgH="270" progId="TCLayout.ActiveDocument.1">
                  <p:embed/>
                  <p:pic>
                    <p:nvPicPr>
                      <p:cNvPr id="2" name="Object 1" hidden="1"/>
                      <p:cNvPicPr/>
                      <p:nvPr/>
                    </p:nvPicPr>
                    <p:blipFill>
                      <a:blip r:embed="rId10"/>
                      <a:stretch>
                        <a:fillRect/>
                      </a:stretch>
                    </p:blipFill>
                    <p:spPr>
                      <a:xfrm>
                        <a:off x="1973" y="1605"/>
                        <a:ext cx="1953" cy="1587"/>
                      </a:xfrm>
                      <a:prstGeom prst="rect">
                        <a:avLst/>
                      </a:prstGeom>
                    </p:spPr>
                  </p:pic>
                </p:oleObj>
              </mc:Fallback>
            </mc:AlternateContent>
          </a:graphicData>
        </a:graphic>
      </p:graphicFrame>
      <p:sp>
        <p:nvSpPr>
          <p:cNvPr id="8" name="Rectangle 7" hidden="1"/>
          <p:cNvSpPr/>
          <p:nvPr userDrawn="1">
            <p:custDataLst>
              <p:tags r:id="rId8"/>
            </p:custDataLst>
          </p:nvPr>
        </p:nvSpPr>
        <p:spPr>
          <a:xfrm>
            <a:off x="0" y="0"/>
            <a:ext cx="211667"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5000"/>
              </a:lnSpc>
              <a:spcBef>
                <a:spcPct val="0"/>
              </a:spcBef>
              <a:spcAft>
                <a:spcPct val="0"/>
              </a:spcAft>
            </a:pPr>
            <a:endParaRPr lang="fr-FR" sz="1500" b="1" i="0" baseline="0" dirty="0">
              <a:latin typeface="Arial" panose="020B0604020202020204" pitchFamily="34" charset="0"/>
              <a:ea typeface="ＭＳ Ｐゴシック" panose="020B0600070205080204" pitchFamily="34" charset="-128"/>
              <a:cs typeface="+mn-cs"/>
              <a:sym typeface="Arial" panose="020B0604020202020204" pitchFamily="34" charset="0"/>
            </a:endParaRPr>
          </a:p>
        </p:txBody>
      </p:sp>
      <p:pic>
        <p:nvPicPr>
          <p:cNvPr id="6" name="Picture 5"/>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259451" y="6441181"/>
            <a:ext cx="501912" cy="337295"/>
          </a:xfrm>
          <a:prstGeom prst="rect">
            <a:avLst/>
          </a:prstGeom>
        </p:spPr>
      </p:pic>
      <p:sp>
        <p:nvSpPr>
          <p:cNvPr id="7" name="Rectangle 6"/>
          <p:cNvSpPr/>
          <p:nvPr userDrawn="1"/>
        </p:nvSpPr>
        <p:spPr>
          <a:xfrm>
            <a:off x="3921" y="19"/>
            <a:ext cx="108635" cy="841829"/>
          </a:xfrm>
          <a:prstGeom prst="rect">
            <a:avLst/>
          </a:prstGeom>
          <a:solidFill>
            <a:srgbClr val="007C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a:p>
        </p:txBody>
      </p:sp>
      <p:sp>
        <p:nvSpPr>
          <p:cNvPr id="9" name="Shape 11"/>
          <p:cNvSpPr txBox="1"/>
          <p:nvPr userDrawn="1"/>
        </p:nvSpPr>
        <p:spPr>
          <a:xfrm>
            <a:off x="852090" y="6555910"/>
            <a:ext cx="375808" cy="123989"/>
          </a:xfrm>
          <a:prstGeom prst="rect">
            <a:avLst/>
          </a:prstGeom>
          <a:noFill/>
          <a:ln>
            <a:noFill/>
          </a:ln>
        </p:spPr>
        <p:txBody>
          <a:bodyPr lIns="51427" tIns="25706" rIns="51427" bIns="25706" anchor="ctr" anchorCtr="0">
            <a:noAutofit/>
          </a:bodyPr>
          <a:lstStyle/>
          <a:p>
            <a:pPr algn="r" defTabSz="514325">
              <a:buSzPct val="25000"/>
            </a:pPr>
            <a:fld id="{00000000-1234-1234-1234-123412341234}" type="slidenum">
              <a:rPr lang="pt-BR" sz="1000" b="1" kern="0">
                <a:solidFill>
                  <a:schemeClr val="tx1">
                    <a:lumMod val="50000"/>
                    <a:lumOff val="50000"/>
                  </a:schemeClr>
                </a:solidFill>
                <a:ea typeface="Arial"/>
                <a:cs typeface="Arial"/>
                <a:sym typeface="Arial"/>
              </a:rPr>
              <a:pPr algn="r" defTabSz="514325">
                <a:buSzPct val="25000"/>
              </a:pPr>
              <a:t>‹N°›</a:t>
            </a:fld>
            <a:endParaRPr lang="pt-BR" sz="700" b="1" kern="0" dirty="0">
              <a:solidFill>
                <a:schemeClr val="tx1">
                  <a:lumMod val="50000"/>
                  <a:lumOff val="50000"/>
                </a:schemeClr>
              </a:solidFill>
              <a:ea typeface="Arial"/>
              <a:cs typeface="Arial"/>
              <a:sym typeface="Arial"/>
            </a:endParaRPr>
          </a:p>
        </p:txBody>
      </p:sp>
      <p:sp>
        <p:nvSpPr>
          <p:cNvPr id="5" name="TextBox 4"/>
          <p:cNvSpPr txBox="1"/>
          <p:nvPr userDrawn="1"/>
        </p:nvSpPr>
        <p:spPr>
          <a:xfrm>
            <a:off x="9642639" y="6517878"/>
            <a:ext cx="2084225" cy="200055"/>
          </a:xfrm>
          <a:prstGeom prst="rect">
            <a:avLst/>
          </a:prstGeom>
          <a:noFill/>
        </p:spPr>
        <p:txBody>
          <a:bodyPr wrap="none" rtlCol="0">
            <a:spAutoFit/>
          </a:bodyPr>
          <a:lstStyle/>
          <a:p>
            <a:r>
              <a:rPr lang="en-GB" sz="700" b="0" dirty="0">
                <a:solidFill>
                  <a:srgbClr val="007C8E"/>
                </a:solidFill>
              </a:rPr>
              <a:t>Confidential document with restricted circulation</a:t>
            </a:r>
            <a:endParaRPr lang="fr-FR" sz="700" b="0" dirty="0">
              <a:solidFill>
                <a:srgbClr val="007C8E"/>
              </a:solidFill>
            </a:endParaRPr>
          </a:p>
        </p:txBody>
      </p:sp>
      <p:sp>
        <p:nvSpPr>
          <p:cNvPr id="3" name="Espace réservé du texte 2"/>
          <p:cNvSpPr>
            <a:spLocks noGrp="1"/>
          </p:cNvSpPr>
          <p:nvPr>
            <p:ph type="body" idx="1"/>
          </p:nvPr>
        </p:nvSpPr>
        <p:spPr>
          <a:xfrm>
            <a:off x="259448" y="1124744"/>
            <a:ext cx="11467416" cy="5052219"/>
          </a:xfrm>
          <a:prstGeom prst="rect">
            <a:avLst/>
          </a:prstGeom>
        </p:spPr>
        <p:txBody>
          <a:bodyPr vert="horz" lIns="91440" tIns="45720" rIns="91440" bIns="45720" rtlCol="0">
            <a:normAutofit/>
          </a:bodyPr>
          <a:lstStyle/>
          <a:p>
            <a:pPr lvl="0"/>
            <a:r>
              <a:rPr lang="en-US" noProof="0" dirty="0"/>
              <a:t>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4" name="Espace réservé du titre 3"/>
          <p:cNvSpPr>
            <a:spLocks noGrp="1"/>
          </p:cNvSpPr>
          <p:nvPr>
            <p:ph type="title"/>
          </p:nvPr>
        </p:nvSpPr>
        <p:spPr>
          <a:xfrm>
            <a:off x="259448" y="19"/>
            <a:ext cx="11467416" cy="841829"/>
          </a:xfrm>
          <a:prstGeom prst="rect">
            <a:avLst/>
          </a:prstGeom>
        </p:spPr>
        <p:txBody>
          <a:bodyPr wrap="square" lIns="91429" tIns="45715" rIns="91429" bIns="45715" anchor="ctr">
            <a:noAutofit/>
          </a:bodyPr>
          <a:lstStyle/>
          <a:p>
            <a:pPr marL="0" lvl="0" indent="0">
              <a:lnSpc>
                <a:spcPct val="85000"/>
              </a:lnSpc>
              <a:spcBef>
                <a:spcPts val="563"/>
              </a:spcBef>
              <a:buFont typeface="Arial" panose="020B0604020202020204" pitchFamily="34" charset="0"/>
            </a:pPr>
            <a:r>
              <a:rPr lang="en-US" noProof="0" dirty="0" err="1"/>
              <a:t>Modifiez</a:t>
            </a:r>
            <a:r>
              <a:rPr lang="en-US" noProof="0" dirty="0"/>
              <a:t> le style du </a:t>
            </a:r>
            <a:r>
              <a:rPr lang="en-US" noProof="0" dirty="0" err="1"/>
              <a:t>titre</a:t>
            </a:r>
            <a:endParaRPr lang="en-US" noProof="0" dirty="0"/>
          </a:p>
        </p:txBody>
      </p:sp>
      <p:cxnSp>
        <p:nvCxnSpPr>
          <p:cNvPr id="33" name="Connecteur droit 32"/>
          <p:cNvCxnSpPr/>
          <p:nvPr userDrawn="1"/>
        </p:nvCxnSpPr>
        <p:spPr>
          <a:xfrm flipH="1">
            <a:off x="335360" y="6347420"/>
            <a:ext cx="11359224" cy="0"/>
          </a:xfrm>
          <a:prstGeom prst="line">
            <a:avLst/>
          </a:prstGeom>
          <a:ln w="9525">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855293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5" r:id="rId3"/>
    <p:sldLayoutId id="2147483676" r:id="rId4"/>
    <p:sldLayoutId id="2147483677" r:id="rId5"/>
  </p:sldLayoutIdLst>
  <p:hf hdr="0" ftr="0" dt="0"/>
  <p:txStyles>
    <p:titleStyle>
      <a:lvl1pPr algn="l" defTabSz="514266" rtl="0" eaLnBrk="1" latinLnBrk="0" hangingPunct="1">
        <a:lnSpc>
          <a:spcPct val="90000"/>
        </a:lnSpc>
        <a:spcBef>
          <a:spcPct val="0"/>
        </a:spcBef>
        <a:buNone/>
        <a:defRPr lang="fr-FR" sz="2000" b="1" kern="1200" cap="none" baseline="0" smtClean="0">
          <a:solidFill>
            <a:srgbClr val="007C8E"/>
          </a:solidFill>
          <a:latin typeface="+mj-lt"/>
          <a:ea typeface="ＭＳ Ｐゴシック" panose="020B0600070205080204" pitchFamily="34" charset="-128"/>
          <a:cs typeface="+mn-cs"/>
        </a:defRPr>
      </a:lvl1pPr>
    </p:titleStyle>
    <p:bodyStyle>
      <a:lvl1pPr marL="0" marR="0" indent="0" algn="l" defTabSz="514266" rtl="0" eaLnBrk="1" fontAlgn="auto" latinLnBrk="0" hangingPunct="1">
        <a:lnSpc>
          <a:spcPct val="100000"/>
        </a:lnSpc>
        <a:spcBef>
          <a:spcPts val="450"/>
        </a:spcBef>
        <a:spcAft>
          <a:spcPts val="450"/>
        </a:spcAft>
        <a:buClrTx/>
        <a:buSzTx/>
        <a:buFont typeface="Arial" panose="020B0604020202020204" pitchFamily="34" charset="0"/>
        <a:buNone/>
        <a:tabLst/>
        <a:defRPr sz="1400" b="1" kern="1200">
          <a:solidFill>
            <a:srgbClr val="009597"/>
          </a:solidFill>
          <a:latin typeface="+mn-lt"/>
          <a:ea typeface="+mn-ea"/>
          <a:cs typeface="+mn-cs"/>
        </a:defRPr>
      </a:lvl1pPr>
      <a:lvl2pPr marL="385701" marR="0" indent="-128567" algn="l" defTabSz="514266" rtl="0" eaLnBrk="1" fontAlgn="auto" latinLnBrk="0" hangingPunct="1">
        <a:lnSpc>
          <a:spcPct val="90000"/>
        </a:lnSpc>
        <a:spcBef>
          <a:spcPts val="281"/>
        </a:spcBef>
        <a:spcAft>
          <a:spcPts val="0"/>
        </a:spcAft>
        <a:buClrTx/>
        <a:buSzTx/>
        <a:buFont typeface="Arial" panose="020B0604020202020204" pitchFamily="34" charset="0"/>
        <a:buChar char="•"/>
        <a:tabLst/>
        <a:defRPr sz="1200" kern="1200">
          <a:solidFill>
            <a:schemeClr val="tx1"/>
          </a:solidFill>
          <a:latin typeface="+mn-lt"/>
          <a:ea typeface="+mn-ea"/>
          <a:cs typeface="+mn-cs"/>
        </a:defRPr>
      </a:lvl2pPr>
      <a:lvl3pPr marL="642833" marR="0" indent="-128567" algn="l" defTabSz="514266" rtl="0" eaLnBrk="1" fontAlgn="auto" latinLnBrk="0" hangingPunct="1">
        <a:lnSpc>
          <a:spcPct val="90000"/>
        </a:lnSpc>
        <a:spcBef>
          <a:spcPts val="281"/>
        </a:spcBef>
        <a:spcAft>
          <a:spcPts val="0"/>
        </a:spcAft>
        <a:buClrTx/>
        <a:buSzTx/>
        <a:buFont typeface="Arial" panose="020B0604020202020204" pitchFamily="34" charset="0"/>
        <a:buChar char="−"/>
        <a:tabLst/>
        <a:defRPr sz="1125" kern="1200">
          <a:solidFill>
            <a:schemeClr val="tx1"/>
          </a:solidFill>
          <a:latin typeface="+mn-lt"/>
          <a:ea typeface="+mn-ea"/>
          <a:cs typeface="+mn-cs"/>
        </a:defRPr>
      </a:lvl3pPr>
      <a:lvl4pPr marL="899965" marR="0" indent="-128567" algn="l" defTabSz="514266" rtl="0" eaLnBrk="1" fontAlgn="auto" latinLnBrk="0" hangingPunct="1">
        <a:lnSpc>
          <a:spcPct val="90000"/>
        </a:lnSpc>
        <a:spcBef>
          <a:spcPts val="281"/>
        </a:spcBef>
        <a:spcAft>
          <a:spcPts val="0"/>
        </a:spcAft>
        <a:buClrTx/>
        <a:buSzTx/>
        <a:buFontTx/>
        <a:buChar char="-"/>
        <a:tabLst/>
        <a:defRPr sz="1013" kern="1200">
          <a:solidFill>
            <a:schemeClr val="tx1"/>
          </a:solidFill>
          <a:latin typeface="+mn-lt"/>
          <a:ea typeface="+mn-ea"/>
          <a:cs typeface="+mn-cs"/>
        </a:defRPr>
      </a:lvl4pPr>
      <a:lvl5pPr marL="1157098" marR="0" indent="-128567" algn="l" defTabSz="514266" rtl="0" eaLnBrk="1" fontAlgn="auto" latinLnBrk="0" hangingPunct="1">
        <a:lnSpc>
          <a:spcPct val="90000"/>
        </a:lnSpc>
        <a:spcBef>
          <a:spcPts val="281"/>
        </a:spcBef>
        <a:spcAft>
          <a:spcPts val="0"/>
        </a:spcAft>
        <a:buClrTx/>
        <a:buSzTx/>
        <a:buFont typeface="Arial" panose="020B0604020202020204" pitchFamily="34" charset="0"/>
        <a:buChar char="•"/>
        <a:tabLst/>
        <a:defRPr sz="1013" kern="1200">
          <a:solidFill>
            <a:schemeClr val="tx1"/>
          </a:solidFill>
          <a:latin typeface="+mn-lt"/>
          <a:ea typeface="+mn-ea"/>
          <a:cs typeface="+mn-cs"/>
        </a:defRPr>
      </a:lvl5pPr>
      <a:lvl6pPr marL="1414232" indent="-128567" algn="l" defTabSz="514266"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365" indent="-128567" algn="l" defTabSz="514266"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498" indent="-128567" algn="l" defTabSz="514266"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631" indent="-128567" algn="l" defTabSz="514266"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266" rtl="0" eaLnBrk="1" latinLnBrk="0" hangingPunct="1">
        <a:defRPr sz="1013" kern="1200">
          <a:solidFill>
            <a:schemeClr val="tx1"/>
          </a:solidFill>
          <a:latin typeface="+mn-lt"/>
          <a:ea typeface="+mn-ea"/>
          <a:cs typeface="+mn-cs"/>
        </a:defRPr>
      </a:lvl1pPr>
      <a:lvl2pPr marL="257134" algn="l" defTabSz="514266" rtl="0" eaLnBrk="1" latinLnBrk="0" hangingPunct="1">
        <a:defRPr sz="1013" kern="1200">
          <a:solidFill>
            <a:schemeClr val="tx1"/>
          </a:solidFill>
          <a:latin typeface="+mn-lt"/>
          <a:ea typeface="+mn-ea"/>
          <a:cs typeface="+mn-cs"/>
        </a:defRPr>
      </a:lvl2pPr>
      <a:lvl3pPr marL="514266" algn="l" defTabSz="514266" rtl="0" eaLnBrk="1" latinLnBrk="0" hangingPunct="1">
        <a:defRPr sz="1013" kern="1200">
          <a:solidFill>
            <a:schemeClr val="tx1"/>
          </a:solidFill>
          <a:latin typeface="+mn-lt"/>
          <a:ea typeface="+mn-ea"/>
          <a:cs typeface="+mn-cs"/>
        </a:defRPr>
      </a:lvl3pPr>
      <a:lvl4pPr marL="771399" algn="l" defTabSz="514266" rtl="0" eaLnBrk="1" latinLnBrk="0" hangingPunct="1">
        <a:defRPr sz="1013" kern="1200">
          <a:solidFill>
            <a:schemeClr val="tx1"/>
          </a:solidFill>
          <a:latin typeface="+mn-lt"/>
          <a:ea typeface="+mn-ea"/>
          <a:cs typeface="+mn-cs"/>
        </a:defRPr>
      </a:lvl4pPr>
      <a:lvl5pPr marL="1028532" algn="l" defTabSz="514266" rtl="0" eaLnBrk="1" latinLnBrk="0" hangingPunct="1">
        <a:defRPr sz="1013" kern="1200">
          <a:solidFill>
            <a:schemeClr val="tx1"/>
          </a:solidFill>
          <a:latin typeface="+mn-lt"/>
          <a:ea typeface="+mn-ea"/>
          <a:cs typeface="+mn-cs"/>
        </a:defRPr>
      </a:lvl5pPr>
      <a:lvl6pPr marL="1285665" algn="l" defTabSz="514266" rtl="0" eaLnBrk="1" latinLnBrk="0" hangingPunct="1">
        <a:defRPr sz="1013" kern="1200">
          <a:solidFill>
            <a:schemeClr val="tx1"/>
          </a:solidFill>
          <a:latin typeface="+mn-lt"/>
          <a:ea typeface="+mn-ea"/>
          <a:cs typeface="+mn-cs"/>
        </a:defRPr>
      </a:lvl6pPr>
      <a:lvl7pPr marL="1542797" algn="l" defTabSz="514266" rtl="0" eaLnBrk="1" latinLnBrk="0" hangingPunct="1">
        <a:defRPr sz="1013" kern="1200">
          <a:solidFill>
            <a:schemeClr val="tx1"/>
          </a:solidFill>
          <a:latin typeface="+mn-lt"/>
          <a:ea typeface="+mn-ea"/>
          <a:cs typeface="+mn-cs"/>
        </a:defRPr>
      </a:lvl7pPr>
      <a:lvl8pPr marL="1799930" algn="l" defTabSz="514266" rtl="0" eaLnBrk="1" latinLnBrk="0" hangingPunct="1">
        <a:defRPr sz="1013" kern="1200">
          <a:solidFill>
            <a:schemeClr val="tx1"/>
          </a:solidFill>
          <a:latin typeface="+mn-lt"/>
          <a:ea typeface="+mn-ea"/>
          <a:cs typeface="+mn-cs"/>
        </a:defRPr>
      </a:lvl8pPr>
      <a:lvl9pPr marL="2057064" algn="l" defTabSz="514266"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5.bin"/><Relationship Id="rId1" Type="http://schemas.openxmlformats.org/officeDocument/2006/relationships/slideLayout" Target="../slideLayouts/slideLayout8.xml"/><Relationship Id="rId4" Type="http://schemas.openxmlformats.org/officeDocument/2006/relationships/hyperlink" Target="https://www.euromoney.com/corporate-banking/competitive-intelligence/trade-finance-survey/trade-finance-survey-2026-ranking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Espace réservé du texte 27">
            <a:extLst>
              <a:ext uri="{FF2B5EF4-FFF2-40B4-BE49-F238E27FC236}">
                <a16:creationId xmlns:a16="http://schemas.microsoft.com/office/drawing/2014/main" id="{189D2CD1-4EBE-4A78-940E-E1A24F24F196}"/>
              </a:ext>
            </a:extLst>
          </p:cNvPr>
          <p:cNvSpPr>
            <a:spLocks noGrp="1"/>
          </p:cNvSpPr>
          <p:nvPr>
            <p:ph type="body" sz="quarter" idx="3"/>
          </p:nvPr>
        </p:nvSpPr>
        <p:spPr>
          <a:xfrm>
            <a:off x="7194207" y="6174395"/>
            <a:ext cx="4320000" cy="252000"/>
          </a:xfrm>
        </p:spPr>
        <p:txBody>
          <a:bodyPr/>
          <a:lstStyle/>
          <a:p>
            <a:r>
              <a:rPr lang="en-US" dirty="0"/>
              <a:t>IBD / Corporate</a:t>
            </a:r>
          </a:p>
        </p:txBody>
      </p:sp>
      <p:sp>
        <p:nvSpPr>
          <p:cNvPr id="6" name="Titre 5">
            <a:extLst>
              <a:ext uri="{FF2B5EF4-FFF2-40B4-BE49-F238E27FC236}">
                <a16:creationId xmlns:a16="http://schemas.microsoft.com/office/drawing/2014/main" id="{EAEAE5E2-064B-4775-ADC7-47547607B349}"/>
              </a:ext>
            </a:extLst>
          </p:cNvPr>
          <p:cNvSpPr>
            <a:spLocks noGrp="1"/>
          </p:cNvSpPr>
          <p:nvPr>
            <p:ph type="ctrTitle"/>
          </p:nvPr>
        </p:nvSpPr>
        <p:spPr>
          <a:xfrm>
            <a:off x="6230470" y="731743"/>
            <a:ext cx="5580000" cy="2414623"/>
          </a:xfrm>
        </p:spPr>
        <p:txBody>
          <a:bodyPr>
            <a:normAutofit/>
          </a:bodyPr>
          <a:lstStyle/>
          <a:p>
            <a:r>
              <a:rPr lang="fr-FR" dirty="0"/>
              <a:t>EUROMONEY</a:t>
            </a:r>
            <a:br>
              <a:rPr lang="fr-FR" dirty="0"/>
            </a:br>
            <a:r>
              <a:rPr lang="fr-FR" dirty="0"/>
              <a:t>Trade Finance Survey</a:t>
            </a:r>
            <a:endParaRPr lang="fr-FR" sz="3600" dirty="0"/>
          </a:p>
        </p:txBody>
      </p:sp>
      <p:sp>
        <p:nvSpPr>
          <p:cNvPr id="7" name="Sous-titre 6">
            <a:extLst>
              <a:ext uri="{FF2B5EF4-FFF2-40B4-BE49-F238E27FC236}">
                <a16:creationId xmlns:a16="http://schemas.microsoft.com/office/drawing/2014/main" id="{C5D77D5A-7FB9-48D0-A45A-25AFB6AE8F0E}"/>
              </a:ext>
            </a:extLst>
          </p:cNvPr>
          <p:cNvSpPr>
            <a:spLocks noGrp="1"/>
          </p:cNvSpPr>
          <p:nvPr>
            <p:ph type="subTitle" idx="1"/>
          </p:nvPr>
        </p:nvSpPr>
        <p:spPr>
          <a:xfrm>
            <a:off x="6230470" y="3323491"/>
            <a:ext cx="5580000" cy="2072545"/>
          </a:xfrm>
        </p:spPr>
        <p:txBody>
          <a:bodyPr>
            <a:normAutofit/>
          </a:bodyPr>
          <a:lstStyle/>
          <a:p>
            <a:r>
              <a:rPr lang="en-US" sz="2800" dirty="0"/>
              <a:t>Results</a:t>
            </a:r>
          </a:p>
          <a:p>
            <a:pPr algn="r"/>
            <a:endParaRPr lang="en-US" sz="2400" dirty="0"/>
          </a:p>
          <a:p>
            <a:pPr algn="r"/>
            <a:r>
              <a:rPr lang="en-US" sz="2400" dirty="0"/>
              <a:t>FEBRUARY 17</a:t>
            </a:r>
            <a:r>
              <a:rPr lang="en-US" sz="2400" baseline="30000" dirty="0"/>
              <a:t>th  </a:t>
            </a:r>
            <a:r>
              <a:rPr lang="en-US" sz="2400" dirty="0"/>
              <a:t>2026</a:t>
            </a:r>
          </a:p>
        </p:txBody>
      </p:sp>
    </p:spTree>
    <p:extLst>
      <p:ext uri="{BB962C8B-B14F-4D97-AF65-F5344CB8AC3E}">
        <p14:creationId xmlns:p14="http://schemas.microsoft.com/office/powerpoint/2010/main" val="578335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E55CFD4-DA4C-0234-8A56-96FCBD6D8310}"/>
              </a:ext>
            </a:extLst>
          </p:cNvPr>
          <p:cNvSpPr>
            <a:spLocks noGrp="1"/>
          </p:cNvSpPr>
          <p:nvPr>
            <p:ph type="body" sz="quarter" idx="11"/>
          </p:nvPr>
        </p:nvSpPr>
        <p:spPr/>
        <p:txBody>
          <a:bodyPr/>
          <a:lstStyle/>
          <a:p>
            <a:r>
              <a:rPr lang="en-US" b="0" dirty="0"/>
              <a:t>Based on corporates’ assessment, Euromoney introduces the Importance vs Satisfaction Matrix, a visual framework that plots the perceived importance of individual trade products against clients’ satisfaction with current bank offerings, across regions. The matrix provides a clear lens on where banks are meeting expectations and where gaps remain. </a:t>
            </a:r>
          </a:p>
          <a:p>
            <a:br>
              <a:rPr lang="en-US" dirty="0"/>
            </a:br>
            <a:endParaRPr lang="fr-FR" dirty="0"/>
          </a:p>
        </p:txBody>
      </p:sp>
      <p:sp>
        <p:nvSpPr>
          <p:cNvPr id="3" name="Titre 2">
            <a:extLst>
              <a:ext uri="{FF2B5EF4-FFF2-40B4-BE49-F238E27FC236}">
                <a16:creationId xmlns:a16="http://schemas.microsoft.com/office/drawing/2014/main" id="{0D25D369-6E7B-6255-C997-A1E5476A4925}"/>
              </a:ext>
            </a:extLst>
          </p:cNvPr>
          <p:cNvSpPr>
            <a:spLocks noGrp="1"/>
          </p:cNvSpPr>
          <p:nvPr>
            <p:ph type="title"/>
          </p:nvPr>
        </p:nvSpPr>
        <p:spPr/>
        <p:txBody>
          <a:bodyPr/>
          <a:lstStyle/>
          <a:p>
            <a:r>
              <a:rPr lang="fr-FR" dirty="0"/>
              <a:t>Trade Products: importance vs satisfaction for Corporates </a:t>
            </a:r>
            <a:r>
              <a:rPr lang="fr-FR" dirty="0" err="1"/>
              <a:t>based</a:t>
            </a:r>
            <a:r>
              <a:rPr lang="fr-FR" dirty="0"/>
              <a:t> </a:t>
            </a:r>
            <a:r>
              <a:rPr lang="en-US" dirty="0"/>
              <a:t>in </a:t>
            </a:r>
            <a:r>
              <a:rPr lang="en-US" dirty="0">
                <a:highlight>
                  <a:srgbClr val="FFFF00"/>
                </a:highlight>
              </a:rPr>
              <a:t>Western Europe</a:t>
            </a:r>
            <a:r>
              <a:rPr lang="en-US" dirty="0"/>
              <a:t> (3/4)</a:t>
            </a:r>
            <a:br>
              <a:rPr lang="en-US" dirty="0"/>
            </a:br>
            <a:endParaRPr lang="fr-FR" dirty="0"/>
          </a:p>
        </p:txBody>
      </p:sp>
      <p:pic>
        <p:nvPicPr>
          <p:cNvPr id="5" name="Image 4" descr="Une image contenant texte, capture d’écran, diagramme&#10;&#10;Le contenu généré par l’IA peut être incorrect.">
            <a:extLst>
              <a:ext uri="{FF2B5EF4-FFF2-40B4-BE49-F238E27FC236}">
                <a16:creationId xmlns:a16="http://schemas.microsoft.com/office/drawing/2014/main" id="{BB3406FB-2B2C-AB87-4C4F-2A2D94EC2786}"/>
              </a:ext>
            </a:extLst>
          </p:cNvPr>
          <p:cNvPicPr>
            <a:picLocks noChangeAspect="1"/>
          </p:cNvPicPr>
          <p:nvPr/>
        </p:nvPicPr>
        <p:blipFill>
          <a:blip r:embed="rId2"/>
          <a:stretch>
            <a:fillRect/>
          </a:stretch>
        </p:blipFill>
        <p:spPr>
          <a:xfrm>
            <a:off x="2774911" y="1971130"/>
            <a:ext cx="5753903" cy="3905795"/>
          </a:xfrm>
          <a:prstGeom prst="rect">
            <a:avLst/>
          </a:prstGeom>
        </p:spPr>
      </p:pic>
      <p:sp>
        <p:nvSpPr>
          <p:cNvPr id="6" name="ZoneTexte 5">
            <a:extLst>
              <a:ext uri="{FF2B5EF4-FFF2-40B4-BE49-F238E27FC236}">
                <a16:creationId xmlns:a16="http://schemas.microsoft.com/office/drawing/2014/main" id="{A9F247F5-77CD-625C-22BF-A1E564286644}"/>
              </a:ext>
            </a:extLst>
          </p:cNvPr>
          <p:cNvSpPr txBox="1"/>
          <p:nvPr/>
        </p:nvSpPr>
        <p:spPr>
          <a:xfrm>
            <a:off x="6802755" y="3107690"/>
            <a:ext cx="1646684" cy="184666"/>
          </a:xfrm>
          <a:prstGeom prst="rect">
            <a:avLst/>
          </a:prstGeom>
          <a:noFill/>
        </p:spPr>
        <p:txBody>
          <a:bodyPr wrap="square" rtlCol="0">
            <a:spAutoFit/>
          </a:bodyPr>
          <a:lstStyle/>
          <a:p>
            <a:r>
              <a:rPr lang="fr-FR" sz="600" dirty="0" err="1">
                <a:solidFill>
                  <a:srgbClr val="2D8795"/>
                </a:solidFill>
              </a:rPr>
              <a:t>Working</a:t>
            </a:r>
            <a:r>
              <a:rPr lang="fr-FR" sz="600" dirty="0">
                <a:solidFill>
                  <a:srgbClr val="2D8795"/>
                </a:solidFill>
              </a:rPr>
              <a:t> Capital Solutions</a:t>
            </a:r>
          </a:p>
        </p:txBody>
      </p:sp>
    </p:spTree>
    <p:extLst>
      <p:ext uri="{BB962C8B-B14F-4D97-AF65-F5344CB8AC3E}">
        <p14:creationId xmlns:p14="http://schemas.microsoft.com/office/powerpoint/2010/main" val="210427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42181-0207-E52E-EEDC-D3833D599651}"/>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20F5B5F9-2D68-E724-448E-8AF829E59685}"/>
              </a:ext>
            </a:extLst>
          </p:cNvPr>
          <p:cNvSpPr>
            <a:spLocks noGrp="1"/>
          </p:cNvSpPr>
          <p:nvPr>
            <p:ph type="title"/>
          </p:nvPr>
        </p:nvSpPr>
        <p:spPr/>
        <p:txBody>
          <a:bodyPr wrap="square" anchor="ctr">
            <a:normAutofit/>
          </a:bodyPr>
          <a:lstStyle/>
          <a:p>
            <a:r>
              <a:rPr lang="en-CA" noProof="0" dirty="0"/>
              <a:t>CEE RANKING</a:t>
            </a:r>
          </a:p>
        </p:txBody>
      </p:sp>
      <p:sp>
        <p:nvSpPr>
          <p:cNvPr id="8" name="Espace réservé du contenu 7">
            <a:extLst>
              <a:ext uri="{FF2B5EF4-FFF2-40B4-BE49-F238E27FC236}">
                <a16:creationId xmlns:a16="http://schemas.microsoft.com/office/drawing/2014/main" id="{3A8F65E0-273B-B960-1E12-C338A6AF5DF6}"/>
              </a:ext>
            </a:extLst>
          </p:cNvPr>
          <p:cNvSpPr>
            <a:spLocks noGrp="1"/>
          </p:cNvSpPr>
          <p:nvPr>
            <p:ph idx="1"/>
          </p:nvPr>
        </p:nvSpPr>
        <p:spPr/>
        <p:txBody>
          <a:bodyPr/>
          <a:lstStyle/>
          <a:p>
            <a:endParaRPr lang="fr-FR"/>
          </a:p>
        </p:txBody>
      </p:sp>
      <p:sp>
        <p:nvSpPr>
          <p:cNvPr id="4" name="Espace réservé du numéro de diapositive 3" hidden="1">
            <a:extLst>
              <a:ext uri="{FF2B5EF4-FFF2-40B4-BE49-F238E27FC236}">
                <a16:creationId xmlns:a16="http://schemas.microsoft.com/office/drawing/2014/main" id="{9C588E16-21B9-9E8E-5DF7-EB2C6C36B1FE}"/>
              </a:ext>
            </a:extLst>
          </p:cNvPr>
          <p:cNvSpPr>
            <a:spLocks noGrp="1"/>
          </p:cNvSpPr>
          <p:nvPr>
            <p:ph type="sldNum" sz="quarter" idx="4294967295"/>
          </p:nvPr>
        </p:nvSpPr>
        <p:spPr>
          <a:xfrm>
            <a:off x="0" y="6678613"/>
            <a:ext cx="239713" cy="179387"/>
          </a:xfrm>
        </p:spPr>
        <p:txBody>
          <a:bodyPr/>
          <a:lstStyle/>
          <a:p>
            <a:pPr>
              <a:spcAft>
                <a:spcPts val="600"/>
              </a:spcAft>
            </a:pPr>
            <a:fld id="{10C140CD-8AED-46FF-A9A2-77308F3F39AE}" type="slidenum">
              <a:rPr lang="fr-FR" smtClean="0"/>
              <a:pPr>
                <a:spcAft>
                  <a:spcPts val="600"/>
                </a:spcAft>
              </a:pPr>
              <a:t>10</a:t>
            </a:fld>
            <a:endParaRPr lang="fr-FR"/>
          </a:p>
        </p:txBody>
      </p:sp>
    </p:spTree>
    <p:extLst>
      <p:ext uri="{BB962C8B-B14F-4D97-AF65-F5344CB8AC3E}">
        <p14:creationId xmlns:p14="http://schemas.microsoft.com/office/powerpoint/2010/main" val="3539860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D0121-0ED6-F8C1-7BF8-62E414DBDCA8}"/>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94E9962D-FD51-BDCE-517E-EE57D32F4315}"/>
              </a:ext>
            </a:extLst>
          </p:cNvPr>
          <p:cNvSpPr>
            <a:spLocks noGrp="1"/>
          </p:cNvSpPr>
          <p:nvPr>
            <p:ph type="title"/>
          </p:nvPr>
        </p:nvSpPr>
        <p:spPr/>
        <p:txBody>
          <a:bodyPr/>
          <a:lstStyle/>
          <a:p>
            <a:r>
              <a:rPr lang="en-US" dirty="0"/>
              <a:t>Best trade finance providers in </a:t>
            </a:r>
            <a:r>
              <a:rPr lang="en-US" dirty="0">
                <a:highlight>
                  <a:srgbClr val="FFFF00"/>
                </a:highlight>
              </a:rPr>
              <a:t>CEE</a:t>
            </a:r>
            <a:r>
              <a:rPr lang="en-US" dirty="0"/>
              <a:t> (1/4)</a:t>
            </a:r>
            <a:endParaRPr lang="fr-FR" dirty="0"/>
          </a:p>
        </p:txBody>
      </p:sp>
      <p:pic>
        <p:nvPicPr>
          <p:cNvPr id="5" name="Image 4" descr="Une image contenant texte, capture d’écran, logiciel, nombre&#10;&#10;Le contenu généré par l’IA peut être incorrect.">
            <a:extLst>
              <a:ext uri="{FF2B5EF4-FFF2-40B4-BE49-F238E27FC236}">
                <a16:creationId xmlns:a16="http://schemas.microsoft.com/office/drawing/2014/main" id="{63D1487E-EB71-5D5B-6941-F489C59F97F5}"/>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378051" y="609525"/>
            <a:ext cx="10764752" cy="5638949"/>
          </a:xfrm>
          <a:prstGeom prst="rect">
            <a:avLst/>
          </a:prstGeom>
        </p:spPr>
      </p:pic>
      <p:sp>
        <p:nvSpPr>
          <p:cNvPr id="2" name="ZoneTexte 1">
            <a:extLst>
              <a:ext uri="{FF2B5EF4-FFF2-40B4-BE49-F238E27FC236}">
                <a16:creationId xmlns:a16="http://schemas.microsoft.com/office/drawing/2014/main" id="{6746A42A-6D59-B82D-D099-407E66500B5B}"/>
              </a:ext>
            </a:extLst>
          </p:cNvPr>
          <p:cNvSpPr txBox="1"/>
          <p:nvPr/>
        </p:nvSpPr>
        <p:spPr>
          <a:xfrm>
            <a:off x="511969" y="2584337"/>
            <a:ext cx="5166360" cy="167640"/>
          </a:xfrm>
          <a:prstGeom prst="rect">
            <a:avLst/>
          </a:prstGeom>
          <a:solidFill>
            <a:srgbClr val="FFF2CC">
              <a:alpha val="50196"/>
            </a:srgbClr>
          </a:solidFill>
          <a:ln>
            <a:solidFill>
              <a:srgbClr val="FF0000"/>
            </a:solidFill>
          </a:ln>
        </p:spPr>
        <p:txBody>
          <a:bodyPr wrap="square" rtlCol="0">
            <a:noAutofit/>
          </a:bodyPr>
          <a:lstStyle/>
          <a:p>
            <a:endParaRPr lang="fr-FR" dirty="0"/>
          </a:p>
        </p:txBody>
      </p:sp>
    </p:spTree>
    <p:extLst>
      <p:ext uri="{BB962C8B-B14F-4D97-AF65-F5344CB8AC3E}">
        <p14:creationId xmlns:p14="http://schemas.microsoft.com/office/powerpoint/2010/main" val="3315267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DACDA-7C7E-2B3A-639C-C7117CD29451}"/>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4C65D526-042E-6EEB-6739-E01B8D816637}"/>
              </a:ext>
            </a:extLst>
          </p:cNvPr>
          <p:cNvSpPr>
            <a:spLocks noGrp="1"/>
          </p:cNvSpPr>
          <p:nvPr>
            <p:ph type="title"/>
          </p:nvPr>
        </p:nvSpPr>
        <p:spPr/>
        <p:txBody>
          <a:bodyPr/>
          <a:lstStyle/>
          <a:p>
            <a:r>
              <a:rPr lang="en-US" dirty="0"/>
              <a:t>Best trade finance providers in </a:t>
            </a:r>
            <a:r>
              <a:rPr lang="en-US" dirty="0">
                <a:highlight>
                  <a:srgbClr val="FFFF00"/>
                </a:highlight>
              </a:rPr>
              <a:t>CEE</a:t>
            </a:r>
            <a:r>
              <a:rPr lang="en-US" dirty="0"/>
              <a:t> (2/4)</a:t>
            </a:r>
            <a:br>
              <a:rPr lang="en-US" dirty="0"/>
            </a:br>
            <a:r>
              <a:rPr lang="en-US" dirty="0"/>
              <a:t>(Extract from “Euromoney 2026 Ranking Report”)</a:t>
            </a:r>
            <a:endParaRPr lang="fr-FR" dirty="0"/>
          </a:p>
        </p:txBody>
      </p:sp>
      <p:sp>
        <p:nvSpPr>
          <p:cNvPr id="4" name="ZoneTexte 3">
            <a:extLst>
              <a:ext uri="{FF2B5EF4-FFF2-40B4-BE49-F238E27FC236}">
                <a16:creationId xmlns:a16="http://schemas.microsoft.com/office/drawing/2014/main" id="{CCE988CB-0F3E-A8D7-3644-C9C132AC3E98}"/>
              </a:ext>
            </a:extLst>
          </p:cNvPr>
          <p:cNvSpPr txBox="1"/>
          <p:nvPr/>
        </p:nvSpPr>
        <p:spPr>
          <a:xfrm>
            <a:off x="465136" y="809662"/>
            <a:ext cx="3441014" cy="2619338"/>
          </a:xfrm>
          <a:prstGeom prst="rect">
            <a:avLst/>
          </a:prstGeom>
          <a:solidFill>
            <a:schemeClr val="bg1">
              <a:lumMod val="95000"/>
            </a:schemeClr>
          </a:solidFill>
        </p:spPr>
        <p:txBody>
          <a:bodyPr wrap="square" rtlCol="0">
            <a:noAutofit/>
          </a:bodyPr>
          <a:lstStyle/>
          <a:p>
            <a:r>
              <a:rPr lang="en-US" sz="800" b="1" dirty="0"/>
              <a:t>#1 Erste Group</a:t>
            </a:r>
          </a:p>
          <a:p>
            <a:r>
              <a:rPr lang="en-US" sz="800" dirty="0"/>
              <a:t>At Erste Group, long-standing relationships and flexibility stood out as defining characteristics. Corporates across Croatia and Serbia repeatedly </a:t>
            </a:r>
            <a:r>
              <a:rPr lang="en-US" sz="800" dirty="0" err="1"/>
              <a:t>emphasised</a:t>
            </a:r>
            <a:r>
              <a:rPr lang="en-US" sz="800" dirty="0"/>
              <a:t> speed of execution and supportive structuring. An accountant in Croatia’s construction sector highlights execution pace, while a finance manager in the consumer discretionary sector points to the “quality of the service”, underlining the importance of reliability in a volatile operating environment. Flexibility also features prominently. A regional finance manager in Croatia’s information technology sector describes Erste Group as “extremely supportive” when structuring transactions. Relationship continuity reinforces this position. A finance manager in Croatia’s manufacturing sector observes, “we have been working with them the longest”, while a managing director in Serbia’s transportation sector highlights predictability, noting that “the results of potential requests are always known”.</a:t>
            </a:r>
          </a:p>
        </p:txBody>
      </p:sp>
      <p:sp>
        <p:nvSpPr>
          <p:cNvPr id="7" name="ZoneTexte 6">
            <a:extLst>
              <a:ext uri="{FF2B5EF4-FFF2-40B4-BE49-F238E27FC236}">
                <a16:creationId xmlns:a16="http://schemas.microsoft.com/office/drawing/2014/main" id="{B3D64A62-F8FD-6B6E-A7D2-0659C56566CB}"/>
              </a:ext>
            </a:extLst>
          </p:cNvPr>
          <p:cNvSpPr txBox="1"/>
          <p:nvPr/>
        </p:nvSpPr>
        <p:spPr>
          <a:xfrm>
            <a:off x="7768634" y="2709333"/>
            <a:ext cx="3441014" cy="3386479"/>
          </a:xfrm>
          <a:prstGeom prst="rect">
            <a:avLst/>
          </a:prstGeom>
          <a:solidFill>
            <a:schemeClr val="accent6">
              <a:lumMod val="60000"/>
              <a:lumOff val="40000"/>
              <a:alpha val="20000"/>
            </a:schemeClr>
          </a:solidFill>
          <a:ln w="38100">
            <a:solidFill>
              <a:srgbClr val="00B050"/>
            </a:solidFill>
          </a:ln>
        </p:spPr>
        <p:txBody>
          <a:bodyPr wrap="square">
            <a:noAutofit/>
          </a:bodyPr>
          <a:lstStyle/>
          <a:p>
            <a:r>
              <a:rPr lang="en-US" sz="900" b="1" dirty="0"/>
              <a:t>#5 Crédit Agricole </a:t>
            </a:r>
          </a:p>
          <a:p>
            <a:r>
              <a:rPr lang="en-US" sz="900" b="0" dirty="0"/>
              <a:t>For Crédit Agricole, trade finance in CEE is defined by service quality, advisory depth and relationship continuity. </a:t>
            </a:r>
            <a:r>
              <a:rPr lang="en-US" sz="900" dirty="0">
                <a:highlight>
                  <a:srgbClr val="FFFF00"/>
                </a:highlight>
              </a:rPr>
              <a:t>Clients in </a:t>
            </a:r>
            <a:r>
              <a:rPr lang="en-US" sz="900" b="1" dirty="0">
                <a:highlight>
                  <a:srgbClr val="FFFF00"/>
                </a:highlight>
              </a:rPr>
              <a:t>Poland</a:t>
            </a:r>
            <a:r>
              <a:rPr lang="en-US" sz="900" dirty="0">
                <a:highlight>
                  <a:srgbClr val="FFFF00"/>
                </a:highlight>
              </a:rPr>
              <a:t> consistently highlight execution and flexibility. A chief financial officer in manufacturing describes the experience simply as “service”, while a finance manager in construction points to a “flexible approach” to trade financing.</a:t>
            </a:r>
            <a:r>
              <a:rPr lang="en-US" sz="900" dirty="0"/>
              <a:t> </a:t>
            </a:r>
            <a:r>
              <a:rPr lang="en-US" sz="900" b="0" dirty="0"/>
              <a:t>Scope and accessibility also feature, with corporates referencing broader financing support and the bank’s role in issuing guarantees for domestic and cross-border activity. In more complex markets, advisory capability is decisive. </a:t>
            </a:r>
            <a:r>
              <a:rPr lang="en-US" sz="900" b="0" dirty="0">
                <a:highlight>
                  <a:srgbClr val="00FF00"/>
                </a:highlight>
              </a:rPr>
              <a:t>A client in </a:t>
            </a:r>
            <a:r>
              <a:rPr lang="en-US" sz="900" b="1" dirty="0">
                <a:highlight>
                  <a:srgbClr val="00FF00"/>
                </a:highlight>
              </a:rPr>
              <a:t>Ukraine</a:t>
            </a:r>
            <a:r>
              <a:rPr lang="en-US" sz="900" b="0" dirty="0">
                <a:highlight>
                  <a:srgbClr val="00FF00"/>
                </a:highlight>
              </a:rPr>
              <a:t> highlights Crédit Agricole’s “international connections” and ability to deliver “non-standard solutions”. Platform quality reinforces this positioning</a:t>
            </a:r>
            <a:r>
              <a:rPr lang="en-US" sz="900" b="0" dirty="0"/>
              <a:t>. </a:t>
            </a:r>
            <a:r>
              <a:rPr lang="en-US" sz="900" b="0" dirty="0">
                <a:highlight>
                  <a:srgbClr val="FFFF00"/>
                </a:highlight>
              </a:rPr>
              <a:t>A chief financial officer in </a:t>
            </a:r>
            <a:r>
              <a:rPr lang="en-US" sz="900" b="1" dirty="0">
                <a:highlight>
                  <a:srgbClr val="FFFF00"/>
                </a:highlight>
              </a:rPr>
              <a:t>Poland’s</a:t>
            </a:r>
            <a:r>
              <a:rPr lang="en-US" sz="900" b="0" dirty="0">
                <a:highlight>
                  <a:srgbClr val="FFFF00"/>
                </a:highlight>
              </a:rPr>
              <a:t> construction sector highlights “top-notch software, efficient processing and quality service”, while another notes faster information processing than peers. </a:t>
            </a:r>
          </a:p>
          <a:p>
            <a:endParaRPr lang="en-US" sz="900" dirty="0">
              <a:highlight>
                <a:srgbClr val="FFFF00"/>
              </a:highlight>
            </a:endParaRPr>
          </a:p>
          <a:p>
            <a:r>
              <a:rPr lang="en-US" sz="900" b="0" dirty="0">
                <a:highlight>
                  <a:srgbClr val="FFFF00"/>
                </a:highlight>
              </a:rPr>
              <a:t>Relationship depth remains central. A global chief financial officer in </a:t>
            </a:r>
            <a:r>
              <a:rPr lang="en-US" sz="900" b="1" dirty="0">
                <a:highlight>
                  <a:srgbClr val="FFFF00"/>
                </a:highlight>
              </a:rPr>
              <a:t>Poland’s</a:t>
            </a:r>
            <a:r>
              <a:rPr lang="en-US" sz="900" b="0" dirty="0">
                <a:highlight>
                  <a:srgbClr val="FFFF00"/>
                </a:highlight>
              </a:rPr>
              <a:t> industrials sector highlights “people, their knowledge, competence and commitment”, while another concludes: “For us, Crédit Agricole is not just a bank, but a long-term partner.”</a:t>
            </a:r>
          </a:p>
        </p:txBody>
      </p:sp>
      <p:sp>
        <p:nvSpPr>
          <p:cNvPr id="9" name="ZoneTexte 8">
            <a:extLst>
              <a:ext uri="{FF2B5EF4-FFF2-40B4-BE49-F238E27FC236}">
                <a16:creationId xmlns:a16="http://schemas.microsoft.com/office/drawing/2014/main" id="{A53296FB-86FB-3053-AF0A-2E5D987D37A4}"/>
              </a:ext>
            </a:extLst>
          </p:cNvPr>
          <p:cNvSpPr txBox="1"/>
          <p:nvPr/>
        </p:nvSpPr>
        <p:spPr>
          <a:xfrm>
            <a:off x="4129083" y="809662"/>
            <a:ext cx="3441014" cy="3520602"/>
          </a:xfrm>
          <a:prstGeom prst="rect">
            <a:avLst/>
          </a:prstGeom>
          <a:solidFill>
            <a:schemeClr val="bg1">
              <a:lumMod val="95000"/>
            </a:schemeClr>
          </a:solidFill>
        </p:spPr>
        <p:txBody>
          <a:bodyPr wrap="square">
            <a:noAutofit/>
          </a:bodyPr>
          <a:lstStyle/>
          <a:p>
            <a:r>
              <a:rPr lang="en-US" sz="800" b="1" dirty="0"/>
              <a:t>#2 UniCredit </a:t>
            </a:r>
            <a:br>
              <a:rPr lang="en-US" sz="800" b="1" dirty="0"/>
            </a:br>
            <a:r>
              <a:rPr lang="en-US" sz="800" b="0" dirty="0"/>
              <a:t>For UniCredit, the strength of its CEE franchise lies in local presence combined with regional consistency. “Our model is very clear: we have product at global level, ensuring the same quality and same service level to all our customers,” explains Francesca Nenci, global head of trade and corresponding banking, UniCredit. “People on ground, in the countries, are with clients every day. Then we have a strong back office.”</a:t>
            </a:r>
          </a:p>
          <a:p>
            <a:endParaRPr lang="en-US" sz="800" b="0" dirty="0"/>
          </a:p>
          <a:p>
            <a:r>
              <a:rPr lang="en-US" sz="800" b="0" dirty="0"/>
              <a:t>Clients across Hungary, Romania and Poland point to accessibility and communication as critical factors when managing trade activity. Nenci attributes this to a strong transformation </a:t>
            </a:r>
            <a:r>
              <a:rPr lang="en-US" sz="800" b="0" dirty="0" err="1"/>
              <a:t>programme</a:t>
            </a:r>
            <a:r>
              <a:rPr lang="en-US" sz="800" b="0" dirty="0"/>
              <a:t>: “UniCredit structured its trade finance transformation around three pillars: a digital client interface, internal automation, and process simplification across countries.”</a:t>
            </a:r>
          </a:p>
          <a:p>
            <a:endParaRPr lang="en-US" sz="800" b="0" dirty="0"/>
          </a:p>
          <a:p>
            <a:r>
              <a:rPr lang="en-US" sz="800" b="0" dirty="0"/>
              <a:t>A head of treasury in Hungary’s construction sector highlights communication as decisive. Execution speed and service quality are recurring themes. A chief executive officer in the industrials sector identifies service as the core reason for working with the bank, while others reference UniCredit’s ability to support domestic and cross-border trade through a consistent regional platform. “We deliberately separated high-value advisory from operational processing, building a dedicated trade finance hub in Romania to improve efficiency,” Nenci adds. “We have a very skilled team which we built over the last 10 years.” The message is clear: proximity and responsiveness remain central in fragmented markets</a:t>
            </a:r>
          </a:p>
        </p:txBody>
      </p:sp>
      <p:sp>
        <p:nvSpPr>
          <p:cNvPr id="10" name="ZoneTexte 9">
            <a:extLst>
              <a:ext uri="{FF2B5EF4-FFF2-40B4-BE49-F238E27FC236}">
                <a16:creationId xmlns:a16="http://schemas.microsoft.com/office/drawing/2014/main" id="{D772D032-52C0-FFAA-26AB-6239E734A935}"/>
              </a:ext>
            </a:extLst>
          </p:cNvPr>
          <p:cNvSpPr txBox="1"/>
          <p:nvPr/>
        </p:nvSpPr>
        <p:spPr>
          <a:xfrm>
            <a:off x="7768634" y="809662"/>
            <a:ext cx="3441014" cy="1772671"/>
          </a:xfrm>
          <a:prstGeom prst="rect">
            <a:avLst/>
          </a:prstGeom>
          <a:solidFill>
            <a:schemeClr val="bg1">
              <a:lumMod val="95000"/>
            </a:schemeClr>
          </a:solidFill>
        </p:spPr>
        <p:txBody>
          <a:bodyPr wrap="square">
            <a:noAutofit/>
          </a:bodyPr>
          <a:lstStyle/>
          <a:p>
            <a:r>
              <a:rPr lang="en-US" sz="800" b="1" dirty="0"/>
              <a:t>#3 OTP Group </a:t>
            </a:r>
            <a:br>
              <a:rPr lang="en-US" sz="800" b="1" dirty="0"/>
            </a:br>
            <a:r>
              <a:rPr lang="en-US" sz="800" b="0" dirty="0"/>
              <a:t>At OTP Group, corporate feedback highlights local proximity, execution speed and operational focus. Clients across Serbia, Croatia, Hungary and </a:t>
            </a:r>
            <a:r>
              <a:rPr lang="en-US" sz="800" b="0" dirty="0" err="1"/>
              <a:t>neighbouring</a:t>
            </a:r>
            <a:r>
              <a:rPr lang="en-US" sz="800" b="0" dirty="0"/>
              <a:t> markets consistently reference accessibility. An accountant in Serbia’s manufacturing sector points to “proximity to branches and speed”, underlining the value of local decision-making. Execution quality is reinforced by client focus. A finance director in Serbia’s communications sector notes OTP’s ability to “meet client needs”, while a managing director in agriculture </a:t>
            </a:r>
            <a:r>
              <a:rPr lang="en-US" sz="800" b="0" dirty="0" err="1"/>
              <a:t>summarises</a:t>
            </a:r>
            <a:r>
              <a:rPr lang="en-US" sz="800" b="0" dirty="0"/>
              <a:t> the experience as “efficiency [and] speed”. For more complex requirements, stability matters. A finance manager in Hungary’s manufacturing sector highlights “risk sharing and stability”, alongside a broader product set, reflecting the bank’s role in supporting structured trade flows across the region.</a:t>
            </a:r>
          </a:p>
        </p:txBody>
      </p:sp>
      <p:sp>
        <p:nvSpPr>
          <p:cNvPr id="11" name="ZoneTexte 10">
            <a:extLst>
              <a:ext uri="{FF2B5EF4-FFF2-40B4-BE49-F238E27FC236}">
                <a16:creationId xmlns:a16="http://schemas.microsoft.com/office/drawing/2014/main" id="{8685E2E7-2FEF-FDF4-3189-F5BEC1C8E629}"/>
              </a:ext>
            </a:extLst>
          </p:cNvPr>
          <p:cNvSpPr txBox="1"/>
          <p:nvPr/>
        </p:nvSpPr>
        <p:spPr>
          <a:xfrm>
            <a:off x="465136" y="3716071"/>
            <a:ext cx="3441014" cy="2484704"/>
          </a:xfrm>
          <a:prstGeom prst="rect">
            <a:avLst/>
          </a:prstGeom>
          <a:solidFill>
            <a:schemeClr val="bg1">
              <a:lumMod val="95000"/>
            </a:schemeClr>
          </a:solidFill>
        </p:spPr>
        <p:txBody>
          <a:bodyPr wrap="square">
            <a:noAutofit/>
          </a:bodyPr>
          <a:lstStyle/>
          <a:p>
            <a:r>
              <a:rPr lang="en-US" sz="800" b="1" dirty="0"/>
              <a:t>#4 Raiffeisen Bank </a:t>
            </a:r>
            <a:br>
              <a:rPr lang="en-US" sz="800" b="1" dirty="0"/>
            </a:br>
            <a:r>
              <a:rPr lang="en-US" sz="800" b="0" dirty="0"/>
              <a:t>At Raiffeisen Bank International, speed of execution and direct access to decision-makers emerge as defining strengths. Clients across Serbia, Bosnia and Herzegovina, Croatia, Romania and Ukraine consistently highlight responsiveness. A finance director in Bosnia and Herzegovina’s retail sector </a:t>
            </a:r>
            <a:r>
              <a:rPr lang="en-US" sz="800" b="0" dirty="0" err="1"/>
              <a:t>summarises</a:t>
            </a:r>
            <a:r>
              <a:rPr lang="en-US" sz="800" b="0" dirty="0"/>
              <a:t> the value proposition as “speed”, while a senior financial manager in Serbia’s wholesale trade sector points to the rapid issuance of guarantees. Relationship access also matters. A senior accountant in Serbia highlights the importance of “contact with managers”, reflecting the premium placed on real-time decision-making in time-sensitive transactions. RBI’s role as a core provider further reinforces its position. A head of treasury in Croatia’s industrials sector describes the bank as the “main provider” for domestic and international trade, while corporates in Romania and food and beverage point to the bank’s willingness to deploy credit and support large construction-related trade flows. Digital capability is increasingly visible, with references to digital guarantee applications and solution-oriented execution</a:t>
            </a:r>
          </a:p>
        </p:txBody>
      </p:sp>
    </p:spTree>
    <p:extLst>
      <p:ext uri="{BB962C8B-B14F-4D97-AF65-F5344CB8AC3E}">
        <p14:creationId xmlns:p14="http://schemas.microsoft.com/office/powerpoint/2010/main" val="3616536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AC6F4-5F1C-7205-DE17-73B83035DC06}"/>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BF9A727D-6DF3-BAD7-0733-FCFD6526898D}"/>
              </a:ext>
            </a:extLst>
          </p:cNvPr>
          <p:cNvSpPr>
            <a:spLocks noGrp="1"/>
          </p:cNvSpPr>
          <p:nvPr>
            <p:ph type="title"/>
          </p:nvPr>
        </p:nvSpPr>
        <p:spPr/>
        <p:txBody>
          <a:bodyPr/>
          <a:lstStyle/>
          <a:p>
            <a:r>
              <a:rPr lang="en-US" dirty="0"/>
              <a:t>Best trade finance providers in </a:t>
            </a:r>
            <a:r>
              <a:rPr lang="en-US" dirty="0">
                <a:highlight>
                  <a:srgbClr val="FFFF00"/>
                </a:highlight>
              </a:rPr>
              <a:t>CEE</a:t>
            </a:r>
            <a:r>
              <a:rPr lang="en-US" dirty="0"/>
              <a:t> (3/4)</a:t>
            </a:r>
            <a:br>
              <a:rPr lang="en-US" dirty="0"/>
            </a:br>
            <a:r>
              <a:rPr lang="en-US" dirty="0"/>
              <a:t>Detail per country</a:t>
            </a:r>
            <a:endParaRPr lang="fr-FR" dirty="0">
              <a:highlight>
                <a:srgbClr val="FFFF00"/>
              </a:highlight>
            </a:endParaRPr>
          </a:p>
        </p:txBody>
      </p:sp>
      <p:graphicFrame>
        <p:nvGraphicFramePr>
          <p:cNvPr id="2" name="Tableau 1">
            <a:extLst>
              <a:ext uri="{FF2B5EF4-FFF2-40B4-BE49-F238E27FC236}">
                <a16:creationId xmlns:a16="http://schemas.microsoft.com/office/drawing/2014/main" id="{DD7A9D62-C8E0-875D-EDCC-51323B7F73E5}"/>
              </a:ext>
            </a:extLst>
          </p:cNvPr>
          <p:cNvGraphicFramePr>
            <a:graphicFrameLocks noGrp="1"/>
          </p:cNvGraphicFramePr>
          <p:nvPr>
            <p:extLst>
              <p:ext uri="{D42A27DB-BD31-4B8C-83A1-F6EECF244321}">
                <p14:modId xmlns:p14="http://schemas.microsoft.com/office/powerpoint/2010/main" val="1483889657"/>
              </p:ext>
            </p:extLst>
          </p:nvPr>
        </p:nvGraphicFramePr>
        <p:xfrm>
          <a:off x="677863" y="2296672"/>
          <a:ext cx="5136196" cy="2512262"/>
        </p:xfrm>
        <a:graphic>
          <a:graphicData uri="http://schemas.openxmlformats.org/drawingml/2006/table">
            <a:tbl>
              <a:tblPr/>
              <a:tblGrid>
                <a:gridCol w="1284049">
                  <a:extLst>
                    <a:ext uri="{9D8B030D-6E8A-4147-A177-3AD203B41FA5}">
                      <a16:colId xmlns:a16="http://schemas.microsoft.com/office/drawing/2014/main" val="2536727697"/>
                    </a:ext>
                  </a:extLst>
                </a:gridCol>
                <a:gridCol w="1284049">
                  <a:extLst>
                    <a:ext uri="{9D8B030D-6E8A-4147-A177-3AD203B41FA5}">
                      <a16:colId xmlns:a16="http://schemas.microsoft.com/office/drawing/2014/main" val="1759953141"/>
                    </a:ext>
                  </a:extLst>
                </a:gridCol>
                <a:gridCol w="1284049">
                  <a:extLst>
                    <a:ext uri="{9D8B030D-6E8A-4147-A177-3AD203B41FA5}">
                      <a16:colId xmlns:a16="http://schemas.microsoft.com/office/drawing/2014/main" val="2881121239"/>
                    </a:ext>
                  </a:extLst>
                </a:gridCol>
                <a:gridCol w="1284049">
                  <a:extLst>
                    <a:ext uri="{9D8B030D-6E8A-4147-A177-3AD203B41FA5}">
                      <a16:colId xmlns:a16="http://schemas.microsoft.com/office/drawing/2014/main" val="22865893"/>
                    </a:ext>
                  </a:extLst>
                </a:gridCol>
              </a:tblGrid>
              <a:tr h="326279">
                <a:tc>
                  <a:txBody>
                    <a:bodyPr/>
                    <a:lstStyle/>
                    <a:p>
                      <a:pPr algn="l" fontAlgn="b">
                        <a:buNone/>
                      </a:pPr>
                      <a:r>
                        <a:rPr lang="fr-FR" sz="900" b="1">
                          <a:effectLst/>
                          <a:latin typeface="inherit"/>
                        </a:rPr>
                        <a:t>Geography</a:t>
                      </a:r>
                      <a:endParaRPr lang="fr-FR" sz="900">
                        <a:effectLst/>
                        <a:latin typeface="inherit"/>
                      </a:endParaRPr>
                    </a:p>
                  </a:txBody>
                  <a:tcPr marL="78638" marR="78638" marT="39319" marB="39319" anchor="b">
                    <a:lnL>
                      <a:noFill/>
                    </a:lnL>
                    <a:lnR>
                      <a:noFill/>
                    </a:lnR>
                    <a:lnT>
                      <a:noFill/>
                    </a:lnT>
                    <a:lnB w="19050" cap="flat" cmpd="sng" algn="ctr">
                      <a:solidFill>
                        <a:srgbClr val="333333"/>
                      </a:solidFill>
                      <a:prstDash val="solid"/>
                      <a:round/>
                      <a:headEnd type="none" w="med" len="med"/>
                      <a:tailEnd type="none" w="med" len="med"/>
                    </a:lnB>
                    <a:noFill/>
                  </a:tcPr>
                </a:tc>
                <a:tc>
                  <a:txBody>
                    <a:bodyPr/>
                    <a:lstStyle/>
                    <a:p>
                      <a:pPr algn="ctr" fontAlgn="b">
                        <a:buNone/>
                      </a:pPr>
                      <a:r>
                        <a:rPr lang="fr-FR" sz="900" b="1">
                          <a:effectLst/>
                          <a:latin typeface="inherit"/>
                        </a:rPr>
                        <a:t>2026 Rank</a:t>
                      </a:r>
                      <a:endParaRPr lang="fr-FR" sz="900">
                        <a:effectLst/>
                        <a:latin typeface="inherit"/>
                      </a:endParaRPr>
                    </a:p>
                  </a:txBody>
                  <a:tcPr marL="131064" marR="131064" marT="65532" marB="65532" anchor="b">
                    <a:lnL>
                      <a:noFill/>
                    </a:lnL>
                    <a:lnR>
                      <a:noFill/>
                    </a:lnR>
                    <a:lnT>
                      <a:noFill/>
                    </a:lnT>
                    <a:lnB w="19050" cap="flat" cmpd="sng" algn="ctr">
                      <a:solidFill>
                        <a:srgbClr val="333333"/>
                      </a:solidFill>
                      <a:prstDash val="solid"/>
                      <a:round/>
                      <a:headEnd type="none" w="med" len="med"/>
                      <a:tailEnd type="none" w="med" len="med"/>
                    </a:lnB>
                    <a:noFill/>
                  </a:tcPr>
                </a:tc>
                <a:tc>
                  <a:txBody>
                    <a:bodyPr/>
                    <a:lstStyle/>
                    <a:p>
                      <a:pPr algn="ctr" fontAlgn="b">
                        <a:buNone/>
                      </a:pPr>
                      <a:r>
                        <a:rPr lang="fr-FR" sz="900" b="1">
                          <a:effectLst/>
                          <a:latin typeface="inherit"/>
                        </a:rPr>
                        <a:t>2025 Rank</a:t>
                      </a:r>
                      <a:endParaRPr lang="fr-FR" sz="900">
                        <a:effectLst/>
                        <a:latin typeface="inherit"/>
                      </a:endParaRPr>
                    </a:p>
                  </a:txBody>
                  <a:tcPr marL="131064" marR="131064" marT="65532" marB="65532" anchor="b">
                    <a:lnL>
                      <a:noFill/>
                    </a:lnL>
                    <a:lnR>
                      <a:noFill/>
                    </a:lnR>
                    <a:lnT>
                      <a:noFill/>
                    </a:lnT>
                    <a:lnB w="19050" cap="flat" cmpd="sng" algn="ctr">
                      <a:solidFill>
                        <a:srgbClr val="333333"/>
                      </a:solidFill>
                      <a:prstDash val="solid"/>
                      <a:round/>
                      <a:headEnd type="none" w="med" len="med"/>
                      <a:tailEnd type="none" w="med" len="med"/>
                    </a:lnB>
                    <a:noFill/>
                  </a:tcPr>
                </a:tc>
                <a:tc>
                  <a:txBody>
                    <a:bodyPr/>
                    <a:lstStyle/>
                    <a:p>
                      <a:pPr algn="l" fontAlgn="b">
                        <a:buNone/>
                      </a:pPr>
                      <a:r>
                        <a:rPr lang="fr-FR" sz="900" b="1">
                          <a:effectLst/>
                          <a:latin typeface="inherit"/>
                        </a:rPr>
                        <a:t>Bank</a:t>
                      </a:r>
                      <a:endParaRPr lang="fr-FR" sz="900">
                        <a:effectLst/>
                        <a:latin typeface="inherit"/>
                      </a:endParaRPr>
                    </a:p>
                  </a:txBody>
                  <a:tcPr marL="78638" marR="78638" marT="39319" marB="39319" anchor="b">
                    <a:lnL>
                      <a:noFill/>
                    </a:lnL>
                    <a:lnR>
                      <a:noFill/>
                    </a:lnR>
                    <a:lnT>
                      <a:noFill/>
                    </a:lnT>
                    <a:lnB w="19050" cap="flat" cmpd="sng" algn="ctr">
                      <a:solidFill>
                        <a:srgbClr val="333333"/>
                      </a:solidFill>
                      <a:prstDash val="solid"/>
                      <a:round/>
                      <a:headEnd type="none" w="med" len="med"/>
                      <a:tailEnd type="none" w="med" len="med"/>
                    </a:lnB>
                    <a:noFill/>
                  </a:tcPr>
                </a:tc>
                <a:extLst>
                  <a:ext uri="{0D108BD9-81ED-4DB2-BD59-A6C34878D82A}">
                    <a16:rowId xmlns:a16="http://schemas.microsoft.com/office/drawing/2014/main" val="364304223"/>
                  </a:ext>
                </a:extLst>
              </a:tr>
              <a:tr h="320546">
                <a:tc>
                  <a:txBody>
                    <a:bodyPr/>
                    <a:lstStyle/>
                    <a:p>
                      <a:pPr algn="l" fontAlgn="base">
                        <a:buNone/>
                      </a:pPr>
                      <a:r>
                        <a:rPr lang="fr-FR" sz="900" dirty="0" err="1">
                          <a:effectLst/>
                        </a:rPr>
                        <a:t>Poland</a:t>
                      </a:r>
                      <a:endParaRPr lang="fr-FR" sz="900" dirty="0">
                        <a:effectLst/>
                      </a:endParaRPr>
                    </a:p>
                  </a:txBody>
                  <a:tcPr marL="78638" marR="78638" marT="39319" marB="39319" anchor="ctr">
                    <a:lnL>
                      <a:noFill/>
                    </a:lnL>
                    <a:lnR>
                      <a:noFill/>
                    </a:lnR>
                    <a:lnT w="19050" cap="flat" cmpd="sng" algn="ctr">
                      <a:solidFill>
                        <a:srgbClr val="333333"/>
                      </a:solidFill>
                      <a:prstDash val="solid"/>
                      <a:round/>
                      <a:headEnd type="none" w="med" len="med"/>
                      <a:tailEnd type="none" w="med" len="med"/>
                    </a:lnT>
                    <a:lnB>
                      <a:noFill/>
                    </a:lnB>
                    <a:solidFill>
                      <a:schemeClr val="accent6">
                        <a:lumMod val="20000"/>
                        <a:lumOff val="80000"/>
                      </a:schemeClr>
                    </a:solidFill>
                  </a:tcPr>
                </a:tc>
                <a:tc>
                  <a:txBody>
                    <a:bodyPr/>
                    <a:lstStyle/>
                    <a:p>
                      <a:pPr algn="ctr">
                        <a:buNone/>
                      </a:pPr>
                      <a:r>
                        <a:rPr lang="fr-FR" sz="900" dirty="0">
                          <a:effectLst/>
                        </a:rPr>
                        <a:t>1</a:t>
                      </a:r>
                    </a:p>
                  </a:txBody>
                  <a:tcPr marL="131064" marR="131064" marT="40957" marB="40957" anchor="ctr">
                    <a:lnL>
                      <a:noFill/>
                    </a:lnL>
                    <a:lnR>
                      <a:noFill/>
                    </a:lnR>
                    <a:lnT w="19050" cap="flat" cmpd="sng" algn="ctr">
                      <a:solidFill>
                        <a:srgbClr val="333333"/>
                      </a:solidFill>
                      <a:prstDash val="solid"/>
                      <a:round/>
                      <a:headEnd type="none" w="med" len="med"/>
                      <a:tailEnd type="none" w="med" len="med"/>
                    </a:lnT>
                    <a:lnB>
                      <a:noFill/>
                    </a:lnB>
                    <a:solidFill>
                      <a:schemeClr val="accent6">
                        <a:lumMod val="20000"/>
                        <a:lumOff val="80000"/>
                      </a:schemeClr>
                    </a:solidFill>
                  </a:tcPr>
                </a:tc>
                <a:tc>
                  <a:txBody>
                    <a:bodyPr/>
                    <a:lstStyle/>
                    <a:p>
                      <a:pPr algn="ctr">
                        <a:buNone/>
                      </a:pPr>
                      <a:r>
                        <a:rPr lang="fr-FR" sz="900">
                          <a:solidFill>
                            <a:srgbClr val="858585"/>
                          </a:solidFill>
                          <a:effectLst/>
                        </a:rPr>
                        <a:t>2</a:t>
                      </a:r>
                    </a:p>
                  </a:txBody>
                  <a:tcPr marL="131064" marR="131064" marT="40957" marB="40957" anchor="ctr">
                    <a:lnL>
                      <a:noFill/>
                    </a:lnL>
                    <a:lnR>
                      <a:noFill/>
                    </a:lnR>
                    <a:lnT w="19050" cap="flat" cmpd="sng" algn="ctr">
                      <a:solidFill>
                        <a:srgbClr val="333333"/>
                      </a:solidFill>
                      <a:prstDash val="solid"/>
                      <a:round/>
                      <a:headEnd type="none" w="med" len="med"/>
                      <a:tailEnd type="none" w="med" len="med"/>
                    </a:lnT>
                    <a:lnB>
                      <a:noFill/>
                    </a:lnB>
                    <a:solidFill>
                      <a:schemeClr val="accent6">
                        <a:lumMod val="20000"/>
                        <a:lumOff val="80000"/>
                      </a:schemeClr>
                    </a:solidFill>
                  </a:tcPr>
                </a:tc>
                <a:tc>
                  <a:txBody>
                    <a:bodyPr/>
                    <a:lstStyle/>
                    <a:p>
                      <a:pPr algn="l">
                        <a:buNone/>
                      </a:pPr>
                      <a:r>
                        <a:rPr lang="fr-FR" sz="900" b="1" dirty="0">
                          <a:solidFill>
                            <a:srgbClr val="00B050"/>
                          </a:solidFill>
                          <a:effectLst/>
                        </a:rPr>
                        <a:t>Credit Agricole</a:t>
                      </a:r>
                    </a:p>
                  </a:txBody>
                  <a:tcPr marL="78638" marR="78638" marT="39319" marB="39319" anchor="ctr">
                    <a:lnL>
                      <a:noFill/>
                    </a:lnL>
                    <a:lnR>
                      <a:noFill/>
                    </a:lnR>
                    <a:lnT w="19050" cap="flat" cmpd="sng" algn="ctr">
                      <a:solidFill>
                        <a:srgbClr val="333333"/>
                      </a:solidFill>
                      <a:prstDash val="solid"/>
                      <a:round/>
                      <a:headEnd type="none" w="med" len="med"/>
                      <a:tailEnd type="none" w="med" len="med"/>
                    </a:lnT>
                    <a:lnB>
                      <a:noFill/>
                    </a:lnB>
                    <a:solidFill>
                      <a:schemeClr val="accent6">
                        <a:lumMod val="20000"/>
                        <a:lumOff val="80000"/>
                      </a:schemeClr>
                    </a:solidFill>
                  </a:tcPr>
                </a:tc>
                <a:extLst>
                  <a:ext uri="{0D108BD9-81ED-4DB2-BD59-A6C34878D82A}">
                    <a16:rowId xmlns:a16="http://schemas.microsoft.com/office/drawing/2014/main" val="2506848102"/>
                  </a:ext>
                </a:extLst>
              </a:tr>
              <a:tr h="266491">
                <a:tc>
                  <a:txBody>
                    <a:bodyPr/>
                    <a:lstStyle/>
                    <a:p>
                      <a:pPr algn="l" fontAlgn="base">
                        <a:buNone/>
                      </a:pPr>
                      <a:r>
                        <a:rPr lang="fr-FR" sz="900">
                          <a:effectLst/>
                        </a:rPr>
                        <a:t>Poland</a:t>
                      </a:r>
                    </a:p>
                  </a:txBody>
                  <a:tcPr marL="78638" marR="78638" marT="39319" marB="39319" anchor="ctr">
                    <a:lnL>
                      <a:noFill/>
                    </a:lnL>
                    <a:lnR>
                      <a:noFill/>
                    </a:lnR>
                    <a:lnT>
                      <a:noFill/>
                    </a:lnT>
                    <a:lnB>
                      <a:noFill/>
                    </a:lnB>
                    <a:noFill/>
                  </a:tcPr>
                </a:tc>
                <a:tc>
                  <a:txBody>
                    <a:bodyPr/>
                    <a:lstStyle/>
                    <a:p>
                      <a:pPr algn="ctr">
                        <a:buNone/>
                      </a:pPr>
                      <a:r>
                        <a:rPr lang="fr-FR" sz="900" dirty="0">
                          <a:effectLst/>
                        </a:rPr>
                        <a:t>2</a:t>
                      </a:r>
                    </a:p>
                  </a:txBody>
                  <a:tcPr marL="131064" marR="131064" marT="40957" marB="40957" anchor="ctr">
                    <a:lnL>
                      <a:noFill/>
                    </a:lnL>
                    <a:lnR>
                      <a:noFill/>
                    </a:lnR>
                    <a:lnT>
                      <a:noFill/>
                    </a:lnT>
                    <a:lnB>
                      <a:noFill/>
                    </a:lnB>
                    <a:noFill/>
                  </a:tcPr>
                </a:tc>
                <a:tc>
                  <a:txBody>
                    <a:bodyPr/>
                    <a:lstStyle/>
                    <a:p>
                      <a:pPr algn="ctr">
                        <a:buNone/>
                      </a:pPr>
                      <a:r>
                        <a:rPr lang="fr-FR" sz="900" dirty="0">
                          <a:solidFill>
                            <a:srgbClr val="858585"/>
                          </a:solidFill>
                          <a:effectLst/>
                        </a:rPr>
                        <a:t>1</a:t>
                      </a:r>
                    </a:p>
                  </a:txBody>
                  <a:tcPr marL="131064" marR="131064" marT="40957" marB="40957" anchor="ctr">
                    <a:lnL>
                      <a:noFill/>
                    </a:lnL>
                    <a:lnR>
                      <a:noFill/>
                    </a:lnR>
                    <a:lnT>
                      <a:noFill/>
                    </a:lnT>
                    <a:lnB>
                      <a:noFill/>
                    </a:lnB>
                    <a:noFill/>
                  </a:tcPr>
                </a:tc>
                <a:tc>
                  <a:txBody>
                    <a:bodyPr/>
                    <a:lstStyle/>
                    <a:p>
                      <a:pPr algn="l">
                        <a:buNone/>
                      </a:pPr>
                      <a:r>
                        <a:rPr lang="fr-FR" sz="900" dirty="0">
                          <a:effectLst/>
                        </a:rPr>
                        <a:t>Bank PEKAO</a:t>
                      </a:r>
                    </a:p>
                  </a:txBody>
                  <a:tcPr marL="78638" marR="78638" marT="39319" marB="39319" anchor="ctr">
                    <a:lnL>
                      <a:noFill/>
                    </a:lnL>
                    <a:lnR>
                      <a:noFill/>
                    </a:lnR>
                    <a:lnT>
                      <a:noFill/>
                    </a:lnT>
                    <a:lnB>
                      <a:noFill/>
                    </a:lnB>
                    <a:noFill/>
                  </a:tcPr>
                </a:tc>
                <a:extLst>
                  <a:ext uri="{0D108BD9-81ED-4DB2-BD59-A6C34878D82A}">
                    <a16:rowId xmlns:a16="http://schemas.microsoft.com/office/drawing/2014/main" val="3738848905"/>
                  </a:ext>
                </a:extLst>
              </a:tr>
              <a:tr h="266491">
                <a:tc>
                  <a:txBody>
                    <a:bodyPr/>
                    <a:lstStyle/>
                    <a:p>
                      <a:pPr algn="l" fontAlgn="base">
                        <a:buNone/>
                      </a:pPr>
                      <a:r>
                        <a:rPr lang="fr-FR" sz="900">
                          <a:effectLst/>
                        </a:rPr>
                        <a:t>Poland</a:t>
                      </a:r>
                    </a:p>
                  </a:txBody>
                  <a:tcPr marL="78638" marR="78638" marT="39319" marB="39319" anchor="ctr">
                    <a:lnL>
                      <a:noFill/>
                    </a:lnL>
                    <a:lnR>
                      <a:noFill/>
                    </a:lnR>
                    <a:lnT>
                      <a:noFill/>
                    </a:lnT>
                    <a:lnB>
                      <a:noFill/>
                    </a:lnB>
                    <a:noFill/>
                  </a:tcPr>
                </a:tc>
                <a:tc>
                  <a:txBody>
                    <a:bodyPr/>
                    <a:lstStyle/>
                    <a:p>
                      <a:pPr algn="ctr">
                        <a:buNone/>
                      </a:pPr>
                      <a:r>
                        <a:rPr lang="fr-FR" sz="900">
                          <a:effectLst/>
                        </a:rPr>
                        <a:t>3</a:t>
                      </a:r>
                    </a:p>
                  </a:txBody>
                  <a:tcPr marL="131064" marR="131064" marT="40957" marB="40957" anchor="ctr">
                    <a:lnL>
                      <a:noFill/>
                    </a:lnL>
                    <a:lnR>
                      <a:noFill/>
                    </a:lnR>
                    <a:lnT>
                      <a:noFill/>
                    </a:lnT>
                    <a:lnB>
                      <a:noFill/>
                    </a:lnB>
                    <a:noFill/>
                  </a:tcPr>
                </a:tc>
                <a:tc>
                  <a:txBody>
                    <a:bodyPr/>
                    <a:lstStyle/>
                    <a:p>
                      <a:pPr algn="ctr">
                        <a:buNone/>
                      </a:pPr>
                      <a:r>
                        <a:rPr lang="fr-FR" sz="900" dirty="0">
                          <a:solidFill>
                            <a:srgbClr val="858585"/>
                          </a:solidFill>
                          <a:effectLst/>
                        </a:rPr>
                        <a:t>6</a:t>
                      </a:r>
                    </a:p>
                  </a:txBody>
                  <a:tcPr marL="131064" marR="131064" marT="40957" marB="40957" anchor="ctr">
                    <a:lnL>
                      <a:noFill/>
                    </a:lnL>
                    <a:lnR>
                      <a:noFill/>
                    </a:lnR>
                    <a:lnT>
                      <a:noFill/>
                    </a:lnT>
                    <a:lnB>
                      <a:noFill/>
                    </a:lnB>
                    <a:noFill/>
                  </a:tcPr>
                </a:tc>
                <a:tc>
                  <a:txBody>
                    <a:bodyPr/>
                    <a:lstStyle/>
                    <a:p>
                      <a:pPr algn="l">
                        <a:buNone/>
                      </a:pPr>
                      <a:r>
                        <a:rPr lang="fr-FR" sz="900" dirty="0">
                          <a:effectLst/>
                        </a:rPr>
                        <a:t>HSBC</a:t>
                      </a:r>
                    </a:p>
                  </a:txBody>
                  <a:tcPr marL="78638" marR="78638" marT="39319" marB="39319" anchor="ctr">
                    <a:lnL>
                      <a:noFill/>
                    </a:lnL>
                    <a:lnR>
                      <a:noFill/>
                    </a:lnR>
                    <a:lnT>
                      <a:noFill/>
                    </a:lnT>
                    <a:lnB>
                      <a:noFill/>
                    </a:lnB>
                    <a:noFill/>
                  </a:tcPr>
                </a:tc>
                <a:extLst>
                  <a:ext uri="{0D108BD9-81ED-4DB2-BD59-A6C34878D82A}">
                    <a16:rowId xmlns:a16="http://schemas.microsoft.com/office/drawing/2014/main" val="2791984064"/>
                  </a:ext>
                </a:extLst>
              </a:tr>
              <a:tr h="266491">
                <a:tc>
                  <a:txBody>
                    <a:bodyPr/>
                    <a:lstStyle/>
                    <a:p>
                      <a:pPr algn="l" fontAlgn="base">
                        <a:buNone/>
                      </a:pPr>
                      <a:r>
                        <a:rPr lang="fr-FR" sz="900">
                          <a:effectLst/>
                        </a:rPr>
                        <a:t>Poland</a:t>
                      </a:r>
                    </a:p>
                  </a:txBody>
                  <a:tcPr marL="78638" marR="78638" marT="39319" marB="39319" anchor="ctr">
                    <a:lnL>
                      <a:noFill/>
                    </a:lnL>
                    <a:lnR>
                      <a:noFill/>
                    </a:lnR>
                    <a:lnT>
                      <a:noFill/>
                    </a:lnT>
                    <a:lnB>
                      <a:noFill/>
                    </a:lnB>
                    <a:noFill/>
                  </a:tcPr>
                </a:tc>
                <a:tc>
                  <a:txBody>
                    <a:bodyPr/>
                    <a:lstStyle/>
                    <a:p>
                      <a:pPr algn="ctr">
                        <a:buNone/>
                      </a:pPr>
                      <a:r>
                        <a:rPr lang="fr-FR" sz="900">
                          <a:effectLst/>
                        </a:rPr>
                        <a:t>4</a:t>
                      </a:r>
                    </a:p>
                  </a:txBody>
                  <a:tcPr marL="131064" marR="131064" marT="40957" marB="40957" anchor="ctr">
                    <a:lnL>
                      <a:noFill/>
                    </a:lnL>
                    <a:lnR>
                      <a:noFill/>
                    </a:lnR>
                    <a:lnT>
                      <a:noFill/>
                    </a:lnT>
                    <a:lnB>
                      <a:noFill/>
                    </a:lnB>
                    <a:noFill/>
                  </a:tcPr>
                </a:tc>
                <a:tc>
                  <a:txBody>
                    <a:bodyPr/>
                    <a:lstStyle/>
                    <a:p>
                      <a:pPr algn="ctr">
                        <a:buNone/>
                      </a:pPr>
                      <a:r>
                        <a:rPr lang="fr-FR" sz="900">
                          <a:solidFill>
                            <a:srgbClr val="858585"/>
                          </a:solidFill>
                          <a:effectLst/>
                        </a:rPr>
                        <a:t>7</a:t>
                      </a:r>
                    </a:p>
                  </a:txBody>
                  <a:tcPr marL="131064" marR="131064" marT="40957" marB="40957" anchor="ctr">
                    <a:lnL>
                      <a:noFill/>
                    </a:lnL>
                    <a:lnR>
                      <a:noFill/>
                    </a:lnR>
                    <a:lnT>
                      <a:noFill/>
                    </a:lnT>
                    <a:lnB>
                      <a:noFill/>
                    </a:lnB>
                    <a:noFill/>
                  </a:tcPr>
                </a:tc>
                <a:tc>
                  <a:txBody>
                    <a:bodyPr/>
                    <a:lstStyle/>
                    <a:p>
                      <a:pPr algn="l">
                        <a:buNone/>
                      </a:pPr>
                      <a:r>
                        <a:rPr lang="fr-FR" sz="900">
                          <a:effectLst/>
                        </a:rPr>
                        <a:t>PKO Bank Polski</a:t>
                      </a:r>
                    </a:p>
                  </a:txBody>
                  <a:tcPr marL="78638" marR="78638" marT="39319" marB="39319" anchor="ctr">
                    <a:lnL>
                      <a:noFill/>
                    </a:lnL>
                    <a:lnR>
                      <a:noFill/>
                    </a:lnR>
                    <a:lnT>
                      <a:noFill/>
                    </a:lnT>
                    <a:lnB>
                      <a:noFill/>
                    </a:lnB>
                    <a:noFill/>
                  </a:tcPr>
                </a:tc>
                <a:extLst>
                  <a:ext uri="{0D108BD9-81ED-4DB2-BD59-A6C34878D82A}">
                    <a16:rowId xmlns:a16="http://schemas.microsoft.com/office/drawing/2014/main" val="3359344807"/>
                  </a:ext>
                </a:extLst>
              </a:tr>
              <a:tr h="266491">
                <a:tc>
                  <a:txBody>
                    <a:bodyPr/>
                    <a:lstStyle/>
                    <a:p>
                      <a:pPr algn="l" fontAlgn="base">
                        <a:buNone/>
                      </a:pPr>
                      <a:r>
                        <a:rPr lang="fr-FR" sz="900">
                          <a:effectLst/>
                        </a:rPr>
                        <a:t>Poland</a:t>
                      </a:r>
                    </a:p>
                  </a:txBody>
                  <a:tcPr marL="78638" marR="78638" marT="39319" marB="39319" anchor="ctr">
                    <a:lnL>
                      <a:noFill/>
                    </a:lnL>
                    <a:lnR>
                      <a:noFill/>
                    </a:lnR>
                    <a:lnT>
                      <a:noFill/>
                    </a:lnT>
                    <a:lnB>
                      <a:noFill/>
                    </a:lnB>
                    <a:noFill/>
                  </a:tcPr>
                </a:tc>
                <a:tc>
                  <a:txBody>
                    <a:bodyPr/>
                    <a:lstStyle/>
                    <a:p>
                      <a:pPr algn="ctr">
                        <a:buNone/>
                      </a:pPr>
                      <a:r>
                        <a:rPr lang="fr-FR" sz="900">
                          <a:effectLst/>
                        </a:rPr>
                        <a:t>5</a:t>
                      </a:r>
                    </a:p>
                  </a:txBody>
                  <a:tcPr marL="131064" marR="131064" marT="40957" marB="40957" anchor="ctr">
                    <a:lnL>
                      <a:noFill/>
                    </a:lnL>
                    <a:lnR>
                      <a:noFill/>
                    </a:lnR>
                    <a:lnT>
                      <a:noFill/>
                    </a:lnT>
                    <a:lnB>
                      <a:noFill/>
                    </a:lnB>
                    <a:noFill/>
                  </a:tcPr>
                </a:tc>
                <a:tc>
                  <a:txBody>
                    <a:bodyPr/>
                    <a:lstStyle/>
                    <a:p>
                      <a:pPr algn="ctr">
                        <a:buNone/>
                      </a:pPr>
                      <a:r>
                        <a:rPr lang="fr-FR" sz="900">
                          <a:solidFill>
                            <a:srgbClr val="858585"/>
                          </a:solidFill>
                          <a:effectLst/>
                        </a:rPr>
                        <a:t>3</a:t>
                      </a:r>
                    </a:p>
                  </a:txBody>
                  <a:tcPr marL="131064" marR="131064" marT="40957" marB="40957" anchor="ctr">
                    <a:lnL>
                      <a:noFill/>
                    </a:lnL>
                    <a:lnR>
                      <a:noFill/>
                    </a:lnR>
                    <a:lnT>
                      <a:noFill/>
                    </a:lnT>
                    <a:lnB>
                      <a:noFill/>
                    </a:lnB>
                    <a:noFill/>
                  </a:tcPr>
                </a:tc>
                <a:tc>
                  <a:txBody>
                    <a:bodyPr/>
                    <a:lstStyle/>
                    <a:p>
                      <a:pPr algn="l">
                        <a:buNone/>
                      </a:pPr>
                      <a:r>
                        <a:rPr lang="fr-FR" sz="900">
                          <a:effectLst/>
                        </a:rPr>
                        <a:t>ING Group</a:t>
                      </a:r>
                    </a:p>
                  </a:txBody>
                  <a:tcPr marL="78638" marR="78638" marT="39319" marB="39319" anchor="ctr">
                    <a:lnL>
                      <a:noFill/>
                    </a:lnL>
                    <a:lnR>
                      <a:noFill/>
                    </a:lnR>
                    <a:lnT>
                      <a:noFill/>
                    </a:lnT>
                    <a:lnB>
                      <a:noFill/>
                    </a:lnB>
                    <a:noFill/>
                  </a:tcPr>
                </a:tc>
                <a:extLst>
                  <a:ext uri="{0D108BD9-81ED-4DB2-BD59-A6C34878D82A}">
                    <a16:rowId xmlns:a16="http://schemas.microsoft.com/office/drawing/2014/main" val="3478070839"/>
                  </a:ext>
                </a:extLst>
              </a:tr>
              <a:tr h="266491">
                <a:tc>
                  <a:txBody>
                    <a:bodyPr/>
                    <a:lstStyle/>
                    <a:p>
                      <a:pPr algn="l" fontAlgn="base">
                        <a:buNone/>
                      </a:pPr>
                      <a:r>
                        <a:rPr lang="fr-FR" sz="900">
                          <a:effectLst/>
                        </a:rPr>
                        <a:t>Poland</a:t>
                      </a:r>
                    </a:p>
                  </a:txBody>
                  <a:tcPr marL="78638" marR="78638" marT="39319" marB="39319" anchor="ctr">
                    <a:lnL>
                      <a:noFill/>
                    </a:lnL>
                    <a:lnR>
                      <a:noFill/>
                    </a:lnR>
                    <a:lnT>
                      <a:noFill/>
                    </a:lnT>
                    <a:lnB>
                      <a:noFill/>
                    </a:lnB>
                    <a:noFill/>
                  </a:tcPr>
                </a:tc>
                <a:tc>
                  <a:txBody>
                    <a:bodyPr/>
                    <a:lstStyle/>
                    <a:p>
                      <a:pPr algn="ctr">
                        <a:buNone/>
                      </a:pPr>
                      <a:r>
                        <a:rPr lang="fr-FR" sz="900">
                          <a:effectLst/>
                        </a:rPr>
                        <a:t>6</a:t>
                      </a:r>
                    </a:p>
                  </a:txBody>
                  <a:tcPr marL="131064" marR="131064" marT="40957" marB="40957" anchor="ctr">
                    <a:lnL>
                      <a:noFill/>
                    </a:lnL>
                    <a:lnR>
                      <a:noFill/>
                    </a:lnR>
                    <a:lnT>
                      <a:noFill/>
                    </a:lnT>
                    <a:lnB>
                      <a:noFill/>
                    </a:lnB>
                    <a:noFill/>
                  </a:tcPr>
                </a:tc>
                <a:tc>
                  <a:txBody>
                    <a:bodyPr/>
                    <a:lstStyle/>
                    <a:p>
                      <a:pPr algn="ctr">
                        <a:buNone/>
                      </a:pPr>
                      <a:r>
                        <a:rPr lang="fr-FR" sz="900">
                          <a:solidFill>
                            <a:srgbClr val="858585"/>
                          </a:solidFill>
                          <a:effectLst/>
                        </a:rPr>
                        <a:t>5</a:t>
                      </a:r>
                    </a:p>
                  </a:txBody>
                  <a:tcPr marL="131064" marR="131064" marT="40957" marB="40957" anchor="ctr">
                    <a:lnL>
                      <a:noFill/>
                    </a:lnL>
                    <a:lnR>
                      <a:noFill/>
                    </a:lnR>
                    <a:lnT>
                      <a:noFill/>
                    </a:lnT>
                    <a:lnB>
                      <a:noFill/>
                    </a:lnB>
                    <a:noFill/>
                  </a:tcPr>
                </a:tc>
                <a:tc>
                  <a:txBody>
                    <a:bodyPr/>
                    <a:lstStyle/>
                    <a:p>
                      <a:pPr algn="l">
                        <a:buNone/>
                      </a:pPr>
                      <a:r>
                        <a:rPr lang="fr-FR" sz="900">
                          <a:effectLst/>
                        </a:rPr>
                        <a:t>mBank</a:t>
                      </a:r>
                    </a:p>
                  </a:txBody>
                  <a:tcPr marL="78638" marR="78638" marT="39319" marB="39319" anchor="ctr">
                    <a:lnL>
                      <a:noFill/>
                    </a:lnL>
                    <a:lnR>
                      <a:noFill/>
                    </a:lnR>
                    <a:lnT>
                      <a:noFill/>
                    </a:lnT>
                    <a:lnB>
                      <a:noFill/>
                    </a:lnB>
                    <a:noFill/>
                  </a:tcPr>
                </a:tc>
                <a:extLst>
                  <a:ext uri="{0D108BD9-81ED-4DB2-BD59-A6C34878D82A}">
                    <a16:rowId xmlns:a16="http://schemas.microsoft.com/office/drawing/2014/main" val="1157987524"/>
                  </a:ext>
                </a:extLst>
              </a:tr>
              <a:tr h="266491">
                <a:tc>
                  <a:txBody>
                    <a:bodyPr/>
                    <a:lstStyle/>
                    <a:p>
                      <a:pPr algn="l" fontAlgn="base">
                        <a:buNone/>
                      </a:pPr>
                      <a:r>
                        <a:rPr lang="fr-FR" sz="900" dirty="0" err="1">
                          <a:effectLst/>
                        </a:rPr>
                        <a:t>Poland</a:t>
                      </a:r>
                      <a:endParaRPr lang="fr-FR" sz="900" dirty="0">
                        <a:effectLst/>
                      </a:endParaRPr>
                    </a:p>
                  </a:txBody>
                  <a:tcPr marL="78638" marR="78638" marT="39319" marB="39319" anchor="ctr">
                    <a:lnL>
                      <a:noFill/>
                    </a:lnL>
                    <a:lnR>
                      <a:noFill/>
                    </a:lnR>
                    <a:lnT>
                      <a:noFill/>
                    </a:lnT>
                    <a:lnB>
                      <a:noFill/>
                    </a:lnB>
                    <a:noFill/>
                  </a:tcPr>
                </a:tc>
                <a:tc>
                  <a:txBody>
                    <a:bodyPr/>
                    <a:lstStyle/>
                    <a:p>
                      <a:pPr algn="ctr">
                        <a:buNone/>
                      </a:pPr>
                      <a:r>
                        <a:rPr lang="fr-FR" sz="900">
                          <a:effectLst/>
                        </a:rPr>
                        <a:t>7</a:t>
                      </a:r>
                    </a:p>
                  </a:txBody>
                  <a:tcPr marL="131064" marR="131064" marT="40957" marB="40957" anchor="ctr">
                    <a:lnL>
                      <a:noFill/>
                    </a:lnL>
                    <a:lnR>
                      <a:noFill/>
                    </a:lnR>
                    <a:lnT>
                      <a:noFill/>
                    </a:lnT>
                    <a:lnB>
                      <a:noFill/>
                    </a:lnB>
                    <a:noFill/>
                  </a:tcPr>
                </a:tc>
                <a:tc>
                  <a:txBody>
                    <a:bodyPr/>
                    <a:lstStyle/>
                    <a:p>
                      <a:pPr algn="ctr">
                        <a:buNone/>
                      </a:pPr>
                      <a:r>
                        <a:rPr lang="fr-FR" sz="900">
                          <a:solidFill>
                            <a:srgbClr val="858585"/>
                          </a:solidFill>
                          <a:effectLst/>
                        </a:rPr>
                        <a:t>8</a:t>
                      </a:r>
                    </a:p>
                  </a:txBody>
                  <a:tcPr marL="131064" marR="131064" marT="40957" marB="40957" anchor="ctr">
                    <a:lnL>
                      <a:noFill/>
                    </a:lnL>
                    <a:lnR>
                      <a:noFill/>
                    </a:lnR>
                    <a:lnT>
                      <a:noFill/>
                    </a:lnT>
                    <a:lnB>
                      <a:noFill/>
                    </a:lnB>
                    <a:noFill/>
                  </a:tcPr>
                </a:tc>
                <a:tc>
                  <a:txBody>
                    <a:bodyPr/>
                    <a:lstStyle/>
                    <a:p>
                      <a:pPr algn="l">
                        <a:buNone/>
                      </a:pPr>
                      <a:r>
                        <a:rPr lang="fr-FR" sz="900">
                          <a:effectLst/>
                        </a:rPr>
                        <a:t>Santander Group</a:t>
                      </a:r>
                    </a:p>
                  </a:txBody>
                  <a:tcPr marL="78638" marR="78638" marT="39319" marB="39319" anchor="ctr">
                    <a:lnL>
                      <a:noFill/>
                    </a:lnL>
                    <a:lnR>
                      <a:noFill/>
                    </a:lnR>
                    <a:lnT>
                      <a:noFill/>
                    </a:lnT>
                    <a:lnB>
                      <a:noFill/>
                    </a:lnB>
                    <a:noFill/>
                  </a:tcPr>
                </a:tc>
                <a:extLst>
                  <a:ext uri="{0D108BD9-81ED-4DB2-BD59-A6C34878D82A}">
                    <a16:rowId xmlns:a16="http://schemas.microsoft.com/office/drawing/2014/main" val="958732357"/>
                  </a:ext>
                </a:extLst>
              </a:tr>
              <a:tr h="266491">
                <a:tc>
                  <a:txBody>
                    <a:bodyPr/>
                    <a:lstStyle/>
                    <a:p>
                      <a:pPr algn="l" fontAlgn="base">
                        <a:buNone/>
                      </a:pPr>
                      <a:r>
                        <a:rPr lang="fr-FR" sz="900">
                          <a:effectLst/>
                        </a:rPr>
                        <a:t>Poland</a:t>
                      </a:r>
                    </a:p>
                  </a:txBody>
                  <a:tcPr marL="78638" marR="78638" marT="39319" marB="39319" anchor="ctr">
                    <a:lnL>
                      <a:noFill/>
                    </a:lnL>
                    <a:lnR>
                      <a:noFill/>
                    </a:lnR>
                    <a:lnT>
                      <a:noFill/>
                    </a:lnT>
                    <a:lnB>
                      <a:noFill/>
                    </a:lnB>
                    <a:noFill/>
                  </a:tcPr>
                </a:tc>
                <a:tc>
                  <a:txBody>
                    <a:bodyPr/>
                    <a:lstStyle/>
                    <a:p>
                      <a:pPr algn="ctr">
                        <a:buNone/>
                      </a:pPr>
                      <a:r>
                        <a:rPr lang="fr-FR" sz="900">
                          <a:effectLst/>
                        </a:rPr>
                        <a:t>8</a:t>
                      </a:r>
                    </a:p>
                  </a:txBody>
                  <a:tcPr marL="131064" marR="131064" marT="40957" marB="40957" anchor="ctr">
                    <a:lnL>
                      <a:noFill/>
                    </a:lnL>
                    <a:lnR>
                      <a:noFill/>
                    </a:lnR>
                    <a:lnT>
                      <a:noFill/>
                    </a:lnT>
                    <a:lnB>
                      <a:noFill/>
                    </a:lnB>
                    <a:noFill/>
                  </a:tcPr>
                </a:tc>
                <a:tc>
                  <a:txBody>
                    <a:bodyPr/>
                    <a:lstStyle/>
                    <a:p>
                      <a:pPr algn="ctr">
                        <a:buNone/>
                      </a:pPr>
                      <a:r>
                        <a:rPr lang="fr-FR" sz="900">
                          <a:solidFill>
                            <a:srgbClr val="858585"/>
                          </a:solidFill>
                          <a:effectLst/>
                        </a:rPr>
                        <a:t>4</a:t>
                      </a:r>
                    </a:p>
                  </a:txBody>
                  <a:tcPr marL="131064" marR="131064" marT="40957" marB="40957" anchor="ctr">
                    <a:lnL>
                      <a:noFill/>
                    </a:lnL>
                    <a:lnR>
                      <a:noFill/>
                    </a:lnR>
                    <a:lnT>
                      <a:noFill/>
                    </a:lnT>
                    <a:lnB>
                      <a:noFill/>
                    </a:lnB>
                    <a:noFill/>
                  </a:tcPr>
                </a:tc>
                <a:tc>
                  <a:txBody>
                    <a:bodyPr/>
                    <a:lstStyle/>
                    <a:p>
                      <a:pPr algn="l">
                        <a:buNone/>
                      </a:pPr>
                      <a:r>
                        <a:rPr lang="fr-FR" sz="900" dirty="0">
                          <a:effectLst/>
                        </a:rPr>
                        <a:t>BNP Paribas</a:t>
                      </a:r>
                    </a:p>
                  </a:txBody>
                  <a:tcPr marL="78638" marR="78638" marT="39319" marB="39319" anchor="ctr">
                    <a:lnL>
                      <a:noFill/>
                    </a:lnL>
                    <a:lnR>
                      <a:noFill/>
                    </a:lnR>
                    <a:lnT>
                      <a:noFill/>
                    </a:lnT>
                    <a:lnB>
                      <a:noFill/>
                    </a:lnB>
                    <a:noFill/>
                  </a:tcPr>
                </a:tc>
                <a:extLst>
                  <a:ext uri="{0D108BD9-81ED-4DB2-BD59-A6C34878D82A}">
                    <a16:rowId xmlns:a16="http://schemas.microsoft.com/office/drawing/2014/main" val="818401784"/>
                  </a:ext>
                </a:extLst>
              </a:tr>
            </a:tbl>
          </a:graphicData>
        </a:graphic>
      </p:graphicFrame>
      <p:sp>
        <p:nvSpPr>
          <p:cNvPr id="4" name="ZoneTexte 3">
            <a:extLst>
              <a:ext uri="{FF2B5EF4-FFF2-40B4-BE49-F238E27FC236}">
                <a16:creationId xmlns:a16="http://schemas.microsoft.com/office/drawing/2014/main" id="{C2BCDC53-1323-E000-09AE-ED28907F7993}"/>
              </a:ext>
            </a:extLst>
          </p:cNvPr>
          <p:cNvSpPr txBox="1"/>
          <p:nvPr/>
        </p:nvSpPr>
        <p:spPr>
          <a:xfrm>
            <a:off x="1109570" y="1573368"/>
            <a:ext cx="3441014" cy="281558"/>
          </a:xfrm>
          <a:prstGeom prst="rect">
            <a:avLst/>
          </a:prstGeom>
          <a:solidFill>
            <a:schemeClr val="bg1">
              <a:lumMod val="85000"/>
            </a:schemeClr>
          </a:solidFill>
        </p:spPr>
        <p:txBody>
          <a:bodyPr wrap="square" rtlCol="0">
            <a:noAutofit/>
          </a:bodyPr>
          <a:lstStyle/>
          <a:p>
            <a:pPr algn="ctr"/>
            <a:r>
              <a:rPr lang="en-US" sz="800" b="1" dirty="0"/>
              <a:t>Poland</a:t>
            </a:r>
            <a:endParaRPr lang="en-US" sz="800" dirty="0"/>
          </a:p>
        </p:txBody>
      </p:sp>
      <p:sp>
        <p:nvSpPr>
          <p:cNvPr id="5" name="ZoneTexte 4">
            <a:extLst>
              <a:ext uri="{FF2B5EF4-FFF2-40B4-BE49-F238E27FC236}">
                <a16:creationId xmlns:a16="http://schemas.microsoft.com/office/drawing/2014/main" id="{371DB930-1443-3AD8-4DD2-7759D4420015}"/>
              </a:ext>
            </a:extLst>
          </p:cNvPr>
          <p:cNvSpPr txBox="1"/>
          <p:nvPr/>
        </p:nvSpPr>
        <p:spPr>
          <a:xfrm>
            <a:off x="6623551" y="1573368"/>
            <a:ext cx="3441014" cy="281558"/>
          </a:xfrm>
          <a:prstGeom prst="rect">
            <a:avLst/>
          </a:prstGeom>
          <a:solidFill>
            <a:schemeClr val="bg1">
              <a:lumMod val="85000"/>
            </a:schemeClr>
          </a:solidFill>
        </p:spPr>
        <p:txBody>
          <a:bodyPr wrap="square" rtlCol="0">
            <a:noAutofit/>
          </a:bodyPr>
          <a:lstStyle/>
          <a:p>
            <a:pPr algn="ctr"/>
            <a:r>
              <a:rPr lang="en-US" sz="800" b="1" dirty="0"/>
              <a:t>Ukraine</a:t>
            </a:r>
            <a:endParaRPr lang="en-US" sz="800" dirty="0"/>
          </a:p>
        </p:txBody>
      </p:sp>
      <p:graphicFrame>
        <p:nvGraphicFramePr>
          <p:cNvPr id="6" name="Tableau 5">
            <a:extLst>
              <a:ext uri="{FF2B5EF4-FFF2-40B4-BE49-F238E27FC236}">
                <a16:creationId xmlns:a16="http://schemas.microsoft.com/office/drawing/2014/main" id="{ECA7073C-EF1E-5942-E42B-D7CB719644C9}"/>
              </a:ext>
            </a:extLst>
          </p:cNvPr>
          <p:cNvGraphicFramePr>
            <a:graphicFrameLocks noGrp="1"/>
          </p:cNvGraphicFramePr>
          <p:nvPr>
            <p:extLst>
              <p:ext uri="{D42A27DB-BD31-4B8C-83A1-F6EECF244321}">
                <p14:modId xmlns:p14="http://schemas.microsoft.com/office/powerpoint/2010/main" val="487427168"/>
              </p:ext>
            </p:extLst>
          </p:nvPr>
        </p:nvGraphicFramePr>
        <p:xfrm>
          <a:off x="6377942" y="2324100"/>
          <a:ext cx="4952996" cy="1693160"/>
        </p:xfrm>
        <a:graphic>
          <a:graphicData uri="http://schemas.openxmlformats.org/drawingml/2006/table">
            <a:tbl>
              <a:tblPr/>
              <a:tblGrid>
                <a:gridCol w="1238249">
                  <a:extLst>
                    <a:ext uri="{9D8B030D-6E8A-4147-A177-3AD203B41FA5}">
                      <a16:colId xmlns:a16="http://schemas.microsoft.com/office/drawing/2014/main" val="1835897533"/>
                    </a:ext>
                  </a:extLst>
                </a:gridCol>
                <a:gridCol w="1238249">
                  <a:extLst>
                    <a:ext uri="{9D8B030D-6E8A-4147-A177-3AD203B41FA5}">
                      <a16:colId xmlns:a16="http://schemas.microsoft.com/office/drawing/2014/main" val="2382808934"/>
                    </a:ext>
                  </a:extLst>
                </a:gridCol>
                <a:gridCol w="1238249">
                  <a:extLst>
                    <a:ext uri="{9D8B030D-6E8A-4147-A177-3AD203B41FA5}">
                      <a16:colId xmlns:a16="http://schemas.microsoft.com/office/drawing/2014/main" val="935365544"/>
                    </a:ext>
                  </a:extLst>
                </a:gridCol>
                <a:gridCol w="1238249">
                  <a:extLst>
                    <a:ext uri="{9D8B030D-6E8A-4147-A177-3AD203B41FA5}">
                      <a16:colId xmlns:a16="http://schemas.microsoft.com/office/drawing/2014/main" val="2440140927"/>
                    </a:ext>
                  </a:extLst>
                </a:gridCol>
              </a:tblGrid>
              <a:tr h="263821">
                <a:tc>
                  <a:txBody>
                    <a:bodyPr/>
                    <a:lstStyle/>
                    <a:p>
                      <a:pPr algn="l" fontAlgn="b">
                        <a:buNone/>
                      </a:pPr>
                      <a:r>
                        <a:rPr lang="fr-FR" sz="900" b="1">
                          <a:effectLst/>
                          <a:latin typeface="inherit"/>
                        </a:rPr>
                        <a:t>Geography</a:t>
                      </a:r>
                      <a:endParaRPr lang="fr-FR" sz="900">
                        <a:effectLst/>
                        <a:latin typeface="inherit"/>
                      </a:endParaRPr>
                    </a:p>
                  </a:txBody>
                  <a:tcPr marL="78638" marR="78638" marT="39319" marB="39319" anchor="b">
                    <a:lnL>
                      <a:noFill/>
                    </a:lnL>
                    <a:lnR>
                      <a:noFill/>
                    </a:lnR>
                    <a:lnT>
                      <a:noFill/>
                    </a:lnT>
                    <a:lnB w="19050" cap="flat" cmpd="sng" algn="ctr">
                      <a:solidFill>
                        <a:srgbClr val="333333"/>
                      </a:solidFill>
                      <a:prstDash val="solid"/>
                      <a:round/>
                      <a:headEnd type="none" w="med" len="med"/>
                      <a:tailEnd type="none" w="med" len="med"/>
                    </a:lnB>
                    <a:noFill/>
                  </a:tcPr>
                </a:tc>
                <a:tc>
                  <a:txBody>
                    <a:bodyPr/>
                    <a:lstStyle/>
                    <a:p>
                      <a:pPr algn="ctr" fontAlgn="b">
                        <a:buNone/>
                      </a:pPr>
                      <a:r>
                        <a:rPr lang="fr-FR" sz="900" b="1">
                          <a:effectLst/>
                          <a:latin typeface="inherit"/>
                        </a:rPr>
                        <a:t>2026 Rank</a:t>
                      </a:r>
                      <a:endParaRPr lang="fr-FR" sz="900">
                        <a:effectLst/>
                        <a:latin typeface="inherit"/>
                      </a:endParaRPr>
                    </a:p>
                  </a:txBody>
                  <a:tcPr marL="131064" marR="131064" marT="65532" marB="65532" anchor="b">
                    <a:lnL>
                      <a:noFill/>
                    </a:lnL>
                    <a:lnR>
                      <a:noFill/>
                    </a:lnR>
                    <a:lnT>
                      <a:noFill/>
                    </a:lnT>
                    <a:lnB w="19050" cap="flat" cmpd="sng" algn="ctr">
                      <a:solidFill>
                        <a:srgbClr val="333333"/>
                      </a:solidFill>
                      <a:prstDash val="solid"/>
                      <a:round/>
                      <a:headEnd type="none" w="med" len="med"/>
                      <a:tailEnd type="none" w="med" len="med"/>
                    </a:lnB>
                    <a:noFill/>
                  </a:tcPr>
                </a:tc>
                <a:tc>
                  <a:txBody>
                    <a:bodyPr/>
                    <a:lstStyle/>
                    <a:p>
                      <a:pPr algn="ctr" fontAlgn="b">
                        <a:buNone/>
                      </a:pPr>
                      <a:r>
                        <a:rPr lang="fr-FR" sz="900" b="1">
                          <a:effectLst/>
                          <a:latin typeface="inherit"/>
                        </a:rPr>
                        <a:t>2025 Rank</a:t>
                      </a:r>
                      <a:endParaRPr lang="fr-FR" sz="900">
                        <a:effectLst/>
                        <a:latin typeface="inherit"/>
                      </a:endParaRPr>
                    </a:p>
                  </a:txBody>
                  <a:tcPr marL="131064" marR="131064" marT="65532" marB="65532" anchor="b">
                    <a:lnL>
                      <a:noFill/>
                    </a:lnL>
                    <a:lnR>
                      <a:noFill/>
                    </a:lnR>
                    <a:lnT>
                      <a:noFill/>
                    </a:lnT>
                    <a:lnB w="19050" cap="flat" cmpd="sng" algn="ctr">
                      <a:solidFill>
                        <a:srgbClr val="333333"/>
                      </a:solidFill>
                      <a:prstDash val="solid"/>
                      <a:round/>
                      <a:headEnd type="none" w="med" len="med"/>
                      <a:tailEnd type="none" w="med" len="med"/>
                    </a:lnB>
                    <a:noFill/>
                  </a:tcPr>
                </a:tc>
                <a:tc>
                  <a:txBody>
                    <a:bodyPr/>
                    <a:lstStyle/>
                    <a:p>
                      <a:pPr algn="l" fontAlgn="b">
                        <a:buNone/>
                      </a:pPr>
                      <a:r>
                        <a:rPr lang="fr-FR" sz="900" b="1">
                          <a:effectLst/>
                          <a:latin typeface="inherit"/>
                        </a:rPr>
                        <a:t>Bank</a:t>
                      </a:r>
                      <a:endParaRPr lang="fr-FR" sz="900">
                        <a:effectLst/>
                        <a:latin typeface="inherit"/>
                      </a:endParaRPr>
                    </a:p>
                  </a:txBody>
                  <a:tcPr marL="78638" marR="78638" marT="39319" marB="39319" anchor="b">
                    <a:lnL>
                      <a:noFill/>
                    </a:lnL>
                    <a:lnR>
                      <a:noFill/>
                    </a:lnR>
                    <a:lnT>
                      <a:noFill/>
                    </a:lnT>
                    <a:lnB w="19050" cap="flat" cmpd="sng" algn="ctr">
                      <a:solidFill>
                        <a:srgbClr val="333333"/>
                      </a:solidFill>
                      <a:prstDash val="solid"/>
                      <a:round/>
                      <a:headEnd type="none" w="med" len="med"/>
                      <a:tailEnd type="none" w="med" len="med"/>
                    </a:lnB>
                    <a:noFill/>
                  </a:tcPr>
                </a:tc>
                <a:extLst>
                  <a:ext uri="{0D108BD9-81ED-4DB2-BD59-A6C34878D82A}">
                    <a16:rowId xmlns:a16="http://schemas.microsoft.com/office/drawing/2014/main" val="3748734755"/>
                  </a:ext>
                </a:extLst>
              </a:tr>
              <a:tr h="214672">
                <a:tc>
                  <a:txBody>
                    <a:bodyPr/>
                    <a:lstStyle/>
                    <a:p>
                      <a:pPr algn="l" fontAlgn="base">
                        <a:buNone/>
                      </a:pPr>
                      <a:r>
                        <a:rPr lang="fr-FR" sz="900" b="1" dirty="0">
                          <a:solidFill>
                            <a:srgbClr val="00B050"/>
                          </a:solidFill>
                          <a:effectLst/>
                        </a:rPr>
                        <a:t>Ukraine</a:t>
                      </a:r>
                    </a:p>
                  </a:txBody>
                  <a:tcPr marL="78638" marR="78638" marT="39319" marB="39319" anchor="ctr">
                    <a:lnL>
                      <a:noFill/>
                    </a:lnL>
                    <a:lnR>
                      <a:noFill/>
                    </a:lnR>
                    <a:lnT w="19050" cap="flat" cmpd="sng" algn="ctr">
                      <a:solidFill>
                        <a:srgbClr val="333333"/>
                      </a:solidFill>
                      <a:prstDash val="solid"/>
                      <a:round/>
                      <a:headEnd type="none" w="med" len="med"/>
                      <a:tailEnd type="none" w="med" len="med"/>
                    </a:lnT>
                    <a:lnB>
                      <a:noFill/>
                    </a:lnB>
                    <a:solidFill>
                      <a:schemeClr val="accent6">
                        <a:lumMod val="20000"/>
                        <a:lumOff val="80000"/>
                      </a:schemeClr>
                    </a:solidFill>
                  </a:tcPr>
                </a:tc>
                <a:tc>
                  <a:txBody>
                    <a:bodyPr/>
                    <a:lstStyle/>
                    <a:p>
                      <a:pPr algn="ctr">
                        <a:buNone/>
                      </a:pPr>
                      <a:r>
                        <a:rPr lang="fr-FR" sz="900" b="1" dirty="0">
                          <a:solidFill>
                            <a:srgbClr val="00B050"/>
                          </a:solidFill>
                          <a:effectLst/>
                        </a:rPr>
                        <a:t>1</a:t>
                      </a:r>
                    </a:p>
                  </a:txBody>
                  <a:tcPr marL="131064" marR="131064" marT="40957" marB="40957" anchor="ctr">
                    <a:lnL>
                      <a:noFill/>
                    </a:lnL>
                    <a:lnR>
                      <a:noFill/>
                    </a:lnR>
                    <a:lnT w="19050" cap="flat" cmpd="sng" algn="ctr">
                      <a:solidFill>
                        <a:srgbClr val="333333"/>
                      </a:solidFill>
                      <a:prstDash val="solid"/>
                      <a:round/>
                      <a:headEnd type="none" w="med" len="med"/>
                      <a:tailEnd type="none" w="med" len="med"/>
                    </a:lnT>
                    <a:lnB>
                      <a:noFill/>
                    </a:lnB>
                    <a:solidFill>
                      <a:schemeClr val="accent6">
                        <a:lumMod val="20000"/>
                        <a:lumOff val="80000"/>
                      </a:schemeClr>
                    </a:solidFill>
                  </a:tcPr>
                </a:tc>
                <a:tc>
                  <a:txBody>
                    <a:bodyPr/>
                    <a:lstStyle/>
                    <a:p>
                      <a:pPr marL="0" algn="ctr" defTabSz="514266" rtl="0" eaLnBrk="1" latinLnBrk="0" hangingPunct="1">
                        <a:buNone/>
                      </a:pPr>
                      <a:r>
                        <a:rPr lang="fr-FR" sz="900" kern="1200" dirty="0" err="1">
                          <a:solidFill>
                            <a:srgbClr val="858585"/>
                          </a:solidFill>
                          <a:effectLst/>
                          <a:latin typeface="+mn-lt"/>
                          <a:ea typeface="+mn-ea"/>
                          <a:cs typeface="+mn-cs"/>
                        </a:rPr>
                        <a:t>Geography</a:t>
                      </a:r>
                      <a:r>
                        <a:rPr lang="fr-FR" sz="900" kern="1200" dirty="0">
                          <a:solidFill>
                            <a:srgbClr val="858585"/>
                          </a:solidFill>
                          <a:effectLst/>
                          <a:latin typeface="+mn-lt"/>
                          <a:ea typeface="+mn-ea"/>
                          <a:cs typeface="+mn-cs"/>
                        </a:rPr>
                        <a:t> not </a:t>
                      </a:r>
                      <a:r>
                        <a:rPr lang="fr-FR" sz="900" kern="1200" dirty="0" err="1">
                          <a:solidFill>
                            <a:srgbClr val="858585"/>
                          </a:solidFill>
                          <a:effectLst/>
                          <a:latin typeface="+mn-lt"/>
                          <a:ea typeface="+mn-ea"/>
                          <a:cs typeface="+mn-cs"/>
                        </a:rPr>
                        <a:t>published</a:t>
                      </a:r>
                      <a:endParaRPr lang="fr-FR" sz="900" kern="1200" dirty="0">
                        <a:solidFill>
                          <a:srgbClr val="858585"/>
                        </a:solidFill>
                        <a:effectLst/>
                        <a:latin typeface="+mn-lt"/>
                        <a:ea typeface="+mn-ea"/>
                        <a:cs typeface="+mn-cs"/>
                      </a:endParaRPr>
                    </a:p>
                  </a:txBody>
                  <a:tcPr marL="131064" marR="131064" marT="40957" marB="40957" anchor="ctr">
                    <a:lnL>
                      <a:noFill/>
                    </a:lnL>
                    <a:lnR>
                      <a:noFill/>
                    </a:lnR>
                    <a:lnT w="19050" cap="flat" cmpd="sng" algn="ctr">
                      <a:solidFill>
                        <a:srgbClr val="333333"/>
                      </a:solidFill>
                      <a:prstDash val="solid"/>
                      <a:round/>
                      <a:headEnd type="none" w="med" len="med"/>
                      <a:tailEnd type="none" w="med" len="med"/>
                    </a:lnT>
                    <a:lnB>
                      <a:noFill/>
                    </a:lnB>
                    <a:solidFill>
                      <a:schemeClr val="accent6">
                        <a:lumMod val="20000"/>
                        <a:lumOff val="80000"/>
                      </a:schemeClr>
                    </a:solidFill>
                  </a:tcPr>
                </a:tc>
                <a:tc>
                  <a:txBody>
                    <a:bodyPr/>
                    <a:lstStyle/>
                    <a:p>
                      <a:pPr marL="0" algn="l" defTabSz="514266" rtl="0" eaLnBrk="1" latinLnBrk="0" hangingPunct="1">
                        <a:buNone/>
                      </a:pPr>
                      <a:r>
                        <a:rPr lang="fr-FR" sz="900" b="1" kern="1200" dirty="0">
                          <a:solidFill>
                            <a:srgbClr val="00B050"/>
                          </a:solidFill>
                          <a:effectLst/>
                          <a:latin typeface="+mn-lt"/>
                          <a:ea typeface="+mn-ea"/>
                          <a:cs typeface="+mn-cs"/>
                        </a:rPr>
                        <a:t>Credit Agricole</a:t>
                      </a:r>
                    </a:p>
                  </a:txBody>
                  <a:tcPr marL="78638" marR="78638" marT="39319" marB="39319" anchor="ctr">
                    <a:lnL>
                      <a:noFill/>
                    </a:lnL>
                    <a:lnR>
                      <a:noFill/>
                    </a:lnR>
                    <a:lnT w="19050" cap="flat" cmpd="sng" algn="ctr">
                      <a:solidFill>
                        <a:srgbClr val="333333"/>
                      </a:solidFill>
                      <a:prstDash val="solid"/>
                      <a:round/>
                      <a:headEnd type="none" w="med" len="med"/>
                      <a:tailEnd type="none" w="med" len="med"/>
                    </a:lnT>
                    <a:lnB>
                      <a:noFill/>
                    </a:lnB>
                    <a:solidFill>
                      <a:schemeClr val="accent6">
                        <a:lumMod val="20000"/>
                        <a:lumOff val="80000"/>
                      </a:schemeClr>
                    </a:solidFill>
                  </a:tcPr>
                </a:tc>
                <a:extLst>
                  <a:ext uri="{0D108BD9-81ED-4DB2-BD59-A6C34878D82A}">
                    <a16:rowId xmlns:a16="http://schemas.microsoft.com/office/drawing/2014/main" val="1331905856"/>
                  </a:ext>
                </a:extLst>
              </a:tr>
              <a:tr h="214672">
                <a:tc>
                  <a:txBody>
                    <a:bodyPr/>
                    <a:lstStyle/>
                    <a:p>
                      <a:pPr algn="l" fontAlgn="base">
                        <a:buNone/>
                      </a:pPr>
                      <a:r>
                        <a:rPr lang="fr-FR" sz="900">
                          <a:effectLst/>
                        </a:rPr>
                        <a:t>Ukraine</a:t>
                      </a:r>
                    </a:p>
                  </a:txBody>
                  <a:tcPr marL="78638" marR="78638" marT="39319" marB="39319" anchor="ctr">
                    <a:lnL>
                      <a:noFill/>
                    </a:lnL>
                    <a:lnR>
                      <a:noFill/>
                    </a:lnR>
                    <a:lnT>
                      <a:noFill/>
                    </a:lnT>
                    <a:lnB>
                      <a:noFill/>
                    </a:lnB>
                    <a:noFill/>
                  </a:tcPr>
                </a:tc>
                <a:tc>
                  <a:txBody>
                    <a:bodyPr/>
                    <a:lstStyle/>
                    <a:p>
                      <a:pPr algn="ctr">
                        <a:buNone/>
                      </a:pPr>
                      <a:r>
                        <a:rPr lang="fr-FR" sz="900">
                          <a:effectLst/>
                        </a:rPr>
                        <a:t>2</a:t>
                      </a:r>
                    </a:p>
                  </a:txBody>
                  <a:tcPr marL="131064" marR="131064" marT="40957" marB="40957" anchor="ctr">
                    <a:lnL>
                      <a:noFill/>
                    </a:lnL>
                    <a:lnR>
                      <a:noFill/>
                    </a:lnR>
                    <a:lnT>
                      <a:noFill/>
                    </a:lnT>
                    <a:lnB>
                      <a:noFill/>
                    </a:lnB>
                    <a:noFill/>
                  </a:tcPr>
                </a:tc>
                <a:tc>
                  <a:txBody>
                    <a:bodyPr/>
                    <a:lstStyle/>
                    <a:p>
                      <a:pPr algn="ctr">
                        <a:buNone/>
                      </a:pPr>
                      <a:r>
                        <a:rPr lang="fr-FR" sz="900" dirty="0" err="1">
                          <a:solidFill>
                            <a:srgbClr val="858585"/>
                          </a:solidFill>
                          <a:effectLst/>
                        </a:rPr>
                        <a:t>Geography</a:t>
                      </a:r>
                      <a:r>
                        <a:rPr lang="fr-FR" sz="900" dirty="0">
                          <a:solidFill>
                            <a:srgbClr val="858585"/>
                          </a:solidFill>
                          <a:effectLst/>
                        </a:rPr>
                        <a:t> not </a:t>
                      </a:r>
                      <a:r>
                        <a:rPr lang="fr-FR" sz="900" dirty="0" err="1">
                          <a:solidFill>
                            <a:srgbClr val="858585"/>
                          </a:solidFill>
                          <a:effectLst/>
                        </a:rPr>
                        <a:t>published</a:t>
                      </a:r>
                      <a:endParaRPr lang="fr-FR" sz="900" dirty="0">
                        <a:solidFill>
                          <a:srgbClr val="858585"/>
                        </a:solidFill>
                        <a:effectLst/>
                      </a:endParaRPr>
                    </a:p>
                  </a:txBody>
                  <a:tcPr marL="131064" marR="131064" marT="40957" marB="40957" anchor="ctr">
                    <a:lnL>
                      <a:noFill/>
                    </a:lnL>
                    <a:lnR>
                      <a:noFill/>
                    </a:lnR>
                    <a:lnT>
                      <a:noFill/>
                    </a:lnT>
                    <a:lnB>
                      <a:noFill/>
                    </a:lnB>
                    <a:noFill/>
                  </a:tcPr>
                </a:tc>
                <a:tc>
                  <a:txBody>
                    <a:bodyPr/>
                    <a:lstStyle/>
                    <a:p>
                      <a:pPr algn="l">
                        <a:buNone/>
                      </a:pPr>
                      <a:r>
                        <a:rPr lang="fr-FR" sz="900">
                          <a:effectLst/>
                        </a:rPr>
                        <a:t>Citi</a:t>
                      </a:r>
                    </a:p>
                  </a:txBody>
                  <a:tcPr marL="78638" marR="78638" marT="39319" marB="39319" anchor="ctr">
                    <a:lnL>
                      <a:noFill/>
                    </a:lnL>
                    <a:lnR>
                      <a:noFill/>
                    </a:lnR>
                    <a:lnT>
                      <a:noFill/>
                    </a:lnT>
                    <a:lnB>
                      <a:noFill/>
                    </a:lnB>
                    <a:noFill/>
                  </a:tcPr>
                </a:tc>
                <a:extLst>
                  <a:ext uri="{0D108BD9-81ED-4DB2-BD59-A6C34878D82A}">
                    <a16:rowId xmlns:a16="http://schemas.microsoft.com/office/drawing/2014/main" val="346376123"/>
                  </a:ext>
                </a:extLst>
              </a:tr>
              <a:tr h="214672">
                <a:tc>
                  <a:txBody>
                    <a:bodyPr/>
                    <a:lstStyle/>
                    <a:p>
                      <a:pPr algn="l" fontAlgn="base">
                        <a:buNone/>
                      </a:pPr>
                      <a:r>
                        <a:rPr lang="fr-FR" sz="900">
                          <a:effectLst/>
                        </a:rPr>
                        <a:t>Ukraine</a:t>
                      </a:r>
                    </a:p>
                  </a:txBody>
                  <a:tcPr marL="78638" marR="78638" marT="39319" marB="39319" anchor="ctr">
                    <a:lnL>
                      <a:noFill/>
                    </a:lnL>
                    <a:lnR>
                      <a:noFill/>
                    </a:lnR>
                    <a:lnT>
                      <a:noFill/>
                    </a:lnT>
                    <a:lnB>
                      <a:noFill/>
                    </a:lnB>
                    <a:noFill/>
                  </a:tcPr>
                </a:tc>
                <a:tc>
                  <a:txBody>
                    <a:bodyPr/>
                    <a:lstStyle/>
                    <a:p>
                      <a:pPr algn="ctr">
                        <a:buNone/>
                      </a:pPr>
                      <a:r>
                        <a:rPr lang="fr-FR" sz="900">
                          <a:effectLst/>
                        </a:rPr>
                        <a:t>3</a:t>
                      </a:r>
                    </a:p>
                  </a:txBody>
                  <a:tcPr marL="131064" marR="131064" marT="40957" marB="40957" anchor="ctr">
                    <a:lnL>
                      <a:noFill/>
                    </a:lnL>
                    <a:lnR>
                      <a:noFill/>
                    </a:lnR>
                    <a:lnT>
                      <a:noFill/>
                    </a:lnT>
                    <a:lnB>
                      <a:noFill/>
                    </a:lnB>
                    <a:noFill/>
                  </a:tcPr>
                </a:tc>
                <a:tc>
                  <a:txBody>
                    <a:bodyPr/>
                    <a:lstStyle/>
                    <a:p>
                      <a:pPr algn="ctr">
                        <a:buNone/>
                      </a:pPr>
                      <a:r>
                        <a:rPr lang="fr-FR" sz="900">
                          <a:solidFill>
                            <a:srgbClr val="858585"/>
                          </a:solidFill>
                          <a:effectLst/>
                        </a:rPr>
                        <a:t>Geography not published</a:t>
                      </a:r>
                    </a:p>
                  </a:txBody>
                  <a:tcPr marL="131064" marR="131064" marT="40957" marB="40957" anchor="ctr">
                    <a:lnL>
                      <a:noFill/>
                    </a:lnL>
                    <a:lnR>
                      <a:noFill/>
                    </a:lnR>
                    <a:lnT>
                      <a:noFill/>
                    </a:lnT>
                    <a:lnB>
                      <a:noFill/>
                    </a:lnB>
                    <a:noFill/>
                  </a:tcPr>
                </a:tc>
                <a:tc>
                  <a:txBody>
                    <a:bodyPr/>
                    <a:lstStyle/>
                    <a:p>
                      <a:pPr algn="l">
                        <a:buNone/>
                      </a:pPr>
                      <a:r>
                        <a:rPr lang="fr-FR" sz="900">
                          <a:effectLst/>
                        </a:rPr>
                        <a:t>OTP Group</a:t>
                      </a:r>
                    </a:p>
                  </a:txBody>
                  <a:tcPr marL="78638" marR="78638" marT="39319" marB="39319" anchor="ctr">
                    <a:lnL>
                      <a:noFill/>
                    </a:lnL>
                    <a:lnR>
                      <a:noFill/>
                    </a:lnR>
                    <a:lnT>
                      <a:noFill/>
                    </a:lnT>
                    <a:lnB>
                      <a:noFill/>
                    </a:lnB>
                    <a:noFill/>
                  </a:tcPr>
                </a:tc>
                <a:extLst>
                  <a:ext uri="{0D108BD9-81ED-4DB2-BD59-A6C34878D82A}">
                    <a16:rowId xmlns:a16="http://schemas.microsoft.com/office/drawing/2014/main" val="3405149305"/>
                  </a:ext>
                </a:extLst>
              </a:tr>
              <a:tr h="214672">
                <a:tc>
                  <a:txBody>
                    <a:bodyPr/>
                    <a:lstStyle/>
                    <a:p>
                      <a:pPr algn="l" fontAlgn="base">
                        <a:buNone/>
                      </a:pPr>
                      <a:r>
                        <a:rPr lang="fr-FR" sz="900">
                          <a:effectLst/>
                        </a:rPr>
                        <a:t>Ukraine</a:t>
                      </a:r>
                    </a:p>
                  </a:txBody>
                  <a:tcPr marL="78638" marR="78638" marT="39319" marB="39319" anchor="ctr">
                    <a:lnL>
                      <a:noFill/>
                    </a:lnL>
                    <a:lnR>
                      <a:noFill/>
                    </a:lnR>
                    <a:lnT>
                      <a:noFill/>
                    </a:lnT>
                    <a:lnB>
                      <a:noFill/>
                    </a:lnB>
                    <a:noFill/>
                  </a:tcPr>
                </a:tc>
                <a:tc>
                  <a:txBody>
                    <a:bodyPr/>
                    <a:lstStyle/>
                    <a:p>
                      <a:pPr algn="ctr">
                        <a:buNone/>
                      </a:pPr>
                      <a:r>
                        <a:rPr lang="fr-FR" sz="900">
                          <a:effectLst/>
                        </a:rPr>
                        <a:t>4</a:t>
                      </a:r>
                    </a:p>
                  </a:txBody>
                  <a:tcPr marL="131064" marR="131064" marT="40957" marB="40957" anchor="ctr">
                    <a:lnL>
                      <a:noFill/>
                    </a:lnL>
                    <a:lnR>
                      <a:noFill/>
                    </a:lnR>
                    <a:lnT>
                      <a:noFill/>
                    </a:lnT>
                    <a:lnB>
                      <a:noFill/>
                    </a:lnB>
                    <a:noFill/>
                  </a:tcPr>
                </a:tc>
                <a:tc>
                  <a:txBody>
                    <a:bodyPr/>
                    <a:lstStyle/>
                    <a:p>
                      <a:pPr algn="ctr">
                        <a:buNone/>
                      </a:pPr>
                      <a:r>
                        <a:rPr lang="fr-FR" sz="900" dirty="0" err="1">
                          <a:solidFill>
                            <a:srgbClr val="858585"/>
                          </a:solidFill>
                          <a:effectLst/>
                        </a:rPr>
                        <a:t>Geography</a:t>
                      </a:r>
                      <a:r>
                        <a:rPr lang="fr-FR" sz="900" dirty="0">
                          <a:solidFill>
                            <a:srgbClr val="858585"/>
                          </a:solidFill>
                          <a:effectLst/>
                        </a:rPr>
                        <a:t> not </a:t>
                      </a:r>
                      <a:r>
                        <a:rPr lang="fr-FR" sz="900" dirty="0" err="1">
                          <a:solidFill>
                            <a:srgbClr val="858585"/>
                          </a:solidFill>
                          <a:effectLst/>
                        </a:rPr>
                        <a:t>published</a:t>
                      </a:r>
                      <a:endParaRPr lang="fr-FR" sz="900" dirty="0">
                        <a:solidFill>
                          <a:srgbClr val="858585"/>
                        </a:solidFill>
                        <a:effectLst/>
                      </a:endParaRPr>
                    </a:p>
                  </a:txBody>
                  <a:tcPr marL="131064" marR="131064" marT="40957" marB="40957" anchor="ctr">
                    <a:lnL>
                      <a:noFill/>
                    </a:lnL>
                    <a:lnR>
                      <a:noFill/>
                    </a:lnR>
                    <a:lnT>
                      <a:noFill/>
                    </a:lnT>
                    <a:lnB>
                      <a:noFill/>
                    </a:lnB>
                    <a:noFill/>
                  </a:tcPr>
                </a:tc>
                <a:tc>
                  <a:txBody>
                    <a:bodyPr/>
                    <a:lstStyle/>
                    <a:p>
                      <a:pPr algn="l">
                        <a:buNone/>
                      </a:pPr>
                      <a:r>
                        <a:rPr lang="fr-FR" sz="900" dirty="0">
                          <a:effectLst/>
                        </a:rPr>
                        <a:t>Raiffeisen Bank International</a:t>
                      </a:r>
                    </a:p>
                  </a:txBody>
                  <a:tcPr marL="78638" marR="78638" marT="39319" marB="39319" anchor="ctr">
                    <a:lnL>
                      <a:noFill/>
                    </a:lnL>
                    <a:lnR>
                      <a:noFill/>
                    </a:lnR>
                    <a:lnT>
                      <a:noFill/>
                    </a:lnT>
                    <a:lnB>
                      <a:noFill/>
                    </a:lnB>
                    <a:noFill/>
                  </a:tcPr>
                </a:tc>
                <a:extLst>
                  <a:ext uri="{0D108BD9-81ED-4DB2-BD59-A6C34878D82A}">
                    <a16:rowId xmlns:a16="http://schemas.microsoft.com/office/drawing/2014/main" val="2163387882"/>
                  </a:ext>
                </a:extLst>
              </a:tr>
            </a:tbl>
          </a:graphicData>
        </a:graphic>
      </p:graphicFrame>
    </p:spTree>
    <p:extLst>
      <p:ext uri="{BB962C8B-B14F-4D97-AF65-F5344CB8AC3E}">
        <p14:creationId xmlns:p14="http://schemas.microsoft.com/office/powerpoint/2010/main" val="62728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018E8-B4D2-B8CE-97F6-E23DAC6685D0}"/>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34AC47D-C604-F0F4-7FBB-C5C5EB301ED1}"/>
              </a:ext>
            </a:extLst>
          </p:cNvPr>
          <p:cNvSpPr>
            <a:spLocks noGrp="1"/>
          </p:cNvSpPr>
          <p:nvPr>
            <p:ph type="body" sz="quarter" idx="11"/>
          </p:nvPr>
        </p:nvSpPr>
        <p:spPr/>
        <p:txBody>
          <a:bodyPr/>
          <a:lstStyle/>
          <a:p>
            <a:r>
              <a:rPr lang="en-US" b="0" dirty="0"/>
              <a:t>Based on corporates’ assessment, Euromoney introduces the Importance vs Satisfaction Matrix, a visual framework that plots the perceived importance of individual trade products against clients’ satisfaction with current bank offerings, across regions. The matrix provides a clear lens on where banks are meeting expectations and where gaps remain. </a:t>
            </a:r>
          </a:p>
          <a:p>
            <a:br>
              <a:rPr lang="en-US" dirty="0"/>
            </a:br>
            <a:endParaRPr lang="fr-FR" dirty="0"/>
          </a:p>
        </p:txBody>
      </p:sp>
      <p:sp>
        <p:nvSpPr>
          <p:cNvPr id="3" name="Titre 2">
            <a:extLst>
              <a:ext uri="{FF2B5EF4-FFF2-40B4-BE49-F238E27FC236}">
                <a16:creationId xmlns:a16="http://schemas.microsoft.com/office/drawing/2014/main" id="{1C1B4C43-8930-B016-DDC5-3597E23AD550}"/>
              </a:ext>
            </a:extLst>
          </p:cNvPr>
          <p:cNvSpPr>
            <a:spLocks noGrp="1"/>
          </p:cNvSpPr>
          <p:nvPr>
            <p:ph type="title"/>
          </p:nvPr>
        </p:nvSpPr>
        <p:spPr/>
        <p:txBody>
          <a:bodyPr/>
          <a:lstStyle/>
          <a:p>
            <a:r>
              <a:rPr lang="fr-FR" dirty="0"/>
              <a:t>Trade Products: importance vs satisfaction for Corporates </a:t>
            </a:r>
            <a:r>
              <a:rPr lang="fr-FR" dirty="0" err="1"/>
              <a:t>based</a:t>
            </a:r>
            <a:r>
              <a:rPr lang="fr-FR" dirty="0"/>
              <a:t> </a:t>
            </a:r>
            <a:r>
              <a:rPr lang="en-US" dirty="0"/>
              <a:t>in </a:t>
            </a:r>
            <a:r>
              <a:rPr lang="en-US" dirty="0">
                <a:highlight>
                  <a:srgbClr val="FFFF00"/>
                </a:highlight>
              </a:rPr>
              <a:t>CEE</a:t>
            </a:r>
            <a:r>
              <a:rPr lang="en-US" dirty="0"/>
              <a:t>(4/4)</a:t>
            </a:r>
            <a:br>
              <a:rPr lang="en-US" dirty="0"/>
            </a:br>
            <a:endParaRPr lang="fr-FR" dirty="0"/>
          </a:p>
        </p:txBody>
      </p:sp>
      <p:pic>
        <p:nvPicPr>
          <p:cNvPr id="7" name="Image 6" descr="Une image contenant texte, capture d’écran, logiciel&#10;&#10;Le contenu généré par l’IA peut être incorrect.">
            <a:extLst>
              <a:ext uri="{FF2B5EF4-FFF2-40B4-BE49-F238E27FC236}">
                <a16:creationId xmlns:a16="http://schemas.microsoft.com/office/drawing/2014/main" id="{2FD5C434-68CF-9C69-8643-AC7923AA2E07}"/>
              </a:ext>
            </a:extLst>
          </p:cNvPr>
          <p:cNvPicPr>
            <a:picLocks noChangeAspect="1"/>
          </p:cNvPicPr>
          <p:nvPr/>
        </p:nvPicPr>
        <p:blipFill>
          <a:blip r:embed="rId2"/>
          <a:stretch>
            <a:fillRect/>
          </a:stretch>
        </p:blipFill>
        <p:spPr>
          <a:xfrm>
            <a:off x="2220605" y="1840876"/>
            <a:ext cx="7001852" cy="4467849"/>
          </a:xfrm>
          <a:prstGeom prst="rect">
            <a:avLst/>
          </a:prstGeom>
        </p:spPr>
      </p:pic>
      <p:sp>
        <p:nvSpPr>
          <p:cNvPr id="6" name="ZoneTexte 5">
            <a:extLst>
              <a:ext uri="{FF2B5EF4-FFF2-40B4-BE49-F238E27FC236}">
                <a16:creationId xmlns:a16="http://schemas.microsoft.com/office/drawing/2014/main" id="{49900169-8373-2038-8A92-21BB8761864A}"/>
              </a:ext>
            </a:extLst>
          </p:cNvPr>
          <p:cNvSpPr txBox="1"/>
          <p:nvPr/>
        </p:nvSpPr>
        <p:spPr>
          <a:xfrm>
            <a:off x="5860688" y="3299102"/>
            <a:ext cx="1646684" cy="184666"/>
          </a:xfrm>
          <a:prstGeom prst="rect">
            <a:avLst/>
          </a:prstGeom>
          <a:noFill/>
        </p:spPr>
        <p:txBody>
          <a:bodyPr wrap="square" rtlCol="0">
            <a:spAutoFit/>
          </a:bodyPr>
          <a:lstStyle/>
          <a:p>
            <a:r>
              <a:rPr lang="fr-FR" sz="600" dirty="0" err="1">
                <a:solidFill>
                  <a:srgbClr val="9753D7"/>
                </a:solidFill>
              </a:rPr>
              <a:t>Working</a:t>
            </a:r>
            <a:r>
              <a:rPr lang="fr-FR" sz="600" dirty="0">
                <a:solidFill>
                  <a:srgbClr val="9753D7"/>
                </a:solidFill>
              </a:rPr>
              <a:t> Capital Solutions</a:t>
            </a:r>
          </a:p>
        </p:txBody>
      </p:sp>
    </p:spTree>
    <p:extLst>
      <p:ext uri="{BB962C8B-B14F-4D97-AF65-F5344CB8AC3E}">
        <p14:creationId xmlns:p14="http://schemas.microsoft.com/office/powerpoint/2010/main" val="1557812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texte 14">
            <a:extLst>
              <a:ext uri="{FF2B5EF4-FFF2-40B4-BE49-F238E27FC236}">
                <a16:creationId xmlns:a16="http://schemas.microsoft.com/office/drawing/2014/main" id="{9843600E-164C-8FFA-7135-F86B33BC806E}"/>
              </a:ext>
            </a:extLst>
          </p:cNvPr>
          <p:cNvSpPr>
            <a:spLocks noGrp="1"/>
          </p:cNvSpPr>
          <p:nvPr>
            <p:ph type="body" sz="quarter" idx="11"/>
          </p:nvPr>
        </p:nvSpPr>
        <p:spPr/>
        <p:txBody>
          <a:bodyPr/>
          <a:lstStyle/>
          <a:p>
            <a:pPr marL="347472" indent="-347472" algn="l" rtl="0" eaLnBrk="1" latinLnBrk="0" hangingPunct="1">
              <a:spcBef>
                <a:spcPts val="450"/>
              </a:spcBef>
              <a:spcAft>
                <a:spcPts val="450"/>
              </a:spcAft>
              <a:buFont typeface="+mj-lt"/>
              <a:buAutoNum type="arabicPeriod"/>
            </a:pPr>
            <a:r>
              <a:rPr lang="en-US" sz="2400" b="1" dirty="0">
                <a:solidFill>
                  <a:srgbClr val="009597"/>
                </a:solidFill>
                <a:effectLst/>
                <a:latin typeface="Arial" panose="020B0604020202020204" pitchFamily="34" charset="0"/>
              </a:rPr>
              <a:t>Global Ranking</a:t>
            </a:r>
            <a:endParaRPr lang="en-US" sz="2400" dirty="0">
              <a:solidFill>
                <a:srgbClr val="009597"/>
              </a:solidFill>
              <a:effectLst/>
              <a:latin typeface="Arial" panose="020B0604020202020204" pitchFamily="34" charset="0"/>
            </a:endParaRPr>
          </a:p>
          <a:p>
            <a:pPr marL="347472" indent="-347472" algn="l" rtl="0" eaLnBrk="1" latinLnBrk="0" hangingPunct="1">
              <a:spcBef>
                <a:spcPts val="450"/>
              </a:spcBef>
              <a:spcAft>
                <a:spcPts val="450"/>
              </a:spcAft>
              <a:buFont typeface="+mj-lt"/>
              <a:buAutoNum type="arabicPeriod"/>
            </a:pPr>
            <a:r>
              <a:rPr lang="en-US" sz="2400" b="1" dirty="0">
                <a:solidFill>
                  <a:srgbClr val="009597"/>
                </a:solidFill>
                <a:effectLst/>
                <a:latin typeface="Arial" panose="020B0604020202020204" pitchFamily="34" charset="0"/>
              </a:rPr>
              <a:t>Ranking in Western Europe</a:t>
            </a:r>
            <a:endParaRPr lang="en-US" sz="2400" dirty="0">
              <a:solidFill>
                <a:srgbClr val="009597"/>
              </a:solidFill>
              <a:effectLst/>
              <a:latin typeface="Arial" panose="020B0604020202020204" pitchFamily="34" charset="0"/>
            </a:endParaRPr>
          </a:p>
          <a:p>
            <a:pPr marL="347472" indent="-347472" algn="l" rtl="0" eaLnBrk="1" latinLnBrk="0" hangingPunct="1">
              <a:spcBef>
                <a:spcPts val="450"/>
              </a:spcBef>
              <a:spcAft>
                <a:spcPts val="450"/>
              </a:spcAft>
              <a:buFont typeface="+mj-lt"/>
              <a:buAutoNum type="arabicPeriod"/>
            </a:pPr>
            <a:r>
              <a:rPr lang="en-US" sz="2400" b="1" dirty="0">
                <a:solidFill>
                  <a:srgbClr val="009597"/>
                </a:solidFill>
                <a:effectLst/>
                <a:latin typeface="Arial" panose="020B0604020202020204" pitchFamily="34" charset="0"/>
              </a:rPr>
              <a:t>Ranking in Central and Eastern Europe (CEE)</a:t>
            </a:r>
            <a:endParaRPr lang="en-US" sz="2400" dirty="0">
              <a:solidFill>
                <a:srgbClr val="009597"/>
              </a:solidFill>
              <a:effectLst/>
              <a:latin typeface="Arial" panose="020B0604020202020204" pitchFamily="34" charset="0"/>
            </a:endParaRPr>
          </a:p>
          <a:p>
            <a:pPr marL="347472" indent="-347472" algn="l" rtl="0" eaLnBrk="1" latinLnBrk="0" hangingPunct="1">
              <a:spcBef>
                <a:spcPts val="450"/>
              </a:spcBef>
              <a:spcAft>
                <a:spcPts val="450"/>
              </a:spcAft>
              <a:buFont typeface="+mj-lt"/>
              <a:buAutoNum type="arabicPeriod"/>
            </a:pPr>
            <a:r>
              <a:rPr lang="en-US" sz="2400" b="1" dirty="0">
                <a:solidFill>
                  <a:srgbClr val="009597"/>
                </a:solidFill>
                <a:effectLst/>
                <a:latin typeface="Arial" panose="020B0604020202020204" pitchFamily="34" charset="0"/>
              </a:rPr>
              <a:t>Ranking in the Middle East</a:t>
            </a:r>
          </a:p>
          <a:p>
            <a:pPr marL="347472" indent="-347472">
              <a:buFont typeface="+mj-lt"/>
              <a:buAutoNum type="arabicPeriod"/>
            </a:pPr>
            <a:r>
              <a:rPr lang="fr-FR" sz="2400" dirty="0"/>
              <a:t>Digital Trade adoption</a:t>
            </a:r>
            <a:endParaRPr lang="en-US" sz="2400" b="1" dirty="0">
              <a:solidFill>
                <a:srgbClr val="009597"/>
              </a:solidFill>
              <a:effectLst/>
              <a:latin typeface="Arial" panose="020B0604020202020204" pitchFamily="34" charset="0"/>
            </a:endParaRPr>
          </a:p>
          <a:p>
            <a:pPr marL="347472" indent="-347472" algn="l" rtl="0" eaLnBrk="1" latinLnBrk="0" hangingPunct="1">
              <a:spcBef>
                <a:spcPts val="450"/>
              </a:spcBef>
              <a:spcAft>
                <a:spcPts val="450"/>
              </a:spcAft>
              <a:buFont typeface="+mj-lt"/>
              <a:buAutoNum type="arabicPeriod"/>
            </a:pPr>
            <a:endParaRPr lang="en-US" sz="1400" dirty="0">
              <a:solidFill>
                <a:srgbClr val="009597"/>
              </a:solidFill>
              <a:effectLst/>
              <a:latin typeface="Arial" panose="020B0604020202020204" pitchFamily="34" charset="0"/>
            </a:endParaRPr>
          </a:p>
          <a:p>
            <a:pPr marL="347472" indent="-347472" algn="l" rtl="0" eaLnBrk="1" latinLnBrk="0" hangingPunct="1">
              <a:spcBef>
                <a:spcPts val="450"/>
              </a:spcBef>
              <a:spcAft>
                <a:spcPts val="450"/>
              </a:spcAft>
              <a:buNone/>
            </a:pPr>
            <a:r>
              <a:rPr lang="en-US" sz="1400" dirty="0">
                <a:solidFill>
                  <a:srgbClr val="009597"/>
                </a:solidFill>
                <a:effectLst/>
                <a:latin typeface="Arial" panose="020B0604020202020204" pitchFamily="34" charset="0"/>
              </a:rPr>
              <a:t>​</a:t>
            </a:r>
            <a:endParaRPr lang="fr-FR" dirty="0"/>
          </a:p>
        </p:txBody>
      </p:sp>
      <p:sp>
        <p:nvSpPr>
          <p:cNvPr id="14" name="Titre 13">
            <a:extLst>
              <a:ext uri="{FF2B5EF4-FFF2-40B4-BE49-F238E27FC236}">
                <a16:creationId xmlns:a16="http://schemas.microsoft.com/office/drawing/2014/main" id="{4FD8367C-00CA-F717-BF1A-B9E10FEF0013}"/>
              </a:ext>
            </a:extLst>
          </p:cNvPr>
          <p:cNvSpPr>
            <a:spLocks noGrp="1"/>
          </p:cNvSpPr>
          <p:nvPr>
            <p:ph type="title"/>
          </p:nvPr>
        </p:nvSpPr>
        <p:spPr/>
        <p:txBody>
          <a:bodyPr/>
          <a:lstStyle/>
          <a:p>
            <a:r>
              <a:rPr lang="fr-FR" sz="2800" dirty="0"/>
              <a:t>Agenda</a:t>
            </a:r>
          </a:p>
        </p:txBody>
      </p:sp>
      <p:graphicFrame>
        <p:nvGraphicFramePr>
          <p:cNvPr id="16" name="Objet 15">
            <a:extLst>
              <a:ext uri="{FF2B5EF4-FFF2-40B4-BE49-F238E27FC236}">
                <a16:creationId xmlns:a16="http://schemas.microsoft.com/office/drawing/2014/main" id="{C9DD843A-CCF1-464F-0EA2-3135B30305C7}"/>
              </a:ext>
            </a:extLst>
          </p:cNvPr>
          <p:cNvGraphicFramePr>
            <a:graphicFrameLocks noChangeAspect="1"/>
          </p:cNvGraphicFramePr>
          <p:nvPr>
            <p:extLst>
              <p:ext uri="{D42A27DB-BD31-4B8C-83A1-F6EECF244321}">
                <p14:modId xmlns:p14="http://schemas.microsoft.com/office/powerpoint/2010/main" val="1073588564"/>
              </p:ext>
            </p:extLst>
          </p:nvPr>
        </p:nvGraphicFramePr>
        <p:xfrm>
          <a:off x="8702107" y="5495290"/>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525" progId="Acrobat.Document.DC">
                  <p:embed/>
                </p:oleObj>
              </mc:Choice>
              <mc:Fallback>
                <p:oleObj name="Acrobat Document" showAsIcon="1" r:id="rId2" imgW="914400" imgH="771525" progId="Acrobat.Document.DC">
                  <p:embed/>
                  <p:pic>
                    <p:nvPicPr>
                      <p:cNvPr id="16" name="Objet 15">
                        <a:extLst>
                          <a:ext uri="{FF2B5EF4-FFF2-40B4-BE49-F238E27FC236}">
                            <a16:creationId xmlns:a16="http://schemas.microsoft.com/office/drawing/2014/main" id="{C9DD843A-CCF1-464F-0EA2-3135B30305C7}"/>
                          </a:ext>
                        </a:extLst>
                      </p:cNvPr>
                      <p:cNvPicPr/>
                      <p:nvPr/>
                    </p:nvPicPr>
                    <p:blipFill>
                      <a:blip r:embed="rId3"/>
                      <a:stretch>
                        <a:fillRect/>
                      </a:stretch>
                    </p:blipFill>
                    <p:spPr>
                      <a:xfrm>
                        <a:off x="8702107" y="5495290"/>
                        <a:ext cx="914400" cy="771525"/>
                      </a:xfrm>
                      <a:prstGeom prst="rect">
                        <a:avLst/>
                      </a:prstGeom>
                    </p:spPr>
                  </p:pic>
                </p:oleObj>
              </mc:Fallback>
            </mc:AlternateContent>
          </a:graphicData>
        </a:graphic>
      </p:graphicFrame>
      <p:sp>
        <p:nvSpPr>
          <p:cNvPr id="17" name="ZoneTexte 16">
            <a:extLst>
              <a:ext uri="{FF2B5EF4-FFF2-40B4-BE49-F238E27FC236}">
                <a16:creationId xmlns:a16="http://schemas.microsoft.com/office/drawing/2014/main" id="{9D2364E6-375C-D9C8-BB38-725C0BB45DCF}"/>
              </a:ext>
            </a:extLst>
          </p:cNvPr>
          <p:cNvSpPr txBox="1"/>
          <p:nvPr/>
        </p:nvSpPr>
        <p:spPr>
          <a:xfrm>
            <a:off x="7286920" y="5005633"/>
            <a:ext cx="4345676" cy="1261182"/>
          </a:xfrm>
          <a:prstGeom prst="rect">
            <a:avLst/>
          </a:prstGeom>
          <a:noFill/>
          <a:ln w="38100">
            <a:solidFill>
              <a:srgbClr val="FF0000"/>
            </a:solidFill>
          </a:ln>
        </p:spPr>
        <p:txBody>
          <a:bodyPr wrap="square" rtlCol="0">
            <a:noAutofit/>
          </a:bodyPr>
          <a:lstStyle/>
          <a:p>
            <a:r>
              <a:rPr lang="fr-FR" sz="1200" b="1" dirty="0"/>
              <a:t>Source 1 : </a:t>
            </a:r>
            <a:r>
              <a:rPr lang="fr-FR" sz="1200" dirty="0">
                <a:hlinkClick r:id="rId4"/>
              </a:rPr>
              <a:t>Euromoney </a:t>
            </a:r>
            <a:r>
              <a:rPr lang="fr-FR" sz="1200" dirty="0" err="1">
                <a:hlinkClick r:id="rId4"/>
              </a:rPr>
              <a:t>website</a:t>
            </a:r>
            <a:r>
              <a:rPr lang="fr-FR" sz="1200" dirty="0"/>
              <a:t> </a:t>
            </a:r>
          </a:p>
          <a:p>
            <a:r>
              <a:rPr lang="fr-FR" sz="1200" b="1" dirty="0"/>
              <a:t>Source 2 : </a:t>
            </a:r>
            <a:r>
              <a:rPr lang="fr-FR" sz="1200" dirty="0"/>
              <a:t>Euromoney 2026 Trade Finance </a:t>
            </a:r>
            <a:r>
              <a:rPr lang="fr-FR" sz="1200" dirty="0" err="1"/>
              <a:t>Ranking</a:t>
            </a:r>
            <a:r>
              <a:rPr lang="fr-FR" sz="1200" dirty="0"/>
              <a:t> Report </a:t>
            </a:r>
          </a:p>
        </p:txBody>
      </p:sp>
    </p:spTree>
    <p:extLst>
      <p:ext uri="{BB962C8B-B14F-4D97-AF65-F5344CB8AC3E}">
        <p14:creationId xmlns:p14="http://schemas.microsoft.com/office/powerpoint/2010/main" val="3486080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190B73E-E23E-F17C-8A76-4E8BC0FB0265}"/>
              </a:ext>
            </a:extLst>
          </p:cNvPr>
          <p:cNvSpPr>
            <a:spLocks noGrp="1"/>
          </p:cNvSpPr>
          <p:nvPr>
            <p:ph type="title"/>
          </p:nvPr>
        </p:nvSpPr>
        <p:spPr/>
        <p:txBody>
          <a:bodyPr wrap="square" anchor="ctr">
            <a:normAutofit/>
          </a:bodyPr>
          <a:lstStyle/>
          <a:p>
            <a:r>
              <a:rPr lang="en-CA" noProof="0" dirty="0"/>
              <a:t>Global Worldwide Ranking</a:t>
            </a:r>
          </a:p>
        </p:txBody>
      </p:sp>
      <p:sp>
        <p:nvSpPr>
          <p:cNvPr id="8" name="Espace réservé du contenu 7">
            <a:extLst>
              <a:ext uri="{FF2B5EF4-FFF2-40B4-BE49-F238E27FC236}">
                <a16:creationId xmlns:a16="http://schemas.microsoft.com/office/drawing/2014/main" id="{5B1E1935-0BF9-57EB-EDF2-AAF3C5C8E275}"/>
              </a:ext>
            </a:extLst>
          </p:cNvPr>
          <p:cNvSpPr>
            <a:spLocks noGrp="1"/>
          </p:cNvSpPr>
          <p:nvPr>
            <p:ph idx="1"/>
          </p:nvPr>
        </p:nvSpPr>
        <p:spPr/>
        <p:txBody>
          <a:bodyPr>
            <a:normAutofit/>
          </a:bodyPr>
          <a:lstStyle/>
          <a:p>
            <a:r>
              <a:rPr lang="fr-FR" sz="3200" i="1" dirty="0"/>
              <a:t>EUROMONEY SURVEY </a:t>
            </a:r>
            <a:r>
              <a:rPr lang="fr-FR" sz="3200" i="1" dirty="0" err="1"/>
              <a:t>Based</a:t>
            </a:r>
            <a:r>
              <a:rPr lang="fr-FR" sz="3200" i="1" dirty="0"/>
              <a:t> on </a:t>
            </a:r>
            <a:br>
              <a:rPr lang="fr-FR" sz="3200" i="1" dirty="0"/>
            </a:br>
            <a:r>
              <a:rPr lang="fr-FR" sz="3200" i="1" dirty="0"/>
              <a:t>12,694 CORPORATE </a:t>
            </a:r>
            <a:r>
              <a:rPr lang="fr-FR" sz="3200" i="1" dirty="0" err="1"/>
              <a:t>responses</a:t>
            </a:r>
            <a:endParaRPr lang="fr-FR" sz="3200" i="1" dirty="0"/>
          </a:p>
        </p:txBody>
      </p:sp>
      <p:sp>
        <p:nvSpPr>
          <p:cNvPr id="4" name="Espace réservé du numéro de diapositive 3" hidden="1">
            <a:extLst>
              <a:ext uri="{FF2B5EF4-FFF2-40B4-BE49-F238E27FC236}">
                <a16:creationId xmlns:a16="http://schemas.microsoft.com/office/drawing/2014/main" id="{F6B0E072-519D-2D96-C845-838BB69902E1}"/>
              </a:ext>
            </a:extLst>
          </p:cNvPr>
          <p:cNvSpPr>
            <a:spLocks noGrp="1"/>
          </p:cNvSpPr>
          <p:nvPr>
            <p:ph type="sldNum" sz="quarter" idx="4294967295"/>
          </p:nvPr>
        </p:nvSpPr>
        <p:spPr>
          <a:xfrm>
            <a:off x="0" y="6678613"/>
            <a:ext cx="239713" cy="179387"/>
          </a:xfrm>
        </p:spPr>
        <p:txBody>
          <a:bodyPr/>
          <a:lstStyle/>
          <a:p>
            <a:pPr>
              <a:spcAft>
                <a:spcPts val="600"/>
              </a:spcAft>
            </a:pPr>
            <a:fld id="{10C140CD-8AED-46FF-A9A2-77308F3F39AE}" type="slidenum">
              <a:rPr lang="fr-FR" smtClean="0"/>
              <a:pPr>
                <a:spcAft>
                  <a:spcPts val="600"/>
                </a:spcAft>
              </a:pPr>
              <a:t>2</a:t>
            </a:fld>
            <a:endParaRPr lang="fr-FR"/>
          </a:p>
        </p:txBody>
      </p:sp>
    </p:spTree>
    <p:extLst>
      <p:ext uri="{BB962C8B-B14F-4D97-AF65-F5344CB8AC3E}">
        <p14:creationId xmlns:p14="http://schemas.microsoft.com/office/powerpoint/2010/main" val="1157620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dirty="0"/>
              <a:t>World’s best trade finance providers (1/2)</a:t>
            </a:r>
          </a:p>
        </p:txBody>
      </p:sp>
      <p:pic>
        <p:nvPicPr>
          <p:cNvPr id="3" name="Image 2" descr="Une image contenant texte, logiciel, nombre, diagramme&#10;&#10;Le contenu généré par l’IA peut être incorrect.">
            <a:extLst>
              <a:ext uri="{FF2B5EF4-FFF2-40B4-BE49-F238E27FC236}">
                <a16:creationId xmlns:a16="http://schemas.microsoft.com/office/drawing/2014/main" id="{46828D92-86ED-D1A8-8C53-E0837E72B53C}"/>
              </a:ext>
            </a:extLst>
          </p:cNvPr>
          <p:cNvPicPr>
            <a:picLocks noChangeAspect="1"/>
          </p:cNvPicPr>
          <p:nvPr/>
        </p:nvPicPr>
        <p:blipFill>
          <a:blip r:embed="rId2"/>
          <a:stretch>
            <a:fillRect/>
          </a:stretch>
        </p:blipFill>
        <p:spPr>
          <a:xfrm>
            <a:off x="799361" y="709233"/>
            <a:ext cx="10593278" cy="5439534"/>
          </a:xfrm>
          <a:prstGeom prst="rect">
            <a:avLst/>
          </a:prstGeom>
        </p:spPr>
      </p:pic>
      <p:sp>
        <p:nvSpPr>
          <p:cNvPr id="2" name="ZoneTexte 1">
            <a:extLst>
              <a:ext uri="{FF2B5EF4-FFF2-40B4-BE49-F238E27FC236}">
                <a16:creationId xmlns:a16="http://schemas.microsoft.com/office/drawing/2014/main" id="{A2BD3DFF-0DBD-1F37-9D17-8F61D93D5D0A}"/>
              </a:ext>
            </a:extLst>
          </p:cNvPr>
          <p:cNvSpPr txBox="1"/>
          <p:nvPr/>
        </p:nvSpPr>
        <p:spPr>
          <a:xfrm>
            <a:off x="1079659" y="1872139"/>
            <a:ext cx="5166360" cy="167640"/>
          </a:xfrm>
          <a:prstGeom prst="rect">
            <a:avLst/>
          </a:prstGeom>
          <a:noFill/>
          <a:ln>
            <a:solidFill>
              <a:srgbClr val="FF0000"/>
            </a:solidFill>
          </a:ln>
        </p:spPr>
        <p:txBody>
          <a:bodyPr wrap="square" rtlCol="0">
            <a:noAutofit/>
          </a:bodyPr>
          <a:lstStyle/>
          <a:p>
            <a:endParaRPr lang="fr-FR" dirty="0"/>
          </a:p>
        </p:txBody>
      </p:sp>
    </p:spTree>
    <p:extLst>
      <p:ext uri="{BB962C8B-B14F-4D97-AF65-F5344CB8AC3E}">
        <p14:creationId xmlns:p14="http://schemas.microsoft.com/office/powerpoint/2010/main" val="1183824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4394FF1-84B8-A82C-BB69-640037AD55FC}"/>
              </a:ext>
            </a:extLst>
          </p:cNvPr>
          <p:cNvSpPr>
            <a:spLocks noGrp="1"/>
          </p:cNvSpPr>
          <p:nvPr>
            <p:ph type="title"/>
          </p:nvPr>
        </p:nvSpPr>
        <p:spPr/>
        <p:txBody>
          <a:bodyPr/>
          <a:lstStyle/>
          <a:p>
            <a:r>
              <a:rPr lang="en-US" dirty="0"/>
              <a:t>World’s best trade finance providers (2/2)</a:t>
            </a:r>
            <a:br>
              <a:rPr lang="en-US" dirty="0"/>
            </a:br>
            <a:r>
              <a:rPr lang="en-US" dirty="0"/>
              <a:t>(Extract from “Euromoney 2026 Ranking Report”)</a:t>
            </a:r>
            <a:endParaRPr lang="fr-FR" dirty="0"/>
          </a:p>
        </p:txBody>
      </p:sp>
      <p:sp>
        <p:nvSpPr>
          <p:cNvPr id="4" name="ZoneTexte 3">
            <a:extLst>
              <a:ext uri="{FF2B5EF4-FFF2-40B4-BE49-F238E27FC236}">
                <a16:creationId xmlns:a16="http://schemas.microsoft.com/office/drawing/2014/main" id="{D1932D07-4DB7-08F5-44B4-FFD878C2CAE5}"/>
              </a:ext>
            </a:extLst>
          </p:cNvPr>
          <p:cNvSpPr txBox="1"/>
          <p:nvPr/>
        </p:nvSpPr>
        <p:spPr>
          <a:xfrm>
            <a:off x="465136" y="841848"/>
            <a:ext cx="3441014" cy="5254152"/>
          </a:xfrm>
          <a:prstGeom prst="rect">
            <a:avLst/>
          </a:prstGeom>
          <a:solidFill>
            <a:schemeClr val="bg1">
              <a:lumMod val="95000"/>
            </a:schemeClr>
          </a:solidFill>
        </p:spPr>
        <p:txBody>
          <a:bodyPr wrap="square" rtlCol="0">
            <a:noAutofit/>
          </a:bodyPr>
          <a:lstStyle/>
          <a:p>
            <a:r>
              <a:rPr lang="en-US" sz="800" b="1" dirty="0"/>
              <a:t>#1 HSBC</a:t>
            </a:r>
          </a:p>
          <a:p>
            <a:r>
              <a:rPr lang="en-US" sz="800" dirty="0"/>
              <a:t>Ranked by corporates as #1 trade finance provider globally, HSBC is valued less for the sheer breadth of its footprint and more for what that breadth enables in practice: operational consistency across markets. Corporate respondents consistently see HSBC’s global presence as a way to reduce complexity rather than add to it. A sector-based approach has become central to how HSBC supports its clients. “We </a:t>
            </a:r>
            <a:r>
              <a:rPr lang="en-US" sz="800" dirty="0" err="1"/>
              <a:t>reorganised</a:t>
            </a:r>
            <a:r>
              <a:rPr lang="en-US" sz="800" dirty="0"/>
              <a:t> the trade global team, focused on industry groups,” Vivek Ramachandran, head of global trade solutions at HSBC explains. As trade becomes a board-level lever, he adds, “beyond working capital, CEOs and CFOs are looking at trade as a sales enablement tool, as a risk mitigation tool and as a supply chain resilience tool.”</a:t>
            </a:r>
          </a:p>
          <a:p>
            <a:endParaRPr lang="en-US" sz="800" dirty="0"/>
          </a:p>
          <a:p>
            <a:r>
              <a:rPr lang="en-US" sz="800" dirty="0"/>
              <a:t>For globally active corporates, managing trade finance across jurisdictions often means juggling multiple interfaces, escalation paths and documentation practices. HSBC’s perceived strength lies in limiting those internal workarounds, allowing teams to focus on control, visibility and execution rather than exception management. From Ramachandran’s perspective, the value of HSBC Trade Solutions (HTS) platform is structural. A single global instance allows HSBC to support trade activity consistently across markets, now live in 25 countries. “HTS is fully integrated from the client channel all the way through to fulfilment, with one version of data flowing through,” he explains. “Clients are looking for full digital journeys, linked to their systems and embedded in their processes.”</a:t>
            </a:r>
          </a:p>
          <a:p>
            <a:endParaRPr lang="en-US" sz="800" dirty="0"/>
          </a:p>
          <a:p>
            <a:r>
              <a:rPr lang="en-US" sz="800" dirty="0"/>
              <a:t>This operational framing comes through in feedback tied to execution quality and digital throughput. A manufacturing corporate operating domestically in Sri Lanka highlights “excellent digital trade finance services, quick processing times and reliable document handling”. A global industrial corporate based in Malaysia echoes this, pointing to HSBC’s “intuitive and secure” online banking, but pairing that with praise for “knowledgeable and responsive” trade staff suggesting that digital capability is most valued when it shortens turnaround time and simplifies issue resolution.</a:t>
            </a:r>
          </a:p>
          <a:p>
            <a:endParaRPr lang="en-US" sz="800" dirty="0"/>
          </a:p>
          <a:p>
            <a:r>
              <a:rPr lang="en-US" sz="800" dirty="0"/>
              <a:t>The same theme appears in feedback from larger, cross-border users. A wholesale trade corporate with regional operations in Hong Kong notes that HSBC “supports trade flows efficiently across markets and responds quickly when issues arise”, reinforcing the idea that consistency in execution is as important as product availability.</a:t>
            </a:r>
          </a:p>
        </p:txBody>
      </p:sp>
      <p:sp>
        <p:nvSpPr>
          <p:cNvPr id="6" name="ZoneTexte 5">
            <a:extLst>
              <a:ext uri="{FF2B5EF4-FFF2-40B4-BE49-F238E27FC236}">
                <a16:creationId xmlns:a16="http://schemas.microsoft.com/office/drawing/2014/main" id="{F4C4C689-688B-D26C-D3A0-1E8B970DD6E8}"/>
              </a:ext>
            </a:extLst>
          </p:cNvPr>
          <p:cNvSpPr txBox="1"/>
          <p:nvPr/>
        </p:nvSpPr>
        <p:spPr>
          <a:xfrm>
            <a:off x="4065136" y="841847"/>
            <a:ext cx="3441014" cy="5254153"/>
          </a:xfrm>
          <a:prstGeom prst="rect">
            <a:avLst/>
          </a:prstGeom>
          <a:solidFill>
            <a:schemeClr val="bg1">
              <a:lumMod val="95000"/>
            </a:schemeClr>
          </a:solidFill>
        </p:spPr>
        <p:txBody>
          <a:bodyPr wrap="square">
            <a:noAutofit/>
          </a:bodyPr>
          <a:lstStyle/>
          <a:p>
            <a:r>
              <a:rPr lang="en-US" sz="800" b="1" dirty="0"/>
              <a:t>#2 </a:t>
            </a:r>
            <a:r>
              <a:rPr lang="fr-FR" sz="800" b="1" dirty="0"/>
              <a:t>Deutsche Bank</a:t>
            </a:r>
            <a:br>
              <a:rPr lang="fr-FR" sz="800" b="1" dirty="0"/>
            </a:br>
            <a:r>
              <a:rPr lang="en-US" sz="800" b="0" dirty="0"/>
              <a:t>As a leading global trade finance provider, </a:t>
            </a:r>
            <a:r>
              <a:rPr lang="en-US" sz="800" dirty="0"/>
              <a:t>Deutsche Bank</a:t>
            </a:r>
            <a:r>
              <a:rPr lang="en-US" sz="800" b="0" dirty="0"/>
              <a:t> is positioned by corporates as a structural partner for complex cross-border trade. Across regions, clients consistently highlight balance-sheet strength, risk expertise and execution discipline rather than product breadth.</a:t>
            </a:r>
          </a:p>
          <a:p>
            <a:r>
              <a:rPr lang="en-US" sz="800" b="0" dirty="0"/>
              <a:t>In Asia-Pacific, a wholesale trade client in China points to </a:t>
            </a:r>
            <a:r>
              <a:rPr lang="en-US" sz="800" b="0" dirty="0" err="1"/>
              <a:t>Deutsche’s</a:t>
            </a:r>
            <a:r>
              <a:rPr lang="en-US" sz="800" b="0" dirty="0"/>
              <a:t> ability to support domestic and international transactions seamlessly, while a Vietnam-based corporate highlights reliable execution in high-volume environments. In Western Europe, Deutsche is often chosen by HQs as the mandate winner across the region, reflecting its integration within multinational banking structures and its strength in navigating risk, compliance and sanctions. In the US, clients </a:t>
            </a:r>
            <a:r>
              <a:rPr lang="en-US" sz="800" b="0" dirty="0" err="1"/>
              <a:t>emphasise</a:t>
            </a:r>
            <a:r>
              <a:rPr lang="en-US" sz="800" b="0" dirty="0"/>
              <a:t> “industry knowledge, global scope and professional team”, alongside its digital tools. Balance-sheet capacity anchors these relationships, with many respondents using Deutsche as their primary provider, referencing deeper relationships than trade finance. </a:t>
            </a:r>
          </a:p>
        </p:txBody>
      </p:sp>
      <p:sp>
        <p:nvSpPr>
          <p:cNvPr id="8" name="ZoneTexte 7">
            <a:extLst>
              <a:ext uri="{FF2B5EF4-FFF2-40B4-BE49-F238E27FC236}">
                <a16:creationId xmlns:a16="http://schemas.microsoft.com/office/drawing/2014/main" id="{197F03D1-D5F8-C089-26F3-BC26293E050B}"/>
              </a:ext>
            </a:extLst>
          </p:cNvPr>
          <p:cNvSpPr txBox="1"/>
          <p:nvPr/>
        </p:nvSpPr>
        <p:spPr>
          <a:xfrm>
            <a:off x="7665136" y="841848"/>
            <a:ext cx="3441014" cy="2815752"/>
          </a:xfrm>
          <a:prstGeom prst="rect">
            <a:avLst/>
          </a:prstGeom>
          <a:solidFill>
            <a:schemeClr val="accent6">
              <a:lumMod val="60000"/>
              <a:lumOff val="40000"/>
              <a:alpha val="20000"/>
            </a:schemeClr>
          </a:solidFill>
          <a:ln w="38100">
            <a:solidFill>
              <a:srgbClr val="00B050"/>
            </a:solidFill>
          </a:ln>
        </p:spPr>
        <p:txBody>
          <a:bodyPr wrap="square">
            <a:noAutofit/>
          </a:bodyPr>
          <a:lstStyle/>
          <a:p>
            <a:r>
              <a:rPr lang="en-US" sz="1200" b="1" dirty="0"/>
              <a:t>#3 Crédit Agricole </a:t>
            </a:r>
          </a:p>
          <a:p>
            <a:r>
              <a:rPr lang="en-US" sz="1200" b="0" dirty="0"/>
              <a:t>For </a:t>
            </a:r>
            <a:r>
              <a:rPr lang="en-US" sz="1200" dirty="0"/>
              <a:t>Crédit Agricole</a:t>
            </a:r>
            <a:r>
              <a:rPr lang="en-US" sz="1200" b="0" dirty="0"/>
              <a:t>, corporates consistently rank its trade finance around </a:t>
            </a:r>
            <a:r>
              <a:rPr lang="en-US" sz="1200" b="0" dirty="0">
                <a:solidFill>
                  <a:srgbClr val="00B050"/>
                </a:solidFill>
              </a:rPr>
              <a:t>service quality</a:t>
            </a:r>
            <a:r>
              <a:rPr lang="en-US" sz="1200" b="0" dirty="0"/>
              <a:t>, </a:t>
            </a:r>
            <a:r>
              <a:rPr lang="en-US" sz="1200" b="0" dirty="0">
                <a:solidFill>
                  <a:srgbClr val="00B050"/>
                </a:solidFill>
              </a:rPr>
              <a:t>advisory</a:t>
            </a:r>
            <a:r>
              <a:rPr lang="en-US" sz="1200" b="0" dirty="0"/>
              <a:t> depth and </a:t>
            </a:r>
            <a:r>
              <a:rPr lang="en-US" sz="1200" b="0" dirty="0">
                <a:solidFill>
                  <a:srgbClr val="00B050"/>
                </a:solidFill>
              </a:rPr>
              <a:t>relationship continuity </a:t>
            </a:r>
            <a:r>
              <a:rPr lang="en-US" sz="1200" b="0" dirty="0"/>
              <a:t>across regions. In CEE, clients in </a:t>
            </a:r>
            <a:r>
              <a:rPr lang="en-US" sz="1200" b="1" dirty="0"/>
              <a:t>Poland</a:t>
            </a:r>
            <a:r>
              <a:rPr lang="en-US" sz="1200" b="0" dirty="0"/>
              <a:t> highlight execution and flexibility, while clients in jurisdictions such as </a:t>
            </a:r>
            <a:r>
              <a:rPr lang="en-US" sz="1200" b="1" dirty="0"/>
              <a:t>Ukraine</a:t>
            </a:r>
            <a:r>
              <a:rPr lang="en-US" sz="1200" b="0" dirty="0"/>
              <a:t> appreciate their advisory capabilities, especially when handling complex transactions. In Western Europe, Crédit Agricole is associated with structured execution and tailored support. Clients across </a:t>
            </a:r>
            <a:r>
              <a:rPr lang="en-US" sz="1200" b="1" dirty="0"/>
              <a:t>France</a:t>
            </a:r>
            <a:r>
              <a:rPr lang="en-US" sz="1200" b="0" dirty="0"/>
              <a:t>, </a:t>
            </a:r>
            <a:r>
              <a:rPr lang="en-US" sz="1200" b="1" dirty="0"/>
              <a:t>Italy</a:t>
            </a:r>
            <a:r>
              <a:rPr lang="en-US" sz="1200" b="0" dirty="0"/>
              <a:t> and </a:t>
            </a:r>
            <a:r>
              <a:rPr lang="en-US" sz="1200" b="1" dirty="0"/>
              <a:t>Germany</a:t>
            </a:r>
            <a:r>
              <a:rPr lang="en-US" sz="1200" b="0" dirty="0"/>
              <a:t> reference strengths in core trade products, but also </a:t>
            </a:r>
            <a:r>
              <a:rPr lang="en-US" sz="1200" b="0" dirty="0">
                <a:solidFill>
                  <a:srgbClr val="00B050"/>
                </a:solidFill>
              </a:rPr>
              <a:t>complex cross-border transactions</a:t>
            </a:r>
            <a:r>
              <a:rPr lang="en-US" sz="1200" b="0" dirty="0"/>
              <a:t>. </a:t>
            </a:r>
          </a:p>
        </p:txBody>
      </p:sp>
      <p:sp>
        <p:nvSpPr>
          <p:cNvPr id="10" name="ZoneTexte 9">
            <a:extLst>
              <a:ext uri="{FF2B5EF4-FFF2-40B4-BE49-F238E27FC236}">
                <a16:creationId xmlns:a16="http://schemas.microsoft.com/office/drawing/2014/main" id="{A8F1C9C0-530F-F1F1-6F41-08C0D0236A07}"/>
              </a:ext>
            </a:extLst>
          </p:cNvPr>
          <p:cNvSpPr txBox="1"/>
          <p:nvPr/>
        </p:nvSpPr>
        <p:spPr>
          <a:xfrm>
            <a:off x="7665136" y="3765824"/>
            <a:ext cx="3441014" cy="2330176"/>
          </a:xfrm>
          <a:prstGeom prst="rect">
            <a:avLst/>
          </a:prstGeom>
          <a:solidFill>
            <a:schemeClr val="bg1">
              <a:lumMod val="95000"/>
            </a:schemeClr>
          </a:solidFill>
        </p:spPr>
        <p:txBody>
          <a:bodyPr wrap="square">
            <a:noAutofit/>
          </a:bodyPr>
          <a:lstStyle/>
          <a:p>
            <a:r>
              <a:rPr lang="en-US" sz="800" b="1" dirty="0"/>
              <a:t>#7 BNP Paribas and #8 Societe Generale, </a:t>
            </a:r>
            <a:br>
              <a:rPr lang="en-US" sz="800" b="0" dirty="0"/>
            </a:br>
            <a:r>
              <a:rPr lang="en-US" sz="800" b="0" dirty="0"/>
              <a:t>European champions with a strong global trade finance footprint, combine scale with depth of capability. BNP Paribas is consistently associated with product breadth and platform strength. Across Asia-Pacific and Western Europe, clients reference reliability, access to credit and efficient processing, with bank guarantees, credit management and factoring cited as core strengths. Platform quality is a recurring theme, with corporates pointing to strong digital self-service and responsive execution in high-volume environments. Societe </a:t>
            </a:r>
            <a:r>
              <a:rPr lang="en-US" sz="800" b="0" dirty="0" err="1"/>
              <a:t>Generale’s</a:t>
            </a:r>
            <a:r>
              <a:rPr lang="en-US" sz="800" b="0" dirty="0"/>
              <a:t> differentiation is also technology-led. The application of AI to document verification, fraud detection and control across trade workflows improves accuracy and insights. This is reinforced by structured implementation support and a transaction banking framework that embeds sustainability, helping corporates classify and benchmark ESG-linked trade activity as disclosure expectations continue to rise.</a:t>
            </a:r>
          </a:p>
        </p:txBody>
      </p:sp>
    </p:spTree>
    <p:extLst>
      <p:ext uri="{BB962C8B-B14F-4D97-AF65-F5344CB8AC3E}">
        <p14:creationId xmlns:p14="http://schemas.microsoft.com/office/powerpoint/2010/main" val="287913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2A1F4-543C-F158-CFA3-1A243E3B0366}"/>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F8D8CF7C-A42E-296C-8956-5DD12C06ECE5}"/>
              </a:ext>
            </a:extLst>
          </p:cNvPr>
          <p:cNvSpPr>
            <a:spLocks noGrp="1"/>
          </p:cNvSpPr>
          <p:nvPr>
            <p:ph type="title"/>
          </p:nvPr>
        </p:nvSpPr>
        <p:spPr/>
        <p:txBody>
          <a:bodyPr wrap="square" anchor="ctr">
            <a:normAutofit/>
          </a:bodyPr>
          <a:lstStyle/>
          <a:p>
            <a:r>
              <a:rPr lang="en-CA" noProof="0" dirty="0"/>
              <a:t>Western Europe Ranking</a:t>
            </a:r>
          </a:p>
        </p:txBody>
      </p:sp>
      <p:sp>
        <p:nvSpPr>
          <p:cNvPr id="8" name="Espace réservé du contenu 7">
            <a:extLst>
              <a:ext uri="{FF2B5EF4-FFF2-40B4-BE49-F238E27FC236}">
                <a16:creationId xmlns:a16="http://schemas.microsoft.com/office/drawing/2014/main" id="{CCED1C9D-BE1E-10D5-6DB8-0F8981D606FF}"/>
              </a:ext>
            </a:extLst>
          </p:cNvPr>
          <p:cNvSpPr>
            <a:spLocks noGrp="1"/>
          </p:cNvSpPr>
          <p:nvPr>
            <p:ph idx="1"/>
          </p:nvPr>
        </p:nvSpPr>
        <p:spPr/>
        <p:txBody>
          <a:bodyPr/>
          <a:lstStyle/>
          <a:p>
            <a:endParaRPr lang="fr-FR"/>
          </a:p>
        </p:txBody>
      </p:sp>
      <p:sp>
        <p:nvSpPr>
          <p:cNvPr id="4" name="Espace réservé du numéro de diapositive 3" hidden="1">
            <a:extLst>
              <a:ext uri="{FF2B5EF4-FFF2-40B4-BE49-F238E27FC236}">
                <a16:creationId xmlns:a16="http://schemas.microsoft.com/office/drawing/2014/main" id="{3CE39F3F-43B7-C5C8-F386-FB57017FCD23}"/>
              </a:ext>
            </a:extLst>
          </p:cNvPr>
          <p:cNvSpPr>
            <a:spLocks noGrp="1"/>
          </p:cNvSpPr>
          <p:nvPr>
            <p:ph type="sldNum" sz="quarter" idx="4294967295"/>
          </p:nvPr>
        </p:nvSpPr>
        <p:spPr>
          <a:xfrm>
            <a:off x="0" y="6678613"/>
            <a:ext cx="239713" cy="179387"/>
          </a:xfrm>
        </p:spPr>
        <p:txBody>
          <a:bodyPr/>
          <a:lstStyle/>
          <a:p>
            <a:pPr>
              <a:spcAft>
                <a:spcPts val="600"/>
              </a:spcAft>
            </a:pPr>
            <a:fld id="{10C140CD-8AED-46FF-A9A2-77308F3F39AE}" type="slidenum">
              <a:rPr lang="fr-FR" smtClean="0"/>
              <a:pPr>
                <a:spcAft>
                  <a:spcPts val="600"/>
                </a:spcAft>
              </a:pPr>
              <a:t>5</a:t>
            </a:fld>
            <a:endParaRPr lang="fr-FR"/>
          </a:p>
        </p:txBody>
      </p:sp>
    </p:spTree>
    <p:extLst>
      <p:ext uri="{BB962C8B-B14F-4D97-AF65-F5344CB8AC3E}">
        <p14:creationId xmlns:p14="http://schemas.microsoft.com/office/powerpoint/2010/main" val="1824224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E4FEBFB0-267C-8BC9-0456-0A9BE26D6388}"/>
              </a:ext>
            </a:extLst>
          </p:cNvPr>
          <p:cNvSpPr>
            <a:spLocks noGrp="1"/>
          </p:cNvSpPr>
          <p:nvPr>
            <p:ph type="title"/>
          </p:nvPr>
        </p:nvSpPr>
        <p:spPr/>
        <p:txBody>
          <a:bodyPr/>
          <a:lstStyle/>
          <a:p>
            <a:r>
              <a:rPr lang="en-US" dirty="0"/>
              <a:t>Best trade finance providers in </a:t>
            </a:r>
            <a:r>
              <a:rPr lang="en-US" dirty="0">
                <a:highlight>
                  <a:srgbClr val="FFFF00"/>
                </a:highlight>
              </a:rPr>
              <a:t>Western Europe</a:t>
            </a:r>
            <a:r>
              <a:rPr lang="en-US" dirty="0"/>
              <a:t> (1/4)</a:t>
            </a:r>
            <a:endParaRPr lang="fr-FR" dirty="0"/>
          </a:p>
        </p:txBody>
      </p:sp>
      <p:pic>
        <p:nvPicPr>
          <p:cNvPr id="5" name="Image 4" descr="Une image contenant texte, nombre, diagramme, Police&#10;&#10;Le contenu généré par l’IA peut être incorrect.">
            <a:extLst>
              <a:ext uri="{FF2B5EF4-FFF2-40B4-BE49-F238E27FC236}">
                <a16:creationId xmlns:a16="http://schemas.microsoft.com/office/drawing/2014/main" id="{95DD9C77-B5E8-DAF2-94B2-D8B4C898A32E}"/>
              </a:ext>
            </a:extLst>
          </p:cNvPr>
          <p:cNvPicPr>
            <a:picLocks noChangeAspect="1"/>
          </p:cNvPicPr>
          <p:nvPr/>
        </p:nvPicPr>
        <p:blipFill>
          <a:blip r:embed="rId2"/>
          <a:stretch>
            <a:fillRect/>
          </a:stretch>
        </p:blipFill>
        <p:spPr>
          <a:xfrm>
            <a:off x="904150" y="713996"/>
            <a:ext cx="10383699" cy="5430008"/>
          </a:xfrm>
          <a:prstGeom prst="rect">
            <a:avLst/>
          </a:prstGeom>
        </p:spPr>
      </p:pic>
      <p:sp>
        <p:nvSpPr>
          <p:cNvPr id="2" name="ZoneTexte 1">
            <a:extLst>
              <a:ext uri="{FF2B5EF4-FFF2-40B4-BE49-F238E27FC236}">
                <a16:creationId xmlns:a16="http://schemas.microsoft.com/office/drawing/2014/main" id="{534C40E2-480D-C027-548F-DB5CBD6B2750}"/>
              </a:ext>
            </a:extLst>
          </p:cNvPr>
          <p:cNvSpPr txBox="1"/>
          <p:nvPr/>
        </p:nvSpPr>
        <p:spPr>
          <a:xfrm>
            <a:off x="1060609" y="2053114"/>
            <a:ext cx="5166360" cy="167640"/>
          </a:xfrm>
          <a:prstGeom prst="rect">
            <a:avLst/>
          </a:prstGeom>
          <a:solidFill>
            <a:srgbClr val="FFF2CC">
              <a:alpha val="50196"/>
            </a:srgbClr>
          </a:solidFill>
          <a:ln>
            <a:solidFill>
              <a:srgbClr val="FF0000"/>
            </a:solidFill>
          </a:ln>
        </p:spPr>
        <p:txBody>
          <a:bodyPr wrap="square" rtlCol="0">
            <a:noAutofit/>
          </a:bodyPr>
          <a:lstStyle/>
          <a:p>
            <a:endParaRPr lang="fr-FR" dirty="0"/>
          </a:p>
        </p:txBody>
      </p:sp>
    </p:spTree>
    <p:extLst>
      <p:ext uri="{BB962C8B-B14F-4D97-AF65-F5344CB8AC3E}">
        <p14:creationId xmlns:p14="http://schemas.microsoft.com/office/powerpoint/2010/main" val="2951110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F16B2-792B-A55B-DC2D-AC005304C72A}"/>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EE1F6D1D-BCB0-179A-2C1E-7F0C09295214}"/>
              </a:ext>
            </a:extLst>
          </p:cNvPr>
          <p:cNvSpPr>
            <a:spLocks noGrp="1"/>
          </p:cNvSpPr>
          <p:nvPr>
            <p:ph type="title"/>
          </p:nvPr>
        </p:nvSpPr>
        <p:spPr/>
        <p:txBody>
          <a:bodyPr/>
          <a:lstStyle/>
          <a:p>
            <a:r>
              <a:rPr lang="en-US" dirty="0"/>
              <a:t>Best trade finance providers in </a:t>
            </a:r>
            <a:r>
              <a:rPr lang="en-US" dirty="0">
                <a:highlight>
                  <a:srgbClr val="FFFF00"/>
                </a:highlight>
              </a:rPr>
              <a:t>Western Europe</a:t>
            </a:r>
            <a:r>
              <a:rPr lang="en-US" dirty="0"/>
              <a:t> (2/4)</a:t>
            </a:r>
            <a:br>
              <a:rPr lang="en-US" dirty="0"/>
            </a:br>
            <a:r>
              <a:rPr lang="en-US" dirty="0"/>
              <a:t>(Extract from “Euromoney 2026 Ranking Report”)</a:t>
            </a:r>
            <a:endParaRPr lang="fr-FR" dirty="0"/>
          </a:p>
        </p:txBody>
      </p:sp>
      <p:sp>
        <p:nvSpPr>
          <p:cNvPr id="4" name="ZoneTexte 3">
            <a:extLst>
              <a:ext uri="{FF2B5EF4-FFF2-40B4-BE49-F238E27FC236}">
                <a16:creationId xmlns:a16="http://schemas.microsoft.com/office/drawing/2014/main" id="{F9431C77-C7E5-F159-6D02-349E804279EF}"/>
              </a:ext>
            </a:extLst>
          </p:cNvPr>
          <p:cNvSpPr txBox="1"/>
          <p:nvPr/>
        </p:nvSpPr>
        <p:spPr>
          <a:xfrm>
            <a:off x="465136" y="841848"/>
            <a:ext cx="3441014" cy="1733360"/>
          </a:xfrm>
          <a:prstGeom prst="rect">
            <a:avLst/>
          </a:prstGeom>
          <a:solidFill>
            <a:schemeClr val="bg1">
              <a:lumMod val="95000"/>
            </a:schemeClr>
          </a:solidFill>
        </p:spPr>
        <p:txBody>
          <a:bodyPr wrap="square" rtlCol="0">
            <a:noAutofit/>
          </a:bodyPr>
          <a:lstStyle/>
          <a:p>
            <a:r>
              <a:rPr lang="en-US" sz="800" b="1" dirty="0"/>
              <a:t>#1 HSBC</a:t>
            </a:r>
          </a:p>
          <a:p>
            <a:r>
              <a:rPr lang="en-US" sz="800" dirty="0"/>
              <a:t>At HSBC, corporates </a:t>
            </a:r>
            <a:r>
              <a:rPr lang="en-US" sz="800" dirty="0" err="1"/>
              <a:t>emphasise</a:t>
            </a:r>
            <a:r>
              <a:rPr lang="en-US" sz="800" dirty="0"/>
              <a:t> reliability and access to informed decision-makers. A German industrial corporate with domestic operations describes the bank’s strengths as “local contacts, direct customer contact, quick feedback, reliable service”. Speed and clarity of communication recur across responses. A UK-based retail trade corporate notes that HSBC “excels in trade finance and cross-border business banking”, adding that a documentary credit transaction “went through smoothly, ensuring no delays in shipping”. Another European manufacturing corporate highlights “accurate documentation and timely processing”, reinforcing that in trade-heavy sectors, correctness and turnaround time remain decisive.</a:t>
            </a:r>
          </a:p>
        </p:txBody>
      </p:sp>
      <p:sp>
        <p:nvSpPr>
          <p:cNvPr id="6" name="ZoneTexte 5">
            <a:extLst>
              <a:ext uri="{FF2B5EF4-FFF2-40B4-BE49-F238E27FC236}">
                <a16:creationId xmlns:a16="http://schemas.microsoft.com/office/drawing/2014/main" id="{A0EED60D-A46A-732C-BBC5-913DD02347B4}"/>
              </a:ext>
            </a:extLst>
          </p:cNvPr>
          <p:cNvSpPr txBox="1"/>
          <p:nvPr/>
        </p:nvSpPr>
        <p:spPr>
          <a:xfrm>
            <a:off x="4111838" y="841847"/>
            <a:ext cx="3441014" cy="1733361"/>
          </a:xfrm>
          <a:prstGeom prst="rect">
            <a:avLst/>
          </a:prstGeom>
          <a:solidFill>
            <a:schemeClr val="bg1">
              <a:lumMod val="95000"/>
            </a:schemeClr>
          </a:solidFill>
        </p:spPr>
        <p:txBody>
          <a:bodyPr wrap="square">
            <a:noAutofit/>
          </a:bodyPr>
          <a:lstStyle/>
          <a:p>
            <a:r>
              <a:rPr lang="en-US" sz="800" b="1" dirty="0"/>
              <a:t>#2 </a:t>
            </a:r>
            <a:r>
              <a:rPr lang="fr-FR" sz="800" b="1" dirty="0"/>
              <a:t>ING</a:t>
            </a:r>
            <a:br>
              <a:rPr lang="fr-FR" sz="800" b="1" dirty="0"/>
            </a:br>
            <a:r>
              <a:rPr lang="en-US" sz="800" b="0" dirty="0"/>
              <a:t>For ING, corporates highlight the trade finance proposition around collaboration and breadth rather than transactional execution alone. Clients in the Netherlands and the UK consistently highlight the bank’s ability to combine a wide range of trade and working-capital solutions with a cooperative service model. A chief financial officer in manufacturing describes ING’s approach as offering “different products, ensuring a fair collaboration”, while a senior financial manager in the Netherlands’ construction sector </a:t>
            </a:r>
            <a:r>
              <a:rPr lang="en-US" sz="800" b="0" dirty="0" err="1"/>
              <a:t>summarises</a:t>
            </a:r>
            <a:r>
              <a:rPr lang="en-US" sz="800" b="0" dirty="0"/>
              <a:t> the experience as “helpful”. Automation and digital tooling also feature in the corporates’ feedback. </a:t>
            </a:r>
          </a:p>
        </p:txBody>
      </p:sp>
      <p:sp>
        <p:nvSpPr>
          <p:cNvPr id="7" name="ZoneTexte 6">
            <a:extLst>
              <a:ext uri="{FF2B5EF4-FFF2-40B4-BE49-F238E27FC236}">
                <a16:creationId xmlns:a16="http://schemas.microsoft.com/office/drawing/2014/main" id="{BAC9E0C2-5049-0AB4-9AB1-8B68D74A57A8}"/>
              </a:ext>
            </a:extLst>
          </p:cNvPr>
          <p:cNvSpPr txBox="1"/>
          <p:nvPr/>
        </p:nvSpPr>
        <p:spPr>
          <a:xfrm>
            <a:off x="7847011" y="841847"/>
            <a:ext cx="3441014" cy="2180441"/>
          </a:xfrm>
          <a:prstGeom prst="rect">
            <a:avLst/>
          </a:prstGeom>
          <a:solidFill>
            <a:schemeClr val="accent6">
              <a:lumMod val="60000"/>
              <a:lumOff val="40000"/>
              <a:alpha val="20000"/>
            </a:schemeClr>
          </a:solidFill>
          <a:ln w="38100">
            <a:solidFill>
              <a:srgbClr val="00B050"/>
            </a:solidFill>
          </a:ln>
        </p:spPr>
        <p:txBody>
          <a:bodyPr wrap="square">
            <a:noAutofit/>
          </a:bodyPr>
          <a:lstStyle/>
          <a:p>
            <a:r>
              <a:rPr lang="en-US" sz="900" b="1" dirty="0"/>
              <a:t>#3 Crédit Agricole </a:t>
            </a:r>
          </a:p>
          <a:p>
            <a:r>
              <a:rPr lang="en-US" sz="900" b="0" dirty="0"/>
              <a:t>At Crédit Agricole, trade finance in Western Europe is associated with advisory depth and structured execution. Clients across France, </a:t>
            </a:r>
            <a:r>
              <a:rPr lang="en-US" sz="900" b="1" dirty="0"/>
              <a:t>Italy</a:t>
            </a:r>
            <a:r>
              <a:rPr lang="en-US" sz="900" b="0" dirty="0"/>
              <a:t> and Germany consistently reference the bank’s strength in guarantees, LC and complex cross-border arrangements. The bank is recognized also by its ability to offer tailored solutions. </a:t>
            </a:r>
            <a:r>
              <a:rPr lang="en-US" sz="900" b="1" dirty="0">
                <a:highlight>
                  <a:srgbClr val="FFFF00"/>
                </a:highlight>
              </a:rPr>
              <a:t>A senior corporate executive in Italy highlights the bank’s “readiness to accommodate customer requests”</a:t>
            </a:r>
            <a:r>
              <a:rPr lang="en-US" sz="900" b="0" dirty="0">
                <a:highlight>
                  <a:srgbClr val="FFFF00"/>
                </a:highlight>
              </a:rPr>
              <a:t>. </a:t>
            </a:r>
            <a:r>
              <a:rPr lang="en-US" sz="900" b="0" dirty="0"/>
              <a:t>In transaction-driven situations, risk expertise matters. A chief executive officer in Germany’s financials sector points to “risk appetite, forfaiting and bridge financing”. Digital capability reinforces this proposition. A finance manager in France’s transportation sector highlights the efficiency of LC processing, while others point to rapid response and efficiency in global transactions.</a:t>
            </a:r>
          </a:p>
        </p:txBody>
      </p:sp>
      <p:sp>
        <p:nvSpPr>
          <p:cNvPr id="8" name="ZoneTexte 7">
            <a:extLst>
              <a:ext uri="{FF2B5EF4-FFF2-40B4-BE49-F238E27FC236}">
                <a16:creationId xmlns:a16="http://schemas.microsoft.com/office/drawing/2014/main" id="{0D19850C-22CB-95C6-AEAF-599E3890C656}"/>
              </a:ext>
            </a:extLst>
          </p:cNvPr>
          <p:cNvSpPr txBox="1"/>
          <p:nvPr/>
        </p:nvSpPr>
        <p:spPr>
          <a:xfrm>
            <a:off x="465136" y="2711587"/>
            <a:ext cx="3441014" cy="1434826"/>
          </a:xfrm>
          <a:prstGeom prst="rect">
            <a:avLst/>
          </a:prstGeom>
          <a:solidFill>
            <a:schemeClr val="bg1">
              <a:lumMod val="95000"/>
            </a:schemeClr>
          </a:solidFill>
        </p:spPr>
        <p:txBody>
          <a:bodyPr wrap="square">
            <a:noAutofit/>
          </a:bodyPr>
          <a:lstStyle/>
          <a:p>
            <a:r>
              <a:rPr lang="en-US" sz="800" b="1" dirty="0"/>
              <a:t>#4 Santander </a:t>
            </a:r>
            <a:br>
              <a:rPr lang="en-US" sz="800" b="1" dirty="0"/>
            </a:br>
            <a:r>
              <a:rPr lang="en-US" sz="800" b="0" dirty="0"/>
              <a:t>Santander has continued to expand its trade and working-capital franchise across Western Europe through a model that integrates local execution with structured solutions. The bank’s co-founding of </a:t>
            </a:r>
            <a:r>
              <a:rPr lang="en-US" sz="800" b="0" dirty="0" err="1"/>
              <a:t>Invensa</a:t>
            </a:r>
            <a:r>
              <a:rPr lang="en-US" sz="800" b="0" dirty="0"/>
              <a:t> – a platform combining trade finance expertise with alternative credit to provide inventory financing – illustrates a broader shift toward hybrid models that extend beyond traditional bank balance sheets. This approach reflects growing corporate demand for integrated solutions spanning receivables, payables and inventory, particularly in capital-intensive sectors.</a:t>
            </a:r>
          </a:p>
        </p:txBody>
      </p:sp>
      <p:sp>
        <p:nvSpPr>
          <p:cNvPr id="9" name="ZoneTexte 8">
            <a:extLst>
              <a:ext uri="{FF2B5EF4-FFF2-40B4-BE49-F238E27FC236}">
                <a16:creationId xmlns:a16="http://schemas.microsoft.com/office/drawing/2014/main" id="{0E55E097-717F-EEB9-405D-6FEC1E9BD2A3}"/>
              </a:ext>
            </a:extLst>
          </p:cNvPr>
          <p:cNvSpPr txBox="1"/>
          <p:nvPr/>
        </p:nvSpPr>
        <p:spPr>
          <a:xfrm>
            <a:off x="4111838" y="2711587"/>
            <a:ext cx="3441014" cy="3271246"/>
          </a:xfrm>
          <a:prstGeom prst="rect">
            <a:avLst/>
          </a:prstGeom>
          <a:solidFill>
            <a:schemeClr val="bg1">
              <a:lumMod val="95000"/>
            </a:schemeClr>
          </a:solidFill>
        </p:spPr>
        <p:txBody>
          <a:bodyPr wrap="square">
            <a:noAutofit/>
          </a:bodyPr>
          <a:lstStyle/>
          <a:p>
            <a:r>
              <a:rPr lang="en-US" sz="800" b="1" dirty="0"/>
              <a:t>#5 UniCredit </a:t>
            </a:r>
            <a:br>
              <a:rPr lang="en-US" sz="800" b="1" dirty="0"/>
            </a:br>
            <a:r>
              <a:rPr lang="en-US" sz="800" b="0" dirty="0"/>
              <a:t>For UniCredit, corporate feedback highlights service reliability and coordination across borders. “UniCredit operates a matrix model with a global product factory ensuring consistency across markets while allowing local adaptation,” explains Francesca Nenci, global head of trade and corresponding banking, UniCredit.</a:t>
            </a:r>
          </a:p>
          <a:p>
            <a:endParaRPr lang="en-US" sz="800" b="0" dirty="0"/>
          </a:p>
          <a:p>
            <a:r>
              <a:rPr lang="en-US" sz="800" b="0" dirty="0"/>
              <a:t>Clients in Italy and Austria reference dependable execution as a baseline expectation in mature markets. “Our starting point is not the product,” Nenci adds. “We work with the client to understand their liquidity needs and the results they are expecting. Based on that, we propose the best solution, which can be either a trade related one or even another solution offered by the bank.”</a:t>
            </a:r>
          </a:p>
          <a:p>
            <a:endParaRPr lang="en-US" sz="800" b="0" dirty="0"/>
          </a:p>
          <a:p>
            <a:r>
              <a:rPr lang="en-US" sz="800" b="0" dirty="0"/>
              <a:t>A chief executive officer in Austria’s industrials sector points simply to service, while a senior financial manager with regional responsibility in construction highlights communication as a defining strength. In a region where corporates typically work with multiple banks, UniCredit’s value lies in consistency and clarity when managing trade activity across jurisdictions.</a:t>
            </a:r>
          </a:p>
          <a:p>
            <a:endParaRPr lang="en-US" sz="800" b="0" dirty="0"/>
          </a:p>
          <a:p>
            <a:r>
              <a:rPr lang="en-US" sz="800" b="0" dirty="0"/>
              <a:t>Beyond client accolades, Nenci underscores that her business’ progress is reflected not only in sentiment, but in hard metrics: “despite declining trade volumes seen in SWIFT data, UniCredit increased its trade finance penetration. This was the result of our focus on service quality, innovation and digitalization initiatives.”</a:t>
            </a:r>
          </a:p>
        </p:txBody>
      </p:sp>
      <p:sp>
        <p:nvSpPr>
          <p:cNvPr id="10" name="ZoneTexte 9">
            <a:extLst>
              <a:ext uri="{FF2B5EF4-FFF2-40B4-BE49-F238E27FC236}">
                <a16:creationId xmlns:a16="http://schemas.microsoft.com/office/drawing/2014/main" id="{3181B71A-1468-1436-4C9C-D571DA4D042D}"/>
              </a:ext>
            </a:extLst>
          </p:cNvPr>
          <p:cNvSpPr txBox="1"/>
          <p:nvPr/>
        </p:nvSpPr>
        <p:spPr>
          <a:xfrm>
            <a:off x="7847011" y="3101054"/>
            <a:ext cx="3441014" cy="1401507"/>
          </a:xfrm>
          <a:prstGeom prst="rect">
            <a:avLst/>
          </a:prstGeom>
          <a:solidFill>
            <a:schemeClr val="bg1">
              <a:lumMod val="95000"/>
            </a:schemeClr>
          </a:solidFill>
        </p:spPr>
        <p:txBody>
          <a:bodyPr wrap="square">
            <a:noAutofit/>
          </a:bodyPr>
          <a:lstStyle/>
          <a:p>
            <a:r>
              <a:rPr lang="en-US" sz="800" b="1" dirty="0"/>
              <a:t>#7 BNP Paribas </a:t>
            </a:r>
            <a:br>
              <a:rPr lang="en-US" sz="800" b="1" dirty="0"/>
            </a:br>
            <a:r>
              <a:rPr lang="en-US" sz="800" b="0" dirty="0"/>
              <a:t>BNP Paribas is positioned by corporates around product depth and platform capability. Clients across France, Belgium, Italy, Germany and Spain frequently reference bank guarantees, credit management and factoring as core strengths. Platform quality reinforces this. A finance manager in the construction sector describes BNPP as having “the best platform for handling bank guarantees”, while others highlight responsiveness, advice and availability of confirmations. The bank’s investments in digital self-service tools and automation resonate in a region where efficiency gains matter more than novelty.</a:t>
            </a:r>
          </a:p>
        </p:txBody>
      </p:sp>
      <p:sp>
        <p:nvSpPr>
          <p:cNvPr id="11" name="ZoneTexte 10">
            <a:extLst>
              <a:ext uri="{FF2B5EF4-FFF2-40B4-BE49-F238E27FC236}">
                <a16:creationId xmlns:a16="http://schemas.microsoft.com/office/drawing/2014/main" id="{33B1E38F-9796-527C-0CBD-C3EAA55BC3AB}"/>
              </a:ext>
            </a:extLst>
          </p:cNvPr>
          <p:cNvSpPr txBox="1"/>
          <p:nvPr/>
        </p:nvSpPr>
        <p:spPr>
          <a:xfrm>
            <a:off x="7847011" y="4581326"/>
            <a:ext cx="3441014" cy="1401507"/>
          </a:xfrm>
          <a:prstGeom prst="rect">
            <a:avLst/>
          </a:prstGeom>
          <a:solidFill>
            <a:schemeClr val="bg1">
              <a:lumMod val="95000"/>
            </a:schemeClr>
          </a:solidFill>
        </p:spPr>
        <p:txBody>
          <a:bodyPr wrap="square">
            <a:noAutofit/>
          </a:bodyPr>
          <a:lstStyle/>
          <a:p>
            <a:r>
              <a:rPr lang="en-US" sz="800" b="1" dirty="0"/>
              <a:t>#8 Societe Generale</a:t>
            </a:r>
            <a:br>
              <a:rPr lang="en-US" sz="800" b="1" dirty="0"/>
            </a:br>
            <a:r>
              <a:rPr lang="en-US" sz="800" b="0" dirty="0"/>
              <a:t>At Societe Generale, trade finance differentiation increasingly comes from technology applied to control and insight. AI is used to support document verification, fraud detection and predictive analysis across LC and trade workflows. These tools are paired with structured implementation and training, ensuring adoption translates into operational value. Sustainability is also embedded in the bank’s transaction banking framework, providing corporates with a structured way to classify and benchmark ESG-linked trade activity as disclosure requirements intensify.</a:t>
            </a:r>
          </a:p>
        </p:txBody>
      </p:sp>
    </p:spTree>
    <p:extLst>
      <p:ext uri="{BB962C8B-B14F-4D97-AF65-F5344CB8AC3E}">
        <p14:creationId xmlns:p14="http://schemas.microsoft.com/office/powerpoint/2010/main" val="2979566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2CD44-CA05-5276-33D2-CEBBA875C374}"/>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A1C3132F-F3C6-4DA5-CBCB-39B303172F7B}"/>
              </a:ext>
            </a:extLst>
          </p:cNvPr>
          <p:cNvSpPr>
            <a:spLocks noGrp="1"/>
          </p:cNvSpPr>
          <p:nvPr>
            <p:ph type="title"/>
          </p:nvPr>
        </p:nvSpPr>
        <p:spPr/>
        <p:txBody>
          <a:bodyPr/>
          <a:lstStyle/>
          <a:p>
            <a:r>
              <a:rPr lang="en-US" dirty="0"/>
              <a:t>Best trade finance providers in </a:t>
            </a:r>
            <a:r>
              <a:rPr lang="en-US" dirty="0">
                <a:highlight>
                  <a:srgbClr val="FFFF00"/>
                </a:highlight>
              </a:rPr>
              <a:t>Western Europe</a:t>
            </a:r>
            <a:r>
              <a:rPr lang="en-US" dirty="0"/>
              <a:t> (3/4)</a:t>
            </a:r>
            <a:br>
              <a:rPr lang="en-US" dirty="0"/>
            </a:br>
            <a:r>
              <a:rPr lang="en-US" dirty="0"/>
              <a:t>Detail per country</a:t>
            </a:r>
            <a:endParaRPr lang="fr-FR" dirty="0"/>
          </a:p>
        </p:txBody>
      </p:sp>
      <p:graphicFrame>
        <p:nvGraphicFramePr>
          <p:cNvPr id="2" name="Tableau 1">
            <a:extLst>
              <a:ext uri="{FF2B5EF4-FFF2-40B4-BE49-F238E27FC236}">
                <a16:creationId xmlns:a16="http://schemas.microsoft.com/office/drawing/2014/main" id="{A47B1447-74A9-060C-4DEA-F4A07048F33F}"/>
              </a:ext>
            </a:extLst>
          </p:cNvPr>
          <p:cNvGraphicFramePr>
            <a:graphicFrameLocks noGrp="1"/>
          </p:cNvGraphicFramePr>
          <p:nvPr>
            <p:extLst>
              <p:ext uri="{D42A27DB-BD31-4B8C-83A1-F6EECF244321}">
                <p14:modId xmlns:p14="http://schemas.microsoft.com/office/powerpoint/2010/main" val="1757214861"/>
              </p:ext>
            </p:extLst>
          </p:nvPr>
        </p:nvGraphicFramePr>
        <p:xfrm>
          <a:off x="685484" y="1945516"/>
          <a:ext cx="4496116" cy="1582668"/>
        </p:xfrm>
        <a:graphic>
          <a:graphicData uri="http://schemas.openxmlformats.org/drawingml/2006/table">
            <a:tbl>
              <a:tblPr/>
              <a:tblGrid>
                <a:gridCol w="1124029">
                  <a:extLst>
                    <a:ext uri="{9D8B030D-6E8A-4147-A177-3AD203B41FA5}">
                      <a16:colId xmlns:a16="http://schemas.microsoft.com/office/drawing/2014/main" val="2650931455"/>
                    </a:ext>
                  </a:extLst>
                </a:gridCol>
                <a:gridCol w="1124029">
                  <a:extLst>
                    <a:ext uri="{9D8B030D-6E8A-4147-A177-3AD203B41FA5}">
                      <a16:colId xmlns:a16="http://schemas.microsoft.com/office/drawing/2014/main" val="1435546146"/>
                    </a:ext>
                  </a:extLst>
                </a:gridCol>
                <a:gridCol w="1124029">
                  <a:extLst>
                    <a:ext uri="{9D8B030D-6E8A-4147-A177-3AD203B41FA5}">
                      <a16:colId xmlns:a16="http://schemas.microsoft.com/office/drawing/2014/main" val="131931570"/>
                    </a:ext>
                  </a:extLst>
                </a:gridCol>
                <a:gridCol w="1124029">
                  <a:extLst>
                    <a:ext uri="{9D8B030D-6E8A-4147-A177-3AD203B41FA5}">
                      <a16:colId xmlns:a16="http://schemas.microsoft.com/office/drawing/2014/main" val="4025159648"/>
                    </a:ext>
                  </a:extLst>
                </a:gridCol>
              </a:tblGrid>
              <a:tr h="263821">
                <a:tc>
                  <a:txBody>
                    <a:bodyPr/>
                    <a:lstStyle/>
                    <a:p>
                      <a:pPr algn="l" fontAlgn="b">
                        <a:buNone/>
                      </a:pPr>
                      <a:r>
                        <a:rPr lang="fr-FR" sz="900" b="1">
                          <a:effectLst/>
                          <a:latin typeface="inherit"/>
                        </a:rPr>
                        <a:t>Geography</a:t>
                      </a:r>
                      <a:endParaRPr lang="fr-FR" sz="900">
                        <a:effectLst/>
                        <a:latin typeface="inherit"/>
                      </a:endParaRPr>
                    </a:p>
                  </a:txBody>
                  <a:tcPr marL="78638" marR="78638" marT="39319" marB="39319" anchor="b">
                    <a:lnL>
                      <a:noFill/>
                    </a:lnL>
                    <a:lnR>
                      <a:noFill/>
                    </a:lnR>
                    <a:lnT>
                      <a:noFill/>
                    </a:lnT>
                    <a:lnB w="19050" cap="flat" cmpd="sng" algn="ctr">
                      <a:solidFill>
                        <a:srgbClr val="333333"/>
                      </a:solidFill>
                      <a:prstDash val="solid"/>
                      <a:round/>
                      <a:headEnd type="none" w="med" len="med"/>
                      <a:tailEnd type="none" w="med" len="med"/>
                    </a:lnB>
                    <a:noFill/>
                  </a:tcPr>
                </a:tc>
                <a:tc>
                  <a:txBody>
                    <a:bodyPr/>
                    <a:lstStyle/>
                    <a:p>
                      <a:pPr algn="ctr" fontAlgn="b">
                        <a:buNone/>
                      </a:pPr>
                      <a:r>
                        <a:rPr lang="fr-FR" sz="900" b="1">
                          <a:effectLst/>
                          <a:latin typeface="inherit"/>
                        </a:rPr>
                        <a:t>2026 Rank</a:t>
                      </a:r>
                      <a:endParaRPr lang="fr-FR" sz="900">
                        <a:effectLst/>
                        <a:latin typeface="inherit"/>
                      </a:endParaRPr>
                    </a:p>
                  </a:txBody>
                  <a:tcPr marL="131064" marR="131064" marT="65532" marB="65532" anchor="b">
                    <a:lnL>
                      <a:noFill/>
                    </a:lnL>
                    <a:lnR>
                      <a:noFill/>
                    </a:lnR>
                    <a:lnT>
                      <a:noFill/>
                    </a:lnT>
                    <a:lnB w="19050" cap="flat" cmpd="sng" algn="ctr">
                      <a:solidFill>
                        <a:srgbClr val="333333"/>
                      </a:solidFill>
                      <a:prstDash val="solid"/>
                      <a:round/>
                      <a:headEnd type="none" w="med" len="med"/>
                      <a:tailEnd type="none" w="med" len="med"/>
                    </a:lnB>
                    <a:noFill/>
                  </a:tcPr>
                </a:tc>
                <a:tc>
                  <a:txBody>
                    <a:bodyPr/>
                    <a:lstStyle/>
                    <a:p>
                      <a:pPr algn="ctr" fontAlgn="b">
                        <a:buNone/>
                      </a:pPr>
                      <a:r>
                        <a:rPr lang="fr-FR" sz="900" b="1">
                          <a:effectLst/>
                          <a:latin typeface="inherit"/>
                        </a:rPr>
                        <a:t>2025 Rank</a:t>
                      </a:r>
                      <a:endParaRPr lang="fr-FR" sz="900">
                        <a:effectLst/>
                        <a:latin typeface="inherit"/>
                      </a:endParaRPr>
                    </a:p>
                  </a:txBody>
                  <a:tcPr marL="131064" marR="131064" marT="65532" marB="65532" anchor="b">
                    <a:lnL>
                      <a:noFill/>
                    </a:lnL>
                    <a:lnR>
                      <a:noFill/>
                    </a:lnR>
                    <a:lnT>
                      <a:noFill/>
                    </a:lnT>
                    <a:lnB w="19050" cap="flat" cmpd="sng" algn="ctr">
                      <a:solidFill>
                        <a:srgbClr val="333333"/>
                      </a:solidFill>
                      <a:prstDash val="solid"/>
                      <a:round/>
                      <a:headEnd type="none" w="med" len="med"/>
                      <a:tailEnd type="none" w="med" len="med"/>
                    </a:lnB>
                    <a:noFill/>
                  </a:tcPr>
                </a:tc>
                <a:tc>
                  <a:txBody>
                    <a:bodyPr/>
                    <a:lstStyle/>
                    <a:p>
                      <a:pPr algn="l" fontAlgn="b">
                        <a:buNone/>
                      </a:pPr>
                      <a:r>
                        <a:rPr lang="fr-FR" sz="900" b="1">
                          <a:effectLst/>
                          <a:latin typeface="inherit"/>
                        </a:rPr>
                        <a:t>Bank</a:t>
                      </a:r>
                      <a:endParaRPr lang="fr-FR" sz="900">
                        <a:effectLst/>
                        <a:latin typeface="inherit"/>
                      </a:endParaRPr>
                    </a:p>
                  </a:txBody>
                  <a:tcPr marL="78638" marR="78638" marT="39319" marB="39319" anchor="b">
                    <a:lnL>
                      <a:noFill/>
                    </a:lnL>
                    <a:lnR>
                      <a:noFill/>
                    </a:lnR>
                    <a:lnT>
                      <a:noFill/>
                    </a:lnT>
                    <a:lnB w="19050" cap="flat" cmpd="sng" algn="ctr">
                      <a:solidFill>
                        <a:srgbClr val="333333"/>
                      </a:solidFill>
                      <a:prstDash val="solid"/>
                      <a:round/>
                      <a:headEnd type="none" w="med" len="med"/>
                      <a:tailEnd type="none" w="med" len="med"/>
                    </a:lnB>
                    <a:noFill/>
                  </a:tcPr>
                </a:tc>
                <a:extLst>
                  <a:ext uri="{0D108BD9-81ED-4DB2-BD59-A6C34878D82A}">
                    <a16:rowId xmlns:a16="http://schemas.microsoft.com/office/drawing/2014/main" val="4107279817"/>
                  </a:ext>
                </a:extLst>
              </a:tr>
              <a:tr h="214672">
                <a:tc>
                  <a:txBody>
                    <a:bodyPr/>
                    <a:lstStyle/>
                    <a:p>
                      <a:pPr algn="l" fontAlgn="base">
                        <a:buNone/>
                      </a:pPr>
                      <a:r>
                        <a:rPr lang="fr-FR" sz="900">
                          <a:effectLst/>
                        </a:rPr>
                        <a:t>France</a:t>
                      </a:r>
                    </a:p>
                  </a:txBody>
                  <a:tcPr marL="78638" marR="78638" marT="39319" marB="39319" anchor="ctr">
                    <a:lnL>
                      <a:noFill/>
                    </a:lnL>
                    <a:lnR>
                      <a:noFill/>
                    </a:lnR>
                    <a:lnT w="19050" cap="flat" cmpd="sng" algn="ctr">
                      <a:solidFill>
                        <a:srgbClr val="333333"/>
                      </a:solidFill>
                      <a:prstDash val="solid"/>
                      <a:round/>
                      <a:headEnd type="none" w="med" len="med"/>
                      <a:tailEnd type="none" w="med" len="med"/>
                    </a:lnT>
                    <a:lnB>
                      <a:noFill/>
                    </a:lnB>
                    <a:solidFill>
                      <a:schemeClr val="accent6">
                        <a:lumMod val="20000"/>
                        <a:lumOff val="80000"/>
                      </a:schemeClr>
                    </a:solidFill>
                  </a:tcPr>
                </a:tc>
                <a:tc>
                  <a:txBody>
                    <a:bodyPr/>
                    <a:lstStyle/>
                    <a:p>
                      <a:pPr algn="ctr">
                        <a:buNone/>
                      </a:pPr>
                      <a:r>
                        <a:rPr lang="fr-FR" sz="900">
                          <a:effectLst/>
                        </a:rPr>
                        <a:t>1</a:t>
                      </a:r>
                    </a:p>
                  </a:txBody>
                  <a:tcPr marL="131064" marR="131064" marT="40957" marB="40957" anchor="ctr">
                    <a:lnL>
                      <a:noFill/>
                    </a:lnL>
                    <a:lnR>
                      <a:noFill/>
                    </a:lnR>
                    <a:lnT w="19050" cap="flat" cmpd="sng" algn="ctr">
                      <a:solidFill>
                        <a:srgbClr val="333333"/>
                      </a:solidFill>
                      <a:prstDash val="solid"/>
                      <a:round/>
                      <a:headEnd type="none" w="med" len="med"/>
                      <a:tailEnd type="none" w="med" len="med"/>
                    </a:lnT>
                    <a:lnB>
                      <a:noFill/>
                    </a:lnB>
                    <a:solidFill>
                      <a:schemeClr val="accent6">
                        <a:lumMod val="20000"/>
                        <a:lumOff val="80000"/>
                      </a:schemeClr>
                    </a:solidFill>
                  </a:tcPr>
                </a:tc>
                <a:tc>
                  <a:txBody>
                    <a:bodyPr/>
                    <a:lstStyle/>
                    <a:p>
                      <a:pPr algn="ctr">
                        <a:buNone/>
                      </a:pPr>
                      <a:r>
                        <a:rPr lang="fr-FR" sz="900">
                          <a:solidFill>
                            <a:srgbClr val="858585"/>
                          </a:solidFill>
                          <a:effectLst/>
                        </a:rPr>
                        <a:t>1</a:t>
                      </a:r>
                    </a:p>
                  </a:txBody>
                  <a:tcPr marL="131064" marR="131064" marT="40957" marB="40957" anchor="ctr">
                    <a:lnL>
                      <a:noFill/>
                    </a:lnL>
                    <a:lnR>
                      <a:noFill/>
                    </a:lnR>
                    <a:lnT w="19050" cap="flat" cmpd="sng" algn="ctr">
                      <a:solidFill>
                        <a:srgbClr val="333333"/>
                      </a:solidFill>
                      <a:prstDash val="solid"/>
                      <a:round/>
                      <a:headEnd type="none" w="med" len="med"/>
                      <a:tailEnd type="none" w="med" len="med"/>
                    </a:lnT>
                    <a:lnB>
                      <a:noFill/>
                    </a:lnB>
                    <a:solidFill>
                      <a:schemeClr val="accent6">
                        <a:lumMod val="20000"/>
                        <a:lumOff val="80000"/>
                      </a:schemeClr>
                    </a:solidFill>
                  </a:tcPr>
                </a:tc>
                <a:tc>
                  <a:txBody>
                    <a:bodyPr/>
                    <a:lstStyle/>
                    <a:p>
                      <a:pPr algn="l">
                        <a:buNone/>
                      </a:pPr>
                      <a:r>
                        <a:rPr lang="fr-FR" sz="900" dirty="0">
                          <a:effectLst/>
                        </a:rPr>
                        <a:t>Credit Agricole</a:t>
                      </a:r>
                    </a:p>
                  </a:txBody>
                  <a:tcPr marL="78638" marR="78638" marT="39319" marB="39319" anchor="ctr">
                    <a:lnL>
                      <a:noFill/>
                    </a:lnL>
                    <a:lnR>
                      <a:noFill/>
                    </a:lnR>
                    <a:lnT w="19050" cap="flat" cmpd="sng" algn="ctr">
                      <a:solidFill>
                        <a:srgbClr val="333333"/>
                      </a:solidFill>
                      <a:prstDash val="solid"/>
                      <a:round/>
                      <a:headEnd type="none" w="med" len="med"/>
                      <a:tailEnd type="none" w="med" len="med"/>
                    </a:lnT>
                    <a:lnB>
                      <a:noFill/>
                    </a:lnB>
                    <a:solidFill>
                      <a:schemeClr val="accent6">
                        <a:lumMod val="20000"/>
                        <a:lumOff val="80000"/>
                      </a:schemeClr>
                    </a:solidFill>
                  </a:tcPr>
                </a:tc>
                <a:extLst>
                  <a:ext uri="{0D108BD9-81ED-4DB2-BD59-A6C34878D82A}">
                    <a16:rowId xmlns:a16="http://schemas.microsoft.com/office/drawing/2014/main" val="1790623276"/>
                  </a:ext>
                </a:extLst>
              </a:tr>
              <a:tr h="214672">
                <a:tc>
                  <a:txBody>
                    <a:bodyPr/>
                    <a:lstStyle/>
                    <a:p>
                      <a:pPr algn="l" fontAlgn="base">
                        <a:buNone/>
                      </a:pPr>
                      <a:r>
                        <a:rPr lang="fr-FR" sz="900">
                          <a:effectLst/>
                        </a:rPr>
                        <a:t>France</a:t>
                      </a:r>
                    </a:p>
                  </a:txBody>
                  <a:tcPr marL="78638" marR="78638" marT="39319" marB="39319" anchor="ctr">
                    <a:lnL>
                      <a:noFill/>
                    </a:lnL>
                    <a:lnR>
                      <a:noFill/>
                    </a:lnR>
                    <a:lnT>
                      <a:noFill/>
                    </a:lnT>
                    <a:lnB>
                      <a:noFill/>
                    </a:lnB>
                    <a:noFill/>
                  </a:tcPr>
                </a:tc>
                <a:tc>
                  <a:txBody>
                    <a:bodyPr/>
                    <a:lstStyle/>
                    <a:p>
                      <a:pPr algn="ctr">
                        <a:buNone/>
                      </a:pPr>
                      <a:r>
                        <a:rPr lang="fr-FR" sz="900">
                          <a:effectLst/>
                        </a:rPr>
                        <a:t>2</a:t>
                      </a:r>
                    </a:p>
                  </a:txBody>
                  <a:tcPr marL="131064" marR="131064" marT="40957" marB="40957" anchor="ctr">
                    <a:lnL>
                      <a:noFill/>
                    </a:lnL>
                    <a:lnR>
                      <a:noFill/>
                    </a:lnR>
                    <a:lnT>
                      <a:noFill/>
                    </a:lnT>
                    <a:lnB>
                      <a:noFill/>
                    </a:lnB>
                    <a:noFill/>
                  </a:tcPr>
                </a:tc>
                <a:tc>
                  <a:txBody>
                    <a:bodyPr/>
                    <a:lstStyle/>
                    <a:p>
                      <a:pPr algn="ctr">
                        <a:buNone/>
                      </a:pPr>
                      <a:r>
                        <a:rPr lang="fr-FR" sz="900" dirty="0">
                          <a:solidFill>
                            <a:srgbClr val="858585"/>
                          </a:solidFill>
                          <a:effectLst/>
                        </a:rPr>
                        <a:t>2</a:t>
                      </a:r>
                    </a:p>
                  </a:txBody>
                  <a:tcPr marL="131064" marR="131064" marT="40957" marB="40957" anchor="ctr">
                    <a:lnL>
                      <a:noFill/>
                    </a:lnL>
                    <a:lnR>
                      <a:noFill/>
                    </a:lnR>
                    <a:lnT>
                      <a:noFill/>
                    </a:lnT>
                    <a:lnB>
                      <a:noFill/>
                    </a:lnB>
                    <a:noFill/>
                  </a:tcPr>
                </a:tc>
                <a:tc>
                  <a:txBody>
                    <a:bodyPr/>
                    <a:lstStyle/>
                    <a:p>
                      <a:pPr algn="l">
                        <a:buNone/>
                      </a:pPr>
                      <a:r>
                        <a:rPr lang="fr-FR" sz="900">
                          <a:effectLst/>
                        </a:rPr>
                        <a:t>BNP Paribas</a:t>
                      </a:r>
                    </a:p>
                  </a:txBody>
                  <a:tcPr marL="78638" marR="78638" marT="39319" marB="39319" anchor="ctr">
                    <a:lnL>
                      <a:noFill/>
                    </a:lnL>
                    <a:lnR>
                      <a:noFill/>
                    </a:lnR>
                    <a:lnT>
                      <a:noFill/>
                    </a:lnT>
                    <a:lnB>
                      <a:noFill/>
                    </a:lnB>
                    <a:noFill/>
                  </a:tcPr>
                </a:tc>
                <a:extLst>
                  <a:ext uri="{0D108BD9-81ED-4DB2-BD59-A6C34878D82A}">
                    <a16:rowId xmlns:a16="http://schemas.microsoft.com/office/drawing/2014/main" val="3983878978"/>
                  </a:ext>
                </a:extLst>
              </a:tr>
              <a:tr h="214672">
                <a:tc>
                  <a:txBody>
                    <a:bodyPr/>
                    <a:lstStyle/>
                    <a:p>
                      <a:pPr algn="l" fontAlgn="base">
                        <a:buNone/>
                      </a:pPr>
                      <a:r>
                        <a:rPr lang="fr-FR" sz="900">
                          <a:effectLst/>
                        </a:rPr>
                        <a:t>France</a:t>
                      </a:r>
                    </a:p>
                  </a:txBody>
                  <a:tcPr marL="78638" marR="78638" marT="39319" marB="39319" anchor="ctr">
                    <a:lnL>
                      <a:noFill/>
                    </a:lnL>
                    <a:lnR>
                      <a:noFill/>
                    </a:lnR>
                    <a:lnT>
                      <a:noFill/>
                    </a:lnT>
                    <a:lnB>
                      <a:noFill/>
                    </a:lnB>
                    <a:noFill/>
                  </a:tcPr>
                </a:tc>
                <a:tc>
                  <a:txBody>
                    <a:bodyPr/>
                    <a:lstStyle/>
                    <a:p>
                      <a:pPr algn="ctr">
                        <a:buNone/>
                      </a:pPr>
                      <a:r>
                        <a:rPr lang="fr-FR" sz="900">
                          <a:effectLst/>
                        </a:rPr>
                        <a:t>3</a:t>
                      </a:r>
                    </a:p>
                  </a:txBody>
                  <a:tcPr marL="131064" marR="131064" marT="40957" marB="40957" anchor="ctr">
                    <a:lnL>
                      <a:noFill/>
                    </a:lnL>
                    <a:lnR>
                      <a:noFill/>
                    </a:lnR>
                    <a:lnT>
                      <a:noFill/>
                    </a:lnT>
                    <a:lnB>
                      <a:noFill/>
                    </a:lnB>
                    <a:noFill/>
                  </a:tcPr>
                </a:tc>
                <a:tc>
                  <a:txBody>
                    <a:bodyPr/>
                    <a:lstStyle/>
                    <a:p>
                      <a:pPr algn="ctr">
                        <a:buNone/>
                      </a:pPr>
                      <a:r>
                        <a:rPr lang="fr-FR" sz="900">
                          <a:solidFill>
                            <a:srgbClr val="858585"/>
                          </a:solidFill>
                          <a:effectLst/>
                        </a:rPr>
                        <a:t>4</a:t>
                      </a:r>
                    </a:p>
                  </a:txBody>
                  <a:tcPr marL="131064" marR="131064" marT="40957" marB="40957" anchor="ctr">
                    <a:lnL>
                      <a:noFill/>
                    </a:lnL>
                    <a:lnR>
                      <a:noFill/>
                    </a:lnR>
                    <a:lnT>
                      <a:noFill/>
                    </a:lnT>
                    <a:lnB>
                      <a:noFill/>
                    </a:lnB>
                    <a:noFill/>
                  </a:tcPr>
                </a:tc>
                <a:tc>
                  <a:txBody>
                    <a:bodyPr/>
                    <a:lstStyle/>
                    <a:p>
                      <a:pPr algn="l">
                        <a:buNone/>
                      </a:pPr>
                      <a:r>
                        <a:rPr lang="fr-FR" sz="900">
                          <a:effectLst/>
                        </a:rPr>
                        <a:t>HSBC</a:t>
                      </a:r>
                    </a:p>
                  </a:txBody>
                  <a:tcPr marL="78638" marR="78638" marT="39319" marB="39319" anchor="ctr">
                    <a:lnL>
                      <a:noFill/>
                    </a:lnL>
                    <a:lnR>
                      <a:noFill/>
                    </a:lnR>
                    <a:lnT>
                      <a:noFill/>
                    </a:lnT>
                    <a:lnB>
                      <a:noFill/>
                    </a:lnB>
                    <a:noFill/>
                  </a:tcPr>
                </a:tc>
                <a:extLst>
                  <a:ext uri="{0D108BD9-81ED-4DB2-BD59-A6C34878D82A}">
                    <a16:rowId xmlns:a16="http://schemas.microsoft.com/office/drawing/2014/main" val="936270139"/>
                  </a:ext>
                </a:extLst>
              </a:tr>
              <a:tr h="214672">
                <a:tc>
                  <a:txBody>
                    <a:bodyPr/>
                    <a:lstStyle/>
                    <a:p>
                      <a:pPr algn="l" fontAlgn="base">
                        <a:buNone/>
                      </a:pPr>
                      <a:r>
                        <a:rPr lang="fr-FR" sz="900">
                          <a:effectLst/>
                        </a:rPr>
                        <a:t>France</a:t>
                      </a:r>
                    </a:p>
                  </a:txBody>
                  <a:tcPr marL="78638" marR="78638" marT="39319" marB="39319" anchor="ctr">
                    <a:lnL>
                      <a:noFill/>
                    </a:lnL>
                    <a:lnR>
                      <a:noFill/>
                    </a:lnR>
                    <a:lnT>
                      <a:noFill/>
                    </a:lnT>
                    <a:lnB>
                      <a:noFill/>
                    </a:lnB>
                    <a:noFill/>
                  </a:tcPr>
                </a:tc>
                <a:tc>
                  <a:txBody>
                    <a:bodyPr/>
                    <a:lstStyle/>
                    <a:p>
                      <a:pPr algn="ctr">
                        <a:buNone/>
                      </a:pPr>
                      <a:r>
                        <a:rPr lang="fr-FR" sz="900">
                          <a:effectLst/>
                        </a:rPr>
                        <a:t>4</a:t>
                      </a:r>
                    </a:p>
                  </a:txBody>
                  <a:tcPr marL="131064" marR="131064" marT="40957" marB="40957" anchor="ctr">
                    <a:lnL>
                      <a:noFill/>
                    </a:lnL>
                    <a:lnR>
                      <a:noFill/>
                    </a:lnR>
                    <a:lnT>
                      <a:noFill/>
                    </a:lnT>
                    <a:lnB>
                      <a:noFill/>
                    </a:lnB>
                    <a:noFill/>
                  </a:tcPr>
                </a:tc>
                <a:tc>
                  <a:txBody>
                    <a:bodyPr/>
                    <a:lstStyle/>
                    <a:p>
                      <a:pPr algn="ctr">
                        <a:buNone/>
                      </a:pPr>
                      <a:r>
                        <a:rPr lang="fr-FR" sz="900">
                          <a:solidFill>
                            <a:srgbClr val="858585"/>
                          </a:solidFill>
                          <a:effectLst/>
                        </a:rPr>
                        <a:t>Not ranked</a:t>
                      </a:r>
                    </a:p>
                  </a:txBody>
                  <a:tcPr marL="131064" marR="131064" marT="40957" marB="40957" anchor="ctr">
                    <a:lnL>
                      <a:noFill/>
                    </a:lnL>
                    <a:lnR>
                      <a:noFill/>
                    </a:lnR>
                    <a:lnT>
                      <a:noFill/>
                    </a:lnT>
                    <a:lnB>
                      <a:noFill/>
                    </a:lnB>
                    <a:noFill/>
                  </a:tcPr>
                </a:tc>
                <a:tc>
                  <a:txBody>
                    <a:bodyPr/>
                    <a:lstStyle/>
                    <a:p>
                      <a:pPr algn="l">
                        <a:buNone/>
                      </a:pPr>
                      <a:r>
                        <a:rPr lang="fr-FR" sz="900">
                          <a:effectLst/>
                        </a:rPr>
                        <a:t>CM-CIC</a:t>
                      </a:r>
                    </a:p>
                  </a:txBody>
                  <a:tcPr marL="78638" marR="78638" marT="39319" marB="39319" anchor="ctr">
                    <a:lnL>
                      <a:noFill/>
                    </a:lnL>
                    <a:lnR>
                      <a:noFill/>
                    </a:lnR>
                    <a:lnT>
                      <a:noFill/>
                    </a:lnT>
                    <a:lnB>
                      <a:noFill/>
                    </a:lnB>
                    <a:noFill/>
                  </a:tcPr>
                </a:tc>
                <a:extLst>
                  <a:ext uri="{0D108BD9-81ED-4DB2-BD59-A6C34878D82A}">
                    <a16:rowId xmlns:a16="http://schemas.microsoft.com/office/drawing/2014/main" val="3586507731"/>
                  </a:ext>
                </a:extLst>
              </a:tr>
              <a:tr h="214672">
                <a:tc>
                  <a:txBody>
                    <a:bodyPr/>
                    <a:lstStyle/>
                    <a:p>
                      <a:pPr algn="l" fontAlgn="base">
                        <a:buNone/>
                      </a:pPr>
                      <a:r>
                        <a:rPr lang="fr-FR" sz="900">
                          <a:effectLst/>
                        </a:rPr>
                        <a:t>France</a:t>
                      </a:r>
                    </a:p>
                  </a:txBody>
                  <a:tcPr marL="78638" marR="78638" marT="39319" marB="39319" anchor="ctr">
                    <a:lnL>
                      <a:noFill/>
                    </a:lnL>
                    <a:lnR>
                      <a:noFill/>
                    </a:lnR>
                    <a:lnT>
                      <a:noFill/>
                    </a:lnT>
                    <a:lnB>
                      <a:noFill/>
                    </a:lnB>
                    <a:noFill/>
                  </a:tcPr>
                </a:tc>
                <a:tc>
                  <a:txBody>
                    <a:bodyPr/>
                    <a:lstStyle/>
                    <a:p>
                      <a:pPr algn="ctr">
                        <a:buNone/>
                      </a:pPr>
                      <a:r>
                        <a:rPr lang="fr-FR" sz="900">
                          <a:effectLst/>
                        </a:rPr>
                        <a:t>5</a:t>
                      </a:r>
                    </a:p>
                  </a:txBody>
                  <a:tcPr marL="131064" marR="131064" marT="40957" marB="40957" anchor="ctr">
                    <a:lnL>
                      <a:noFill/>
                    </a:lnL>
                    <a:lnR>
                      <a:noFill/>
                    </a:lnR>
                    <a:lnT>
                      <a:noFill/>
                    </a:lnT>
                    <a:lnB>
                      <a:noFill/>
                    </a:lnB>
                    <a:noFill/>
                  </a:tcPr>
                </a:tc>
                <a:tc>
                  <a:txBody>
                    <a:bodyPr/>
                    <a:lstStyle/>
                    <a:p>
                      <a:pPr algn="ctr">
                        <a:buNone/>
                      </a:pPr>
                      <a:r>
                        <a:rPr lang="fr-FR" sz="900">
                          <a:solidFill>
                            <a:srgbClr val="858585"/>
                          </a:solidFill>
                          <a:effectLst/>
                        </a:rPr>
                        <a:t>3</a:t>
                      </a:r>
                    </a:p>
                  </a:txBody>
                  <a:tcPr marL="131064" marR="131064" marT="40957" marB="40957" anchor="ctr">
                    <a:lnL>
                      <a:noFill/>
                    </a:lnL>
                    <a:lnR>
                      <a:noFill/>
                    </a:lnR>
                    <a:lnT>
                      <a:noFill/>
                    </a:lnT>
                    <a:lnB>
                      <a:noFill/>
                    </a:lnB>
                    <a:noFill/>
                  </a:tcPr>
                </a:tc>
                <a:tc>
                  <a:txBody>
                    <a:bodyPr/>
                    <a:lstStyle/>
                    <a:p>
                      <a:pPr algn="l">
                        <a:buNone/>
                      </a:pPr>
                      <a:r>
                        <a:rPr lang="fr-FR" sz="900">
                          <a:effectLst/>
                        </a:rPr>
                        <a:t>Societe Generale</a:t>
                      </a:r>
                    </a:p>
                  </a:txBody>
                  <a:tcPr marL="78638" marR="78638" marT="39319" marB="39319" anchor="ctr">
                    <a:lnL>
                      <a:noFill/>
                    </a:lnL>
                    <a:lnR>
                      <a:noFill/>
                    </a:lnR>
                    <a:lnT>
                      <a:noFill/>
                    </a:lnT>
                    <a:lnB>
                      <a:noFill/>
                    </a:lnB>
                    <a:noFill/>
                  </a:tcPr>
                </a:tc>
                <a:extLst>
                  <a:ext uri="{0D108BD9-81ED-4DB2-BD59-A6C34878D82A}">
                    <a16:rowId xmlns:a16="http://schemas.microsoft.com/office/drawing/2014/main" val="3957288126"/>
                  </a:ext>
                </a:extLst>
              </a:tr>
              <a:tr h="214672">
                <a:tc>
                  <a:txBody>
                    <a:bodyPr/>
                    <a:lstStyle/>
                    <a:p>
                      <a:pPr algn="l" fontAlgn="base">
                        <a:buNone/>
                      </a:pPr>
                      <a:r>
                        <a:rPr lang="fr-FR" sz="900">
                          <a:effectLst/>
                        </a:rPr>
                        <a:t>France</a:t>
                      </a:r>
                    </a:p>
                  </a:txBody>
                  <a:tcPr marL="78638" marR="78638" marT="39319" marB="39319" anchor="ctr">
                    <a:lnL>
                      <a:noFill/>
                    </a:lnL>
                    <a:lnR>
                      <a:noFill/>
                    </a:lnR>
                    <a:lnT>
                      <a:noFill/>
                    </a:lnT>
                    <a:lnB>
                      <a:noFill/>
                    </a:lnB>
                    <a:noFill/>
                  </a:tcPr>
                </a:tc>
                <a:tc>
                  <a:txBody>
                    <a:bodyPr/>
                    <a:lstStyle/>
                    <a:p>
                      <a:pPr algn="ctr">
                        <a:buNone/>
                      </a:pPr>
                      <a:r>
                        <a:rPr lang="fr-FR" sz="900">
                          <a:effectLst/>
                        </a:rPr>
                        <a:t>6</a:t>
                      </a:r>
                    </a:p>
                  </a:txBody>
                  <a:tcPr marL="131064" marR="131064" marT="40957" marB="40957" anchor="ctr">
                    <a:lnL>
                      <a:noFill/>
                    </a:lnL>
                    <a:lnR>
                      <a:noFill/>
                    </a:lnR>
                    <a:lnT>
                      <a:noFill/>
                    </a:lnT>
                    <a:lnB>
                      <a:noFill/>
                    </a:lnB>
                    <a:noFill/>
                  </a:tcPr>
                </a:tc>
                <a:tc>
                  <a:txBody>
                    <a:bodyPr/>
                    <a:lstStyle/>
                    <a:p>
                      <a:pPr algn="ctr">
                        <a:buNone/>
                      </a:pPr>
                      <a:r>
                        <a:rPr lang="fr-FR" sz="900">
                          <a:solidFill>
                            <a:srgbClr val="858585"/>
                          </a:solidFill>
                          <a:effectLst/>
                        </a:rPr>
                        <a:t>Not ranked</a:t>
                      </a:r>
                    </a:p>
                  </a:txBody>
                  <a:tcPr marL="131064" marR="131064" marT="40957" marB="40957" anchor="ctr">
                    <a:lnL>
                      <a:noFill/>
                    </a:lnL>
                    <a:lnR>
                      <a:noFill/>
                    </a:lnR>
                    <a:lnT>
                      <a:noFill/>
                    </a:lnT>
                    <a:lnB>
                      <a:noFill/>
                    </a:lnB>
                    <a:noFill/>
                  </a:tcPr>
                </a:tc>
                <a:tc>
                  <a:txBody>
                    <a:bodyPr/>
                    <a:lstStyle/>
                    <a:p>
                      <a:pPr algn="l">
                        <a:buNone/>
                      </a:pPr>
                      <a:r>
                        <a:rPr lang="fr-FR" sz="900" dirty="0">
                          <a:effectLst/>
                        </a:rPr>
                        <a:t>Natixis</a:t>
                      </a:r>
                    </a:p>
                  </a:txBody>
                  <a:tcPr marL="78638" marR="78638" marT="39319" marB="39319" anchor="ctr">
                    <a:lnL>
                      <a:noFill/>
                    </a:lnL>
                    <a:lnR>
                      <a:noFill/>
                    </a:lnR>
                    <a:lnT>
                      <a:noFill/>
                    </a:lnT>
                    <a:lnB>
                      <a:noFill/>
                    </a:lnB>
                    <a:noFill/>
                  </a:tcPr>
                </a:tc>
                <a:extLst>
                  <a:ext uri="{0D108BD9-81ED-4DB2-BD59-A6C34878D82A}">
                    <a16:rowId xmlns:a16="http://schemas.microsoft.com/office/drawing/2014/main" val="306477368"/>
                  </a:ext>
                </a:extLst>
              </a:tr>
            </a:tbl>
          </a:graphicData>
        </a:graphic>
      </p:graphicFrame>
      <p:sp>
        <p:nvSpPr>
          <p:cNvPr id="4" name="ZoneTexte 3">
            <a:extLst>
              <a:ext uri="{FF2B5EF4-FFF2-40B4-BE49-F238E27FC236}">
                <a16:creationId xmlns:a16="http://schemas.microsoft.com/office/drawing/2014/main" id="{EECB1483-A2E7-7EB8-3E9F-4C052EE135A5}"/>
              </a:ext>
            </a:extLst>
          </p:cNvPr>
          <p:cNvSpPr txBox="1"/>
          <p:nvPr/>
        </p:nvSpPr>
        <p:spPr>
          <a:xfrm>
            <a:off x="1109570" y="1573368"/>
            <a:ext cx="3441014" cy="281558"/>
          </a:xfrm>
          <a:prstGeom prst="rect">
            <a:avLst/>
          </a:prstGeom>
          <a:solidFill>
            <a:schemeClr val="bg1">
              <a:lumMod val="85000"/>
            </a:schemeClr>
          </a:solidFill>
        </p:spPr>
        <p:txBody>
          <a:bodyPr wrap="square" rtlCol="0">
            <a:noAutofit/>
          </a:bodyPr>
          <a:lstStyle/>
          <a:p>
            <a:pPr algn="ctr"/>
            <a:r>
              <a:rPr lang="en-US" sz="800" b="1" dirty="0"/>
              <a:t>France</a:t>
            </a:r>
            <a:endParaRPr lang="en-US" sz="800" dirty="0"/>
          </a:p>
        </p:txBody>
      </p:sp>
      <p:sp>
        <p:nvSpPr>
          <p:cNvPr id="5" name="ZoneTexte 4">
            <a:extLst>
              <a:ext uri="{FF2B5EF4-FFF2-40B4-BE49-F238E27FC236}">
                <a16:creationId xmlns:a16="http://schemas.microsoft.com/office/drawing/2014/main" id="{E01DAB8B-0AA2-7997-BF31-E8D9DA4E12F3}"/>
              </a:ext>
            </a:extLst>
          </p:cNvPr>
          <p:cNvSpPr txBox="1"/>
          <p:nvPr/>
        </p:nvSpPr>
        <p:spPr>
          <a:xfrm>
            <a:off x="6623551" y="1573368"/>
            <a:ext cx="3441014" cy="281558"/>
          </a:xfrm>
          <a:prstGeom prst="rect">
            <a:avLst/>
          </a:prstGeom>
          <a:solidFill>
            <a:schemeClr val="bg1">
              <a:lumMod val="85000"/>
            </a:schemeClr>
          </a:solidFill>
        </p:spPr>
        <p:txBody>
          <a:bodyPr wrap="square" rtlCol="0">
            <a:noAutofit/>
          </a:bodyPr>
          <a:lstStyle/>
          <a:p>
            <a:pPr algn="ctr"/>
            <a:r>
              <a:rPr lang="en-US" sz="800" b="1" dirty="0"/>
              <a:t>Italy</a:t>
            </a:r>
            <a:endParaRPr lang="en-US" sz="800" dirty="0"/>
          </a:p>
        </p:txBody>
      </p:sp>
      <p:graphicFrame>
        <p:nvGraphicFramePr>
          <p:cNvPr id="6" name="Tableau 5">
            <a:extLst>
              <a:ext uri="{FF2B5EF4-FFF2-40B4-BE49-F238E27FC236}">
                <a16:creationId xmlns:a16="http://schemas.microsoft.com/office/drawing/2014/main" id="{6A6DA1B9-C66D-4D80-310F-EAF9475CD86D}"/>
              </a:ext>
            </a:extLst>
          </p:cNvPr>
          <p:cNvGraphicFramePr>
            <a:graphicFrameLocks noGrp="1"/>
          </p:cNvGraphicFramePr>
          <p:nvPr>
            <p:extLst>
              <p:ext uri="{D42A27DB-BD31-4B8C-83A1-F6EECF244321}">
                <p14:modId xmlns:p14="http://schemas.microsoft.com/office/powerpoint/2010/main" val="124843455"/>
              </p:ext>
            </p:extLst>
          </p:nvPr>
        </p:nvGraphicFramePr>
        <p:xfrm>
          <a:off x="6096000" y="1945516"/>
          <a:ext cx="4496116" cy="1935626"/>
        </p:xfrm>
        <a:graphic>
          <a:graphicData uri="http://schemas.openxmlformats.org/drawingml/2006/table">
            <a:tbl>
              <a:tblPr/>
              <a:tblGrid>
                <a:gridCol w="1124029">
                  <a:extLst>
                    <a:ext uri="{9D8B030D-6E8A-4147-A177-3AD203B41FA5}">
                      <a16:colId xmlns:a16="http://schemas.microsoft.com/office/drawing/2014/main" val="677823582"/>
                    </a:ext>
                  </a:extLst>
                </a:gridCol>
                <a:gridCol w="1124029">
                  <a:extLst>
                    <a:ext uri="{9D8B030D-6E8A-4147-A177-3AD203B41FA5}">
                      <a16:colId xmlns:a16="http://schemas.microsoft.com/office/drawing/2014/main" val="98227658"/>
                    </a:ext>
                  </a:extLst>
                </a:gridCol>
                <a:gridCol w="1124029">
                  <a:extLst>
                    <a:ext uri="{9D8B030D-6E8A-4147-A177-3AD203B41FA5}">
                      <a16:colId xmlns:a16="http://schemas.microsoft.com/office/drawing/2014/main" val="129744504"/>
                    </a:ext>
                  </a:extLst>
                </a:gridCol>
                <a:gridCol w="1124029">
                  <a:extLst>
                    <a:ext uri="{9D8B030D-6E8A-4147-A177-3AD203B41FA5}">
                      <a16:colId xmlns:a16="http://schemas.microsoft.com/office/drawing/2014/main" val="2644147711"/>
                    </a:ext>
                  </a:extLst>
                </a:gridCol>
              </a:tblGrid>
              <a:tr h="263821">
                <a:tc>
                  <a:txBody>
                    <a:bodyPr/>
                    <a:lstStyle/>
                    <a:p>
                      <a:pPr algn="l" fontAlgn="b">
                        <a:buNone/>
                      </a:pPr>
                      <a:r>
                        <a:rPr lang="fr-FR" sz="900" b="1">
                          <a:effectLst/>
                          <a:latin typeface="inherit"/>
                        </a:rPr>
                        <a:t>Geography</a:t>
                      </a:r>
                      <a:endParaRPr lang="fr-FR" sz="900">
                        <a:effectLst/>
                        <a:latin typeface="inherit"/>
                      </a:endParaRPr>
                    </a:p>
                  </a:txBody>
                  <a:tcPr marL="78638" marR="78638" marT="39319" marB="39319" anchor="b">
                    <a:lnL>
                      <a:noFill/>
                    </a:lnL>
                    <a:lnR>
                      <a:noFill/>
                    </a:lnR>
                    <a:lnT>
                      <a:noFill/>
                    </a:lnT>
                    <a:lnB w="19050" cap="flat" cmpd="sng" algn="ctr">
                      <a:solidFill>
                        <a:srgbClr val="333333"/>
                      </a:solidFill>
                      <a:prstDash val="solid"/>
                      <a:round/>
                      <a:headEnd type="none" w="med" len="med"/>
                      <a:tailEnd type="none" w="med" len="med"/>
                    </a:lnB>
                    <a:noFill/>
                  </a:tcPr>
                </a:tc>
                <a:tc>
                  <a:txBody>
                    <a:bodyPr/>
                    <a:lstStyle/>
                    <a:p>
                      <a:pPr algn="ctr" fontAlgn="b">
                        <a:buNone/>
                      </a:pPr>
                      <a:r>
                        <a:rPr lang="fr-FR" sz="900" b="1">
                          <a:effectLst/>
                          <a:latin typeface="inherit"/>
                        </a:rPr>
                        <a:t>2026 Rank</a:t>
                      </a:r>
                      <a:endParaRPr lang="fr-FR" sz="900">
                        <a:effectLst/>
                        <a:latin typeface="inherit"/>
                      </a:endParaRPr>
                    </a:p>
                  </a:txBody>
                  <a:tcPr marL="131064" marR="131064" marT="65532" marB="65532" anchor="b">
                    <a:lnL>
                      <a:noFill/>
                    </a:lnL>
                    <a:lnR>
                      <a:noFill/>
                    </a:lnR>
                    <a:lnT>
                      <a:noFill/>
                    </a:lnT>
                    <a:lnB w="19050" cap="flat" cmpd="sng" algn="ctr">
                      <a:solidFill>
                        <a:srgbClr val="333333"/>
                      </a:solidFill>
                      <a:prstDash val="solid"/>
                      <a:round/>
                      <a:headEnd type="none" w="med" len="med"/>
                      <a:tailEnd type="none" w="med" len="med"/>
                    </a:lnB>
                    <a:noFill/>
                  </a:tcPr>
                </a:tc>
                <a:tc>
                  <a:txBody>
                    <a:bodyPr/>
                    <a:lstStyle/>
                    <a:p>
                      <a:pPr algn="ctr" fontAlgn="b">
                        <a:buNone/>
                      </a:pPr>
                      <a:r>
                        <a:rPr lang="fr-FR" sz="900" b="1">
                          <a:effectLst/>
                          <a:latin typeface="inherit"/>
                        </a:rPr>
                        <a:t>2025 Rank</a:t>
                      </a:r>
                      <a:endParaRPr lang="fr-FR" sz="900">
                        <a:effectLst/>
                        <a:latin typeface="inherit"/>
                      </a:endParaRPr>
                    </a:p>
                  </a:txBody>
                  <a:tcPr marL="131064" marR="131064" marT="65532" marB="65532" anchor="b">
                    <a:lnL>
                      <a:noFill/>
                    </a:lnL>
                    <a:lnR>
                      <a:noFill/>
                    </a:lnR>
                    <a:lnT>
                      <a:noFill/>
                    </a:lnT>
                    <a:lnB w="19050" cap="flat" cmpd="sng" algn="ctr">
                      <a:solidFill>
                        <a:srgbClr val="333333"/>
                      </a:solidFill>
                      <a:prstDash val="solid"/>
                      <a:round/>
                      <a:headEnd type="none" w="med" len="med"/>
                      <a:tailEnd type="none" w="med" len="med"/>
                    </a:lnB>
                    <a:noFill/>
                  </a:tcPr>
                </a:tc>
                <a:tc>
                  <a:txBody>
                    <a:bodyPr/>
                    <a:lstStyle/>
                    <a:p>
                      <a:pPr algn="l" fontAlgn="b">
                        <a:buNone/>
                      </a:pPr>
                      <a:r>
                        <a:rPr lang="fr-FR" sz="900" b="1">
                          <a:effectLst/>
                          <a:latin typeface="inherit"/>
                        </a:rPr>
                        <a:t>Bank</a:t>
                      </a:r>
                      <a:endParaRPr lang="fr-FR" sz="900">
                        <a:effectLst/>
                        <a:latin typeface="inherit"/>
                      </a:endParaRPr>
                    </a:p>
                  </a:txBody>
                  <a:tcPr marL="78638" marR="78638" marT="39319" marB="39319" anchor="b">
                    <a:lnL>
                      <a:noFill/>
                    </a:lnL>
                    <a:lnR>
                      <a:noFill/>
                    </a:lnR>
                    <a:lnT>
                      <a:noFill/>
                    </a:lnT>
                    <a:lnB w="19050" cap="flat" cmpd="sng" algn="ctr">
                      <a:solidFill>
                        <a:srgbClr val="333333"/>
                      </a:solidFill>
                      <a:prstDash val="solid"/>
                      <a:round/>
                      <a:headEnd type="none" w="med" len="med"/>
                      <a:tailEnd type="none" w="med" len="med"/>
                    </a:lnB>
                    <a:noFill/>
                  </a:tcPr>
                </a:tc>
                <a:extLst>
                  <a:ext uri="{0D108BD9-81ED-4DB2-BD59-A6C34878D82A}">
                    <a16:rowId xmlns:a16="http://schemas.microsoft.com/office/drawing/2014/main" val="950674857"/>
                  </a:ext>
                </a:extLst>
              </a:tr>
              <a:tr h="214672">
                <a:tc>
                  <a:txBody>
                    <a:bodyPr/>
                    <a:lstStyle/>
                    <a:p>
                      <a:pPr algn="l" fontAlgn="base">
                        <a:buNone/>
                      </a:pPr>
                      <a:r>
                        <a:rPr lang="fr-FR" sz="900">
                          <a:effectLst/>
                        </a:rPr>
                        <a:t>Italy</a:t>
                      </a:r>
                    </a:p>
                  </a:txBody>
                  <a:tcPr marL="78638" marR="78638" marT="39319" marB="39319" anchor="ctr">
                    <a:lnL>
                      <a:noFill/>
                    </a:lnL>
                    <a:lnR>
                      <a:noFill/>
                    </a:lnR>
                    <a:lnT w="19050" cap="flat" cmpd="sng" algn="ctr">
                      <a:solidFill>
                        <a:srgbClr val="333333"/>
                      </a:solidFill>
                      <a:prstDash val="solid"/>
                      <a:round/>
                      <a:headEnd type="none" w="med" len="med"/>
                      <a:tailEnd type="none" w="med" len="med"/>
                    </a:lnT>
                    <a:lnB>
                      <a:noFill/>
                    </a:lnB>
                    <a:solidFill>
                      <a:schemeClr val="accent6">
                        <a:lumMod val="20000"/>
                        <a:lumOff val="80000"/>
                      </a:schemeClr>
                    </a:solidFill>
                  </a:tcPr>
                </a:tc>
                <a:tc>
                  <a:txBody>
                    <a:bodyPr/>
                    <a:lstStyle/>
                    <a:p>
                      <a:pPr algn="ctr">
                        <a:buNone/>
                      </a:pPr>
                      <a:r>
                        <a:rPr lang="fr-FR" sz="900">
                          <a:effectLst/>
                        </a:rPr>
                        <a:t>1</a:t>
                      </a:r>
                    </a:p>
                  </a:txBody>
                  <a:tcPr marL="131064" marR="131064" marT="40957" marB="40957" anchor="ctr">
                    <a:lnL>
                      <a:noFill/>
                    </a:lnL>
                    <a:lnR>
                      <a:noFill/>
                    </a:lnR>
                    <a:lnT w="19050" cap="flat" cmpd="sng" algn="ctr">
                      <a:solidFill>
                        <a:srgbClr val="333333"/>
                      </a:solidFill>
                      <a:prstDash val="solid"/>
                      <a:round/>
                      <a:headEnd type="none" w="med" len="med"/>
                      <a:tailEnd type="none" w="med" len="med"/>
                    </a:lnT>
                    <a:lnB>
                      <a:noFill/>
                    </a:lnB>
                    <a:solidFill>
                      <a:schemeClr val="accent6">
                        <a:lumMod val="20000"/>
                        <a:lumOff val="80000"/>
                      </a:schemeClr>
                    </a:solidFill>
                  </a:tcPr>
                </a:tc>
                <a:tc>
                  <a:txBody>
                    <a:bodyPr/>
                    <a:lstStyle/>
                    <a:p>
                      <a:pPr algn="ctr">
                        <a:buNone/>
                      </a:pPr>
                      <a:r>
                        <a:rPr lang="fr-FR" sz="900">
                          <a:solidFill>
                            <a:srgbClr val="858585"/>
                          </a:solidFill>
                          <a:effectLst/>
                        </a:rPr>
                        <a:t>1</a:t>
                      </a:r>
                    </a:p>
                  </a:txBody>
                  <a:tcPr marL="131064" marR="131064" marT="40957" marB="40957" anchor="ctr">
                    <a:lnL>
                      <a:noFill/>
                    </a:lnL>
                    <a:lnR>
                      <a:noFill/>
                    </a:lnR>
                    <a:lnT w="19050" cap="flat" cmpd="sng" algn="ctr">
                      <a:solidFill>
                        <a:srgbClr val="333333"/>
                      </a:solidFill>
                      <a:prstDash val="solid"/>
                      <a:round/>
                      <a:headEnd type="none" w="med" len="med"/>
                      <a:tailEnd type="none" w="med" len="med"/>
                    </a:lnT>
                    <a:lnB>
                      <a:noFill/>
                    </a:lnB>
                    <a:solidFill>
                      <a:schemeClr val="accent6">
                        <a:lumMod val="20000"/>
                        <a:lumOff val="80000"/>
                      </a:schemeClr>
                    </a:solidFill>
                  </a:tcPr>
                </a:tc>
                <a:tc>
                  <a:txBody>
                    <a:bodyPr/>
                    <a:lstStyle/>
                    <a:p>
                      <a:pPr algn="l">
                        <a:buNone/>
                      </a:pPr>
                      <a:r>
                        <a:rPr lang="fr-FR" sz="900" dirty="0">
                          <a:effectLst/>
                        </a:rPr>
                        <a:t>Credit Agricole</a:t>
                      </a:r>
                    </a:p>
                  </a:txBody>
                  <a:tcPr marL="78638" marR="78638" marT="39319" marB="39319" anchor="ctr">
                    <a:lnL>
                      <a:noFill/>
                    </a:lnL>
                    <a:lnR>
                      <a:noFill/>
                    </a:lnR>
                    <a:lnT w="19050" cap="flat" cmpd="sng" algn="ctr">
                      <a:solidFill>
                        <a:srgbClr val="333333"/>
                      </a:solidFill>
                      <a:prstDash val="solid"/>
                      <a:round/>
                      <a:headEnd type="none" w="med" len="med"/>
                      <a:tailEnd type="none" w="med" len="med"/>
                    </a:lnT>
                    <a:lnB>
                      <a:noFill/>
                    </a:lnB>
                    <a:solidFill>
                      <a:schemeClr val="accent6">
                        <a:lumMod val="20000"/>
                        <a:lumOff val="80000"/>
                      </a:schemeClr>
                    </a:solidFill>
                  </a:tcPr>
                </a:tc>
                <a:extLst>
                  <a:ext uri="{0D108BD9-81ED-4DB2-BD59-A6C34878D82A}">
                    <a16:rowId xmlns:a16="http://schemas.microsoft.com/office/drawing/2014/main" val="1350764769"/>
                  </a:ext>
                </a:extLst>
              </a:tr>
              <a:tr h="214672">
                <a:tc>
                  <a:txBody>
                    <a:bodyPr/>
                    <a:lstStyle/>
                    <a:p>
                      <a:pPr algn="l" fontAlgn="base">
                        <a:buNone/>
                      </a:pPr>
                      <a:r>
                        <a:rPr lang="fr-FR" sz="900">
                          <a:effectLst/>
                        </a:rPr>
                        <a:t>Italy</a:t>
                      </a:r>
                    </a:p>
                  </a:txBody>
                  <a:tcPr marL="78638" marR="78638" marT="39319" marB="39319" anchor="ctr">
                    <a:lnL>
                      <a:noFill/>
                    </a:lnL>
                    <a:lnR>
                      <a:noFill/>
                    </a:lnR>
                    <a:lnT>
                      <a:noFill/>
                    </a:lnT>
                    <a:lnB>
                      <a:noFill/>
                    </a:lnB>
                    <a:noFill/>
                  </a:tcPr>
                </a:tc>
                <a:tc>
                  <a:txBody>
                    <a:bodyPr/>
                    <a:lstStyle/>
                    <a:p>
                      <a:pPr algn="ctr">
                        <a:buNone/>
                      </a:pPr>
                      <a:r>
                        <a:rPr lang="fr-FR" sz="900">
                          <a:effectLst/>
                        </a:rPr>
                        <a:t>2</a:t>
                      </a:r>
                    </a:p>
                  </a:txBody>
                  <a:tcPr marL="131064" marR="131064" marT="40957" marB="40957" anchor="ctr">
                    <a:lnL>
                      <a:noFill/>
                    </a:lnL>
                    <a:lnR>
                      <a:noFill/>
                    </a:lnR>
                    <a:lnT>
                      <a:noFill/>
                    </a:lnT>
                    <a:lnB>
                      <a:noFill/>
                    </a:lnB>
                    <a:noFill/>
                  </a:tcPr>
                </a:tc>
                <a:tc>
                  <a:txBody>
                    <a:bodyPr/>
                    <a:lstStyle/>
                    <a:p>
                      <a:pPr algn="ctr">
                        <a:buNone/>
                      </a:pPr>
                      <a:r>
                        <a:rPr lang="fr-FR" sz="900">
                          <a:solidFill>
                            <a:srgbClr val="858585"/>
                          </a:solidFill>
                          <a:effectLst/>
                        </a:rPr>
                        <a:t>3</a:t>
                      </a:r>
                    </a:p>
                  </a:txBody>
                  <a:tcPr marL="131064" marR="131064" marT="40957" marB="40957" anchor="ctr">
                    <a:lnL>
                      <a:noFill/>
                    </a:lnL>
                    <a:lnR>
                      <a:noFill/>
                    </a:lnR>
                    <a:lnT>
                      <a:noFill/>
                    </a:lnT>
                    <a:lnB>
                      <a:noFill/>
                    </a:lnB>
                    <a:noFill/>
                  </a:tcPr>
                </a:tc>
                <a:tc>
                  <a:txBody>
                    <a:bodyPr/>
                    <a:lstStyle/>
                    <a:p>
                      <a:pPr algn="l">
                        <a:buNone/>
                      </a:pPr>
                      <a:r>
                        <a:rPr lang="fr-FR" sz="900">
                          <a:effectLst/>
                        </a:rPr>
                        <a:t>UniCredit</a:t>
                      </a:r>
                    </a:p>
                  </a:txBody>
                  <a:tcPr marL="78638" marR="78638" marT="39319" marB="39319" anchor="ctr">
                    <a:lnL>
                      <a:noFill/>
                    </a:lnL>
                    <a:lnR>
                      <a:noFill/>
                    </a:lnR>
                    <a:lnT>
                      <a:noFill/>
                    </a:lnT>
                    <a:lnB>
                      <a:noFill/>
                    </a:lnB>
                    <a:noFill/>
                  </a:tcPr>
                </a:tc>
                <a:extLst>
                  <a:ext uri="{0D108BD9-81ED-4DB2-BD59-A6C34878D82A}">
                    <a16:rowId xmlns:a16="http://schemas.microsoft.com/office/drawing/2014/main" val="266524377"/>
                  </a:ext>
                </a:extLst>
              </a:tr>
              <a:tr h="214672">
                <a:tc>
                  <a:txBody>
                    <a:bodyPr/>
                    <a:lstStyle/>
                    <a:p>
                      <a:pPr algn="l" fontAlgn="base">
                        <a:buNone/>
                      </a:pPr>
                      <a:r>
                        <a:rPr lang="fr-FR" sz="900">
                          <a:effectLst/>
                        </a:rPr>
                        <a:t>Italy</a:t>
                      </a:r>
                    </a:p>
                  </a:txBody>
                  <a:tcPr marL="78638" marR="78638" marT="39319" marB="39319" anchor="ctr">
                    <a:lnL>
                      <a:noFill/>
                    </a:lnL>
                    <a:lnR>
                      <a:noFill/>
                    </a:lnR>
                    <a:lnT>
                      <a:noFill/>
                    </a:lnT>
                    <a:lnB>
                      <a:noFill/>
                    </a:lnB>
                    <a:noFill/>
                  </a:tcPr>
                </a:tc>
                <a:tc>
                  <a:txBody>
                    <a:bodyPr/>
                    <a:lstStyle/>
                    <a:p>
                      <a:pPr algn="ctr">
                        <a:buNone/>
                      </a:pPr>
                      <a:r>
                        <a:rPr lang="fr-FR" sz="900">
                          <a:effectLst/>
                        </a:rPr>
                        <a:t>3</a:t>
                      </a:r>
                    </a:p>
                  </a:txBody>
                  <a:tcPr marL="131064" marR="131064" marT="40957" marB="40957" anchor="ctr">
                    <a:lnL>
                      <a:noFill/>
                    </a:lnL>
                    <a:lnR>
                      <a:noFill/>
                    </a:lnR>
                    <a:lnT>
                      <a:noFill/>
                    </a:lnT>
                    <a:lnB>
                      <a:noFill/>
                    </a:lnB>
                    <a:noFill/>
                  </a:tcPr>
                </a:tc>
                <a:tc>
                  <a:txBody>
                    <a:bodyPr/>
                    <a:lstStyle/>
                    <a:p>
                      <a:pPr algn="ctr">
                        <a:buNone/>
                      </a:pPr>
                      <a:r>
                        <a:rPr lang="fr-FR" sz="900">
                          <a:solidFill>
                            <a:srgbClr val="858585"/>
                          </a:solidFill>
                          <a:effectLst/>
                        </a:rPr>
                        <a:t>2</a:t>
                      </a:r>
                    </a:p>
                  </a:txBody>
                  <a:tcPr marL="131064" marR="131064" marT="40957" marB="40957" anchor="ctr">
                    <a:lnL>
                      <a:noFill/>
                    </a:lnL>
                    <a:lnR>
                      <a:noFill/>
                    </a:lnR>
                    <a:lnT>
                      <a:noFill/>
                    </a:lnT>
                    <a:lnB>
                      <a:noFill/>
                    </a:lnB>
                    <a:noFill/>
                  </a:tcPr>
                </a:tc>
                <a:tc>
                  <a:txBody>
                    <a:bodyPr/>
                    <a:lstStyle/>
                    <a:p>
                      <a:pPr algn="l">
                        <a:buNone/>
                      </a:pPr>
                      <a:r>
                        <a:rPr lang="fr-FR" sz="900" dirty="0" err="1">
                          <a:effectLst/>
                        </a:rPr>
                        <a:t>Intesa</a:t>
                      </a:r>
                      <a:r>
                        <a:rPr lang="fr-FR" sz="900" dirty="0">
                          <a:effectLst/>
                        </a:rPr>
                        <a:t> </a:t>
                      </a:r>
                      <a:r>
                        <a:rPr lang="fr-FR" sz="900" dirty="0" err="1">
                          <a:effectLst/>
                        </a:rPr>
                        <a:t>Sanpaolo</a:t>
                      </a:r>
                      <a:endParaRPr lang="fr-FR" sz="900" dirty="0">
                        <a:effectLst/>
                      </a:endParaRPr>
                    </a:p>
                  </a:txBody>
                  <a:tcPr marL="78638" marR="78638" marT="39319" marB="39319" anchor="ctr">
                    <a:lnL>
                      <a:noFill/>
                    </a:lnL>
                    <a:lnR>
                      <a:noFill/>
                    </a:lnR>
                    <a:lnT>
                      <a:noFill/>
                    </a:lnT>
                    <a:lnB>
                      <a:noFill/>
                    </a:lnB>
                    <a:noFill/>
                  </a:tcPr>
                </a:tc>
                <a:extLst>
                  <a:ext uri="{0D108BD9-81ED-4DB2-BD59-A6C34878D82A}">
                    <a16:rowId xmlns:a16="http://schemas.microsoft.com/office/drawing/2014/main" val="866114192"/>
                  </a:ext>
                </a:extLst>
              </a:tr>
              <a:tr h="214672">
                <a:tc>
                  <a:txBody>
                    <a:bodyPr/>
                    <a:lstStyle/>
                    <a:p>
                      <a:pPr algn="l" fontAlgn="base">
                        <a:buNone/>
                      </a:pPr>
                      <a:r>
                        <a:rPr lang="fr-FR" sz="900" dirty="0" err="1">
                          <a:effectLst/>
                        </a:rPr>
                        <a:t>Italy</a:t>
                      </a:r>
                      <a:endParaRPr lang="fr-FR" sz="900" dirty="0">
                        <a:effectLst/>
                      </a:endParaRPr>
                    </a:p>
                  </a:txBody>
                  <a:tcPr marL="78638" marR="78638" marT="39319" marB="39319" anchor="ctr">
                    <a:lnL>
                      <a:noFill/>
                    </a:lnL>
                    <a:lnR>
                      <a:noFill/>
                    </a:lnR>
                    <a:lnT>
                      <a:noFill/>
                    </a:lnT>
                    <a:lnB>
                      <a:noFill/>
                    </a:lnB>
                    <a:noFill/>
                  </a:tcPr>
                </a:tc>
                <a:tc>
                  <a:txBody>
                    <a:bodyPr/>
                    <a:lstStyle/>
                    <a:p>
                      <a:pPr algn="ctr">
                        <a:buNone/>
                      </a:pPr>
                      <a:r>
                        <a:rPr lang="fr-FR" sz="900" dirty="0">
                          <a:effectLst/>
                        </a:rPr>
                        <a:t>4</a:t>
                      </a:r>
                    </a:p>
                  </a:txBody>
                  <a:tcPr marL="131064" marR="131064" marT="40957" marB="40957" anchor="ctr">
                    <a:lnL>
                      <a:noFill/>
                    </a:lnL>
                    <a:lnR>
                      <a:noFill/>
                    </a:lnR>
                    <a:lnT>
                      <a:noFill/>
                    </a:lnT>
                    <a:lnB>
                      <a:noFill/>
                    </a:lnB>
                    <a:noFill/>
                  </a:tcPr>
                </a:tc>
                <a:tc>
                  <a:txBody>
                    <a:bodyPr/>
                    <a:lstStyle/>
                    <a:p>
                      <a:pPr algn="ctr">
                        <a:buNone/>
                      </a:pPr>
                      <a:r>
                        <a:rPr lang="fr-FR" sz="900">
                          <a:solidFill>
                            <a:srgbClr val="858585"/>
                          </a:solidFill>
                          <a:effectLst/>
                        </a:rPr>
                        <a:t>7</a:t>
                      </a:r>
                    </a:p>
                  </a:txBody>
                  <a:tcPr marL="131064" marR="131064" marT="40957" marB="40957" anchor="ctr">
                    <a:lnL>
                      <a:noFill/>
                    </a:lnL>
                    <a:lnR>
                      <a:noFill/>
                    </a:lnR>
                    <a:lnT>
                      <a:noFill/>
                    </a:lnT>
                    <a:lnB>
                      <a:noFill/>
                    </a:lnB>
                    <a:noFill/>
                  </a:tcPr>
                </a:tc>
                <a:tc>
                  <a:txBody>
                    <a:bodyPr/>
                    <a:lstStyle/>
                    <a:p>
                      <a:pPr algn="l">
                        <a:buNone/>
                      </a:pPr>
                      <a:r>
                        <a:rPr lang="fr-FR" sz="900">
                          <a:effectLst/>
                        </a:rPr>
                        <a:t>BPER Banca</a:t>
                      </a:r>
                    </a:p>
                  </a:txBody>
                  <a:tcPr marL="78638" marR="78638" marT="39319" marB="39319" anchor="ctr">
                    <a:lnL>
                      <a:noFill/>
                    </a:lnL>
                    <a:lnR>
                      <a:noFill/>
                    </a:lnR>
                    <a:lnT>
                      <a:noFill/>
                    </a:lnT>
                    <a:lnB>
                      <a:noFill/>
                    </a:lnB>
                    <a:noFill/>
                  </a:tcPr>
                </a:tc>
                <a:extLst>
                  <a:ext uri="{0D108BD9-81ED-4DB2-BD59-A6C34878D82A}">
                    <a16:rowId xmlns:a16="http://schemas.microsoft.com/office/drawing/2014/main" val="2695286112"/>
                  </a:ext>
                </a:extLst>
              </a:tr>
              <a:tr h="214672">
                <a:tc>
                  <a:txBody>
                    <a:bodyPr/>
                    <a:lstStyle/>
                    <a:p>
                      <a:pPr algn="l" fontAlgn="base">
                        <a:buNone/>
                      </a:pPr>
                      <a:r>
                        <a:rPr lang="fr-FR" sz="900">
                          <a:effectLst/>
                        </a:rPr>
                        <a:t>Italy</a:t>
                      </a:r>
                    </a:p>
                  </a:txBody>
                  <a:tcPr marL="78638" marR="78638" marT="39319" marB="39319" anchor="ctr">
                    <a:lnL>
                      <a:noFill/>
                    </a:lnL>
                    <a:lnR>
                      <a:noFill/>
                    </a:lnR>
                    <a:lnT>
                      <a:noFill/>
                    </a:lnT>
                    <a:lnB>
                      <a:noFill/>
                    </a:lnB>
                    <a:noFill/>
                  </a:tcPr>
                </a:tc>
                <a:tc>
                  <a:txBody>
                    <a:bodyPr/>
                    <a:lstStyle/>
                    <a:p>
                      <a:pPr algn="ctr">
                        <a:buNone/>
                      </a:pPr>
                      <a:r>
                        <a:rPr lang="fr-FR" sz="900" dirty="0">
                          <a:effectLst/>
                        </a:rPr>
                        <a:t>5</a:t>
                      </a:r>
                    </a:p>
                  </a:txBody>
                  <a:tcPr marL="131064" marR="131064" marT="40957" marB="40957" anchor="ctr">
                    <a:lnL>
                      <a:noFill/>
                    </a:lnL>
                    <a:lnR>
                      <a:noFill/>
                    </a:lnR>
                    <a:lnT>
                      <a:noFill/>
                    </a:lnT>
                    <a:lnB>
                      <a:noFill/>
                    </a:lnB>
                    <a:noFill/>
                  </a:tcPr>
                </a:tc>
                <a:tc>
                  <a:txBody>
                    <a:bodyPr/>
                    <a:lstStyle/>
                    <a:p>
                      <a:pPr algn="ctr">
                        <a:buNone/>
                      </a:pPr>
                      <a:r>
                        <a:rPr lang="fr-FR" sz="900">
                          <a:solidFill>
                            <a:srgbClr val="858585"/>
                          </a:solidFill>
                          <a:effectLst/>
                        </a:rPr>
                        <a:t>6</a:t>
                      </a:r>
                    </a:p>
                  </a:txBody>
                  <a:tcPr marL="131064" marR="131064" marT="40957" marB="40957" anchor="ctr">
                    <a:lnL>
                      <a:noFill/>
                    </a:lnL>
                    <a:lnR>
                      <a:noFill/>
                    </a:lnR>
                    <a:lnT>
                      <a:noFill/>
                    </a:lnT>
                    <a:lnB>
                      <a:noFill/>
                    </a:lnB>
                    <a:noFill/>
                  </a:tcPr>
                </a:tc>
                <a:tc>
                  <a:txBody>
                    <a:bodyPr/>
                    <a:lstStyle/>
                    <a:p>
                      <a:pPr algn="l">
                        <a:buNone/>
                      </a:pPr>
                      <a:r>
                        <a:rPr lang="it-IT" sz="900">
                          <a:effectLst/>
                        </a:rPr>
                        <a:t>Banca Monte dei Paschi di Siena</a:t>
                      </a:r>
                    </a:p>
                  </a:txBody>
                  <a:tcPr marL="78638" marR="78638" marT="39319" marB="39319" anchor="ctr">
                    <a:lnL>
                      <a:noFill/>
                    </a:lnL>
                    <a:lnR>
                      <a:noFill/>
                    </a:lnR>
                    <a:lnT>
                      <a:noFill/>
                    </a:lnT>
                    <a:lnB>
                      <a:noFill/>
                    </a:lnB>
                    <a:noFill/>
                  </a:tcPr>
                </a:tc>
                <a:extLst>
                  <a:ext uri="{0D108BD9-81ED-4DB2-BD59-A6C34878D82A}">
                    <a16:rowId xmlns:a16="http://schemas.microsoft.com/office/drawing/2014/main" val="3795195264"/>
                  </a:ext>
                </a:extLst>
              </a:tr>
              <a:tr h="214672">
                <a:tc>
                  <a:txBody>
                    <a:bodyPr/>
                    <a:lstStyle/>
                    <a:p>
                      <a:pPr algn="l" fontAlgn="base">
                        <a:buNone/>
                      </a:pPr>
                      <a:r>
                        <a:rPr lang="fr-FR" sz="900">
                          <a:effectLst/>
                        </a:rPr>
                        <a:t>Italy</a:t>
                      </a:r>
                    </a:p>
                  </a:txBody>
                  <a:tcPr marL="78638" marR="78638" marT="39319" marB="39319" anchor="ctr">
                    <a:lnL>
                      <a:noFill/>
                    </a:lnL>
                    <a:lnR>
                      <a:noFill/>
                    </a:lnR>
                    <a:lnT>
                      <a:noFill/>
                    </a:lnT>
                    <a:lnB>
                      <a:noFill/>
                    </a:lnB>
                    <a:noFill/>
                  </a:tcPr>
                </a:tc>
                <a:tc>
                  <a:txBody>
                    <a:bodyPr/>
                    <a:lstStyle/>
                    <a:p>
                      <a:pPr algn="ctr">
                        <a:buNone/>
                      </a:pPr>
                      <a:r>
                        <a:rPr lang="fr-FR" sz="900" dirty="0">
                          <a:effectLst/>
                        </a:rPr>
                        <a:t>6</a:t>
                      </a:r>
                    </a:p>
                  </a:txBody>
                  <a:tcPr marL="131064" marR="131064" marT="40957" marB="40957" anchor="ctr">
                    <a:lnL>
                      <a:noFill/>
                    </a:lnL>
                    <a:lnR>
                      <a:noFill/>
                    </a:lnR>
                    <a:lnT>
                      <a:noFill/>
                    </a:lnT>
                    <a:lnB>
                      <a:noFill/>
                    </a:lnB>
                    <a:noFill/>
                  </a:tcPr>
                </a:tc>
                <a:tc>
                  <a:txBody>
                    <a:bodyPr/>
                    <a:lstStyle/>
                    <a:p>
                      <a:pPr algn="ctr">
                        <a:buNone/>
                      </a:pPr>
                      <a:r>
                        <a:rPr lang="fr-FR" sz="900">
                          <a:solidFill>
                            <a:srgbClr val="858585"/>
                          </a:solidFill>
                          <a:effectLst/>
                        </a:rPr>
                        <a:t>5</a:t>
                      </a:r>
                    </a:p>
                  </a:txBody>
                  <a:tcPr marL="131064" marR="131064" marT="40957" marB="40957" anchor="ctr">
                    <a:lnL>
                      <a:noFill/>
                    </a:lnL>
                    <a:lnR>
                      <a:noFill/>
                    </a:lnR>
                    <a:lnT>
                      <a:noFill/>
                    </a:lnT>
                    <a:lnB>
                      <a:noFill/>
                    </a:lnB>
                    <a:noFill/>
                  </a:tcPr>
                </a:tc>
                <a:tc>
                  <a:txBody>
                    <a:bodyPr/>
                    <a:lstStyle/>
                    <a:p>
                      <a:pPr algn="l">
                        <a:buNone/>
                      </a:pPr>
                      <a:r>
                        <a:rPr lang="fr-FR" sz="900">
                          <a:effectLst/>
                        </a:rPr>
                        <a:t>Banco BPM</a:t>
                      </a:r>
                    </a:p>
                  </a:txBody>
                  <a:tcPr marL="78638" marR="78638" marT="39319" marB="39319" anchor="ctr">
                    <a:lnL>
                      <a:noFill/>
                    </a:lnL>
                    <a:lnR>
                      <a:noFill/>
                    </a:lnR>
                    <a:lnT>
                      <a:noFill/>
                    </a:lnT>
                    <a:lnB>
                      <a:noFill/>
                    </a:lnB>
                    <a:noFill/>
                  </a:tcPr>
                </a:tc>
                <a:extLst>
                  <a:ext uri="{0D108BD9-81ED-4DB2-BD59-A6C34878D82A}">
                    <a16:rowId xmlns:a16="http://schemas.microsoft.com/office/drawing/2014/main" val="890027109"/>
                  </a:ext>
                </a:extLst>
              </a:tr>
              <a:tr h="214672">
                <a:tc>
                  <a:txBody>
                    <a:bodyPr/>
                    <a:lstStyle/>
                    <a:p>
                      <a:pPr algn="l" fontAlgn="base">
                        <a:buNone/>
                      </a:pPr>
                      <a:r>
                        <a:rPr lang="fr-FR" sz="900">
                          <a:effectLst/>
                        </a:rPr>
                        <a:t>Italy</a:t>
                      </a:r>
                    </a:p>
                  </a:txBody>
                  <a:tcPr marL="78638" marR="78638" marT="39319" marB="39319" anchor="ctr">
                    <a:lnL>
                      <a:noFill/>
                    </a:lnL>
                    <a:lnR>
                      <a:noFill/>
                    </a:lnR>
                    <a:lnT>
                      <a:noFill/>
                    </a:lnT>
                    <a:lnB>
                      <a:noFill/>
                    </a:lnB>
                    <a:noFill/>
                  </a:tcPr>
                </a:tc>
                <a:tc>
                  <a:txBody>
                    <a:bodyPr/>
                    <a:lstStyle/>
                    <a:p>
                      <a:pPr algn="ctr">
                        <a:buNone/>
                      </a:pPr>
                      <a:r>
                        <a:rPr lang="fr-FR" sz="900">
                          <a:effectLst/>
                        </a:rPr>
                        <a:t>7</a:t>
                      </a:r>
                    </a:p>
                  </a:txBody>
                  <a:tcPr marL="131064" marR="131064" marT="40957" marB="40957" anchor="ctr">
                    <a:lnL>
                      <a:noFill/>
                    </a:lnL>
                    <a:lnR>
                      <a:noFill/>
                    </a:lnR>
                    <a:lnT>
                      <a:noFill/>
                    </a:lnT>
                    <a:lnB>
                      <a:noFill/>
                    </a:lnB>
                    <a:noFill/>
                  </a:tcPr>
                </a:tc>
                <a:tc>
                  <a:txBody>
                    <a:bodyPr/>
                    <a:lstStyle/>
                    <a:p>
                      <a:pPr algn="ctr">
                        <a:buNone/>
                      </a:pPr>
                      <a:r>
                        <a:rPr lang="fr-FR" sz="900">
                          <a:solidFill>
                            <a:srgbClr val="858585"/>
                          </a:solidFill>
                          <a:effectLst/>
                        </a:rPr>
                        <a:t>4</a:t>
                      </a:r>
                    </a:p>
                  </a:txBody>
                  <a:tcPr marL="131064" marR="131064" marT="40957" marB="40957" anchor="ctr">
                    <a:lnL>
                      <a:noFill/>
                    </a:lnL>
                    <a:lnR>
                      <a:noFill/>
                    </a:lnR>
                    <a:lnT>
                      <a:noFill/>
                    </a:lnT>
                    <a:lnB>
                      <a:noFill/>
                    </a:lnB>
                    <a:noFill/>
                  </a:tcPr>
                </a:tc>
                <a:tc>
                  <a:txBody>
                    <a:bodyPr/>
                    <a:lstStyle/>
                    <a:p>
                      <a:pPr algn="l">
                        <a:buNone/>
                      </a:pPr>
                      <a:r>
                        <a:rPr lang="fr-FR" sz="900" dirty="0">
                          <a:effectLst/>
                        </a:rPr>
                        <a:t>BNL</a:t>
                      </a:r>
                    </a:p>
                  </a:txBody>
                  <a:tcPr marL="78638" marR="78638" marT="39319" marB="39319" anchor="ctr">
                    <a:lnL>
                      <a:noFill/>
                    </a:lnL>
                    <a:lnR>
                      <a:noFill/>
                    </a:lnR>
                    <a:lnT>
                      <a:noFill/>
                    </a:lnT>
                    <a:lnB>
                      <a:noFill/>
                    </a:lnB>
                    <a:noFill/>
                  </a:tcPr>
                </a:tc>
                <a:extLst>
                  <a:ext uri="{0D108BD9-81ED-4DB2-BD59-A6C34878D82A}">
                    <a16:rowId xmlns:a16="http://schemas.microsoft.com/office/drawing/2014/main" val="1026966298"/>
                  </a:ext>
                </a:extLst>
              </a:tr>
            </a:tbl>
          </a:graphicData>
        </a:graphic>
      </p:graphicFrame>
    </p:spTree>
    <p:extLst>
      <p:ext uri="{BB962C8B-B14F-4D97-AF65-F5344CB8AC3E}">
        <p14:creationId xmlns:p14="http://schemas.microsoft.com/office/powerpoint/2010/main" val="4021880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SOG5so0CR4yexb_ToV67M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wTlaXY.SRkG_H0Vt6nbAx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thoCYkmtSPC4wiJPE_baGA"/>
</p:tagLst>
</file>

<file path=ppt/tags/tag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heme/theme1.xml><?xml version="1.0" encoding="utf-8"?>
<a:theme xmlns:a="http://schemas.openxmlformats.org/drawingml/2006/main" name="Crédit Agricole / Nouveau Terrritoire">
  <a:themeElements>
    <a:clrScheme name="Crédit Agricole - Nouveau Territoire">
      <a:dk1>
        <a:srgbClr val="707173"/>
      </a:dk1>
      <a:lt1>
        <a:srgbClr val="FFFFFF"/>
      </a:lt1>
      <a:dk2>
        <a:srgbClr val="ED1B2F"/>
      </a:dk2>
      <a:lt2>
        <a:srgbClr val="009597"/>
      </a:lt2>
      <a:accent1>
        <a:srgbClr val="006A4E"/>
      </a:accent1>
      <a:accent2>
        <a:srgbClr val="99C3B8"/>
      </a:accent2>
      <a:accent3>
        <a:srgbClr val="99CC00"/>
      </a:accent3>
      <a:accent4>
        <a:srgbClr val="D6EB99"/>
      </a:accent4>
      <a:accent5>
        <a:srgbClr val="009597"/>
      </a:accent5>
      <a:accent6>
        <a:srgbClr val="99D5D5"/>
      </a:accent6>
      <a:hlink>
        <a:srgbClr val="0563C1"/>
      </a:hlink>
      <a:folHlink>
        <a:srgbClr val="954F72"/>
      </a:folHlink>
    </a:clrScheme>
    <a:fontScheme name="Crédit Agricole - Nouveau Territoir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 MAJ Template PowerPoint Direction 16-9 v1.potx" id="{B9DDCD83-1F6E-4F65-8B10-6D8648E55AF1}" vid="{A9EAC25F-2DCB-4BB8-977D-BDF5440C95E5}"/>
    </a:ext>
  </a:extLst>
</a:theme>
</file>

<file path=ppt/theme/theme2.xml><?xml version="1.0" encoding="utf-8"?>
<a:theme xmlns:a="http://schemas.openxmlformats.org/drawingml/2006/main" name="4_MGD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redit Agricole">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Modèle_CA_16-9</Template>
  <TotalTime>118</TotalTime>
  <Words>3060</Words>
  <Application>Microsoft Office PowerPoint</Application>
  <PresentationFormat>Grand écran</PresentationFormat>
  <Paragraphs>200</Paragraphs>
  <Slides>15</Slides>
  <Notes>1</Notes>
  <HiddenSlides>0</HiddenSlides>
  <MMClips>0</MMClips>
  <ScaleCrop>false</ScaleCrop>
  <HeadingPairs>
    <vt:vector size="8" baseType="variant">
      <vt:variant>
        <vt:lpstr>Polices utilisées</vt:lpstr>
      </vt:variant>
      <vt:variant>
        <vt:i4>6</vt:i4>
      </vt:variant>
      <vt:variant>
        <vt:lpstr>Thème</vt:lpstr>
      </vt:variant>
      <vt:variant>
        <vt:i4>2</vt:i4>
      </vt:variant>
      <vt:variant>
        <vt:lpstr>Serveurs OLE incorporés</vt:lpstr>
      </vt:variant>
      <vt:variant>
        <vt:i4>2</vt:i4>
      </vt:variant>
      <vt:variant>
        <vt:lpstr>Titres des diapositives</vt:lpstr>
      </vt:variant>
      <vt:variant>
        <vt:i4>15</vt:i4>
      </vt:variant>
    </vt:vector>
  </HeadingPairs>
  <TitlesOfParts>
    <vt:vector size="25" baseType="lpstr">
      <vt:lpstr>Arial</vt:lpstr>
      <vt:lpstr>Arial Black</vt:lpstr>
      <vt:lpstr>Calibri</vt:lpstr>
      <vt:lpstr>inherit</vt:lpstr>
      <vt:lpstr>Trebuchet MS</vt:lpstr>
      <vt:lpstr>Wingdings</vt:lpstr>
      <vt:lpstr>Crédit Agricole / Nouveau Terrritoire</vt:lpstr>
      <vt:lpstr>4_MGD template</vt:lpstr>
      <vt:lpstr>Diapositive think-cell</vt:lpstr>
      <vt:lpstr>Acrobat Document</vt:lpstr>
      <vt:lpstr>EUROMONEY Trade Finance Survey</vt:lpstr>
      <vt:lpstr>Agenda</vt:lpstr>
      <vt:lpstr>Global Worldwide Ranking</vt:lpstr>
      <vt:lpstr>World’s best trade finance providers (1/2)</vt:lpstr>
      <vt:lpstr>World’s best trade finance providers (2/2) (Extract from “Euromoney 2026 Ranking Report”)</vt:lpstr>
      <vt:lpstr>Western Europe Ranking</vt:lpstr>
      <vt:lpstr>Best trade finance providers in Western Europe (1/4)</vt:lpstr>
      <vt:lpstr>Best trade finance providers in Western Europe (2/4) (Extract from “Euromoney 2026 Ranking Report”)</vt:lpstr>
      <vt:lpstr>Best trade finance providers in Western Europe (3/4) Detail per country</vt:lpstr>
      <vt:lpstr>Trade Products: importance vs satisfaction for Corporates based in Western Europe (3/4) </vt:lpstr>
      <vt:lpstr>CEE RANKING</vt:lpstr>
      <vt:lpstr>Best trade finance providers in CEE (1/4)</vt:lpstr>
      <vt:lpstr>Best trade finance providers in CEE (2/4) (Extract from “Euromoney 2026 Ranking Report”)</vt:lpstr>
      <vt:lpstr>Best trade finance providers in CEE (3/4) Detail per country</vt:lpstr>
      <vt:lpstr>Trade Products: importance vs satisfaction for Corporates based in CEE(4/4) </vt:lpstr>
    </vt:vector>
  </TitlesOfParts>
  <Company>SILCA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 Cash management</dc:title>
  <dc:creator>fadhel.rais@credit-agricole-sa.fr</dc:creator>
  <cp:lastModifiedBy>MARIE Guillaume (Credit Agricole S.A.)</cp:lastModifiedBy>
  <cp:revision>1146</cp:revision>
  <cp:lastPrinted>2021-07-29T08:33:02Z</cp:lastPrinted>
  <dcterms:created xsi:type="dcterms:W3CDTF">2020-12-09T17:23:15Z</dcterms:created>
  <dcterms:modified xsi:type="dcterms:W3CDTF">2026-02-24T15:03:53Z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cad6431-53ea-4466-8111-3fefa470bcb9_Enabled">
    <vt:lpwstr>true</vt:lpwstr>
  </property>
  <property fmtid="{D5CDD505-2E9C-101B-9397-08002B2CF9AE}" pid="3" name="MSIP_Label_4cad6431-53ea-4466-8111-3fefa470bcb9_SetDate">
    <vt:lpwstr>2022-10-10T13:40:43Z</vt:lpwstr>
  </property>
  <property fmtid="{D5CDD505-2E9C-101B-9397-08002B2CF9AE}" pid="4" name="MSIP_Label_4cad6431-53ea-4466-8111-3fefa470bcb9_Method">
    <vt:lpwstr>Privileged</vt:lpwstr>
  </property>
  <property fmtid="{D5CDD505-2E9C-101B-9397-08002B2CF9AE}" pid="5" name="MSIP_Label_4cad6431-53ea-4466-8111-3fefa470bcb9_Name">
    <vt:lpwstr>Usage Interne</vt:lpwstr>
  </property>
  <property fmtid="{D5CDD505-2E9C-101B-9397-08002B2CF9AE}" pid="6" name="MSIP_Label_4cad6431-53ea-4466-8111-3fefa470bcb9_SiteId">
    <vt:lpwstr>fb3baf17-c313-474c-8d5d-577a3ec97a32</vt:lpwstr>
  </property>
  <property fmtid="{D5CDD505-2E9C-101B-9397-08002B2CF9AE}" pid="7" name="MSIP_Label_4cad6431-53ea-4466-8111-3fefa470bcb9_ActionId">
    <vt:lpwstr>eb5451bf-a324-405c-ac23-b1376e7678f8</vt:lpwstr>
  </property>
  <property fmtid="{D5CDD505-2E9C-101B-9397-08002B2CF9AE}" pid="8" name="MSIP_Label_4cad6431-53ea-4466-8111-3fefa470bcb9_ContentBits">
    <vt:lpwstr>0</vt:lpwstr>
  </property>
</Properties>
</file>