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8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9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0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1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tags/tag164.xml" ContentType="application/vnd.openxmlformats-officedocument.presentationml.tags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6.xml" ContentType="application/vnd.openxmlformats-officedocument.them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7.xml" ContentType="application/vnd.openxmlformats-officedocument.theme+xml"/>
  <Override PartName="/ppt/tags/tag167.xml" ContentType="application/vnd.openxmlformats-officedocument.presentationml.tags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4" r:id="rId2"/>
    <p:sldMasterId id="2147483695" r:id="rId3"/>
    <p:sldMasterId id="2147483723" r:id="rId4"/>
    <p:sldMasterId id="2147483739" r:id="rId5"/>
    <p:sldMasterId id="2147483807" r:id="rId6"/>
    <p:sldMasterId id="2147483827" r:id="rId7"/>
    <p:sldMasterId id="2147483844" r:id="rId8"/>
    <p:sldMasterId id="2147483864" r:id="rId9"/>
    <p:sldMasterId id="2147483882" r:id="rId10"/>
    <p:sldMasterId id="2147483903" r:id="rId11"/>
    <p:sldMasterId id="2147483920" r:id="rId12"/>
    <p:sldMasterId id="2147483998" r:id="rId13"/>
    <p:sldMasterId id="2147484014" r:id="rId14"/>
    <p:sldMasterId id="2147484040" r:id="rId15"/>
    <p:sldMasterId id="2147484067" r:id="rId16"/>
    <p:sldMasterId id="2147484072" r:id="rId17"/>
    <p:sldMasterId id="2147484087" r:id="rId18"/>
  </p:sldMasterIdLst>
  <p:notesMasterIdLst>
    <p:notesMasterId r:id="rId44"/>
  </p:notesMasterIdLst>
  <p:sldIdLst>
    <p:sldId id="268" r:id="rId19"/>
    <p:sldId id="326" r:id="rId20"/>
    <p:sldId id="2147483395" r:id="rId21"/>
    <p:sldId id="2147483346" r:id="rId22"/>
    <p:sldId id="2147483396" r:id="rId23"/>
    <p:sldId id="2147483382" r:id="rId24"/>
    <p:sldId id="2147483347" r:id="rId25"/>
    <p:sldId id="2147483605" r:id="rId26"/>
    <p:sldId id="2147483618" r:id="rId27"/>
    <p:sldId id="2147483614" r:id="rId28"/>
    <p:sldId id="2147483334" r:id="rId29"/>
    <p:sldId id="2147483624" r:id="rId30"/>
    <p:sldId id="2147483601" r:id="rId31"/>
    <p:sldId id="2147483617" r:id="rId32"/>
    <p:sldId id="2147483380" r:id="rId33"/>
    <p:sldId id="2147483348" r:id="rId34"/>
    <p:sldId id="2147483391" r:id="rId35"/>
    <p:sldId id="2147483625" r:id="rId36"/>
    <p:sldId id="2147483378" r:id="rId37"/>
    <p:sldId id="2147483621" r:id="rId38"/>
    <p:sldId id="900" r:id="rId39"/>
    <p:sldId id="2147483623" r:id="rId40"/>
    <p:sldId id="2147483604" r:id="rId41"/>
    <p:sldId id="548" r:id="rId42"/>
    <p:sldId id="552" r:id="rId43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LLANT Pierre" initials="VP" lastIdx="0" clrIdx="0">
    <p:extLst>
      <p:ext uri="{19B8F6BF-5375-455C-9EA6-DF929625EA0E}">
        <p15:presenceInfo xmlns:p15="http://schemas.microsoft.com/office/powerpoint/2012/main" userId="S-1-5-21-1510899893-988598865-360405679-35520" providerId="AD"/>
      </p:ext>
    </p:extLst>
  </p:cmAuthor>
  <p:cmAuthor id="2" name="Klaudia Janik" initials="KJ" lastIdx="7" clrIdx="1">
    <p:extLst>
      <p:ext uri="{19B8F6BF-5375-455C-9EA6-DF929625EA0E}">
        <p15:presenceInfo xmlns:p15="http://schemas.microsoft.com/office/powerpoint/2012/main" userId="S-1-5-21-583907252-117609710-839522115-1164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EFF"/>
    <a:srgbClr val="F47682"/>
    <a:srgbClr val="006A4E"/>
    <a:srgbClr val="D8F1E4"/>
    <a:srgbClr val="E1FFF7"/>
    <a:srgbClr val="C1FEFF"/>
    <a:srgbClr val="009496"/>
    <a:srgbClr val="D1FFF3"/>
    <a:srgbClr val="EBFFFA"/>
    <a:srgbClr val="A3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_sdr\05009015_struttura\DBI%20Silvia%20-%20Maria%20Chiara\11%20marzo\v%201%20grafici%20me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00769599482229E-2"/>
          <c:y val="9.9643082330720889E-2"/>
          <c:w val="0.91853433469227408"/>
          <c:h val="0.80071383533855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2024'!$F$3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2024'!$F$6</c:f>
              <c:numCache>
                <c:formatCode>_-* #,##0\ _€_-;\-* #,##0\ _€_-;_-* "-"??\ _€_-;_-@_-</c:formatCode>
                <c:ptCount val="1"/>
                <c:pt idx="0">
                  <c:v>2410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8-4F17-A97E-57C44ACA4DE1}"/>
            </c:ext>
          </c:extLst>
        </c:ser>
        <c:ser>
          <c:idx val="1"/>
          <c:order val="1"/>
          <c:tx>
            <c:strRef>
              <c:f>'1 S 2024'!$G$3</c:f>
              <c:strCache>
                <c:ptCount val="1"/>
                <c:pt idx="0">
                  <c:v>feb-24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2024'!$G$6</c:f>
              <c:numCache>
                <c:formatCode>_-* #,##0\ _€_-;\-* #,##0\ _€_-;_-* "-"??\ _€_-;_-@_-</c:formatCode>
                <c:ptCount val="1"/>
                <c:pt idx="0">
                  <c:v>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8-4F17-A97E-57C44ACA4DE1}"/>
            </c:ext>
          </c:extLst>
        </c:ser>
        <c:ser>
          <c:idx val="2"/>
          <c:order val="2"/>
          <c:tx>
            <c:strRef>
              <c:f>'1 S 2024'!$H$3</c:f>
              <c:strCache>
                <c:ptCount val="1"/>
                <c:pt idx="0">
                  <c:v>mar-24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2024'!$H$6</c:f>
              <c:numCache>
                <c:formatCode>_-* #,##0\ _€_-;\-* #,##0\ _€_-;_-* "-"??\ _€_-;_-@_-</c:formatCode>
                <c:ptCount val="1"/>
                <c:pt idx="0">
                  <c:v>5918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8-4F17-A97E-57C44ACA4DE1}"/>
            </c:ext>
          </c:extLst>
        </c:ser>
        <c:ser>
          <c:idx val="3"/>
          <c:order val="3"/>
          <c:tx>
            <c:strRef>
              <c:f>'1 S 2024'!$I$3</c:f>
              <c:strCache>
                <c:ptCount val="1"/>
                <c:pt idx="0">
                  <c:v>apr-24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2024'!$I$6</c:f>
              <c:numCache>
                <c:formatCode>_-* #,##0\ _€_-;\-* #,##0\ _€_-;_-* "-"??\ _€_-;_-@_-</c:formatCode>
                <c:ptCount val="1"/>
                <c:pt idx="0">
                  <c:v>7250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8-4F17-A97E-57C44ACA4DE1}"/>
            </c:ext>
          </c:extLst>
        </c:ser>
        <c:ser>
          <c:idx val="4"/>
          <c:order val="4"/>
          <c:tx>
            <c:strRef>
              <c:f>'1 S 2024'!$J$3</c:f>
              <c:strCache>
                <c:ptCount val="1"/>
                <c:pt idx="0">
                  <c:v>may-24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2024'!$J$6</c:f>
              <c:numCache>
                <c:formatCode>_-* #,##0\ _€_-;\-* #,##0\ _€_-;_-* "-"??\ _€_-;_-@_-</c:formatCode>
                <c:ptCount val="1"/>
                <c:pt idx="0">
                  <c:v>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68-4F17-A97E-57C44ACA4DE1}"/>
            </c:ext>
          </c:extLst>
        </c:ser>
        <c:ser>
          <c:idx val="5"/>
          <c:order val="5"/>
          <c:tx>
            <c:strRef>
              <c:f>'1 S 2024'!$K$3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2024'!$K$6</c:f>
              <c:numCache>
                <c:formatCode>_-* #,##0\ _€_-;\-* #,##0\ _€_-;_-* "-"??\ _€_-;_-@_-</c:formatCode>
                <c:ptCount val="1"/>
                <c:pt idx="0">
                  <c:v>10055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68-4F17-A97E-57C44ACA4DE1}"/>
            </c:ext>
          </c:extLst>
        </c:ser>
        <c:ser>
          <c:idx val="6"/>
          <c:order val="6"/>
          <c:tx>
            <c:strRef>
              <c:f>'1 S 2024'!$L$3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2024'!$L$6</c:f>
              <c:numCache>
                <c:formatCode>_-* #,##0\ _€_-;\-* #,##0\ _€_-;_-* "-"??\ _€_-;_-@_-</c:formatCode>
                <c:ptCount val="1"/>
                <c:pt idx="0">
                  <c:v>11901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68-4F17-A97E-57C44ACA4DE1}"/>
            </c:ext>
          </c:extLst>
        </c:ser>
        <c:ser>
          <c:idx val="7"/>
          <c:order val="7"/>
          <c:tx>
            <c:strRef>
              <c:f>'1 S 2024'!$M$3</c:f>
              <c:strCache>
                <c:ptCount val="1"/>
                <c:pt idx="0">
                  <c:v>aug-24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2024'!$M$6</c:f>
              <c:numCache>
                <c:formatCode>_-* #,##0\ _€_-;\-* #,##0\ _€_-;_-* "-"??\ _€_-;_-@_-</c:formatCode>
                <c:ptCount val="1"/>
                <c:pt idx="0">
                  <c:v>12964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68-4F17-A97E-57C44ACA4DE1}"/>
            </c:ext>
          </c:extLst>
        </c:ser>
        <c:ser>
          <c:idx val="8"/>
          <c:order val="8"/>
          <c:tx>
            <c:strRef>
              <c:f>'1 S 2024'!$N$3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2024'!$N$6</c:f>
              <c:numCache>
                <c:formatCode>_-* #,##0\ _€_-;\-* #,##0\ _€_-;_-* "-"??\ _€_-;_-@_-</c:formatCode>
                <c:ptCount val="1"/>
                <c:pt idx="0">
                  <c:v>14064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68-4F17-A97E-57C44ACA4DE1}"/>
            </c:ext>
          </c:extLst>
        </c:ser>
        <c:ser>
          <c:idx val="9"/>
          <c:order val="9"/>
          <c:tx>
            <c:strRef>
              <c:f>'1 S 2024'!$O$3</c:f>
              <c:strCache>
                <c:ptCount val="1"/>
                <c:pt idx="0">
                  <c:v>oct-24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68-4F17-A97E-57C44ACA4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2024'!$O$6</c:f>
              <c:numCache>
                <c:formatCode>_-* #,##0\ _€_-;\-* #,##0\ _€_-;_-* "-"??\ _€_-;_-@_-</c:formatCode>
                <c:ptCount val="1"/>
                <c:pt idx="0">
                  <c:v>15701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68-4F17-A97E-57C44ACA4DE1}"/>
            </c:ext>
          </c:extLst>
        </c:ser>
        <c:ser>
          <c:idx val="10"/>
          <c:order val="10"/>
          <c:tx>
            <c:strRef>
              <c:f>'1 S 2024'!$P$3</c:f>
              <c:strCache>
                <c:ptCount val="1"/>
                <c:pt idx="0">
                  <c:v>nov-24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34993687409054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68-4F17-A97E-57C44ACA4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2024'!$P$6</c:f>
              <c:numCache>
                <c:formatCode>_-* #,##0\ _€_-;\-* #,##0\ _€_-;_-* "-"??\ _€_-;_-@_-</c:formatCode>
                <c:ptCount val="1"/>
                <c:pt idx="0">
                  <c:v>17061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68-4F17-A97E-57C44ACA4DE1}"/>
            </c:ext>
          </c:extLst>
        </c:ser>
        <c:ser>
          <c:idx val="11"/>
          <c:order val="11"/>
          <c:tx>
            <c:strRef>
              <c:f>'1 S 2024'!$Q$3</c:f>
              <c:strCache>
                <c:ptCount val="1"/>
                <c:pt idx="0">
                  <c:v>dec-24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263247860846013E-3"/>
                  <c:y val="-1.0851103098519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68-4F17-A97E-57C44ACA4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2024'!$E$6</c:f>
              <c:strCache>
                <c:ptCount val="1"/>
                <c:pt idx="0">
                  <c:v>Total Loss 2024</c:v>
                </c:pt>
              </c:strCache>
            </c:strRef>
          </c:cat>
          <c:val>
            <c:numRef>
              <c:f>'1 S 2024'!$Q$6</c:f>
              <c:numCache>
                <c:formatCode>_-* #,##0\ _€_-;\-* #,##0\ _€_-;_-* "-"??\ _€_-;_-@_-</c:formatCode>
                <c:ptCount val="1"/>
                <c:pt idx="0">
                  <c:v>18402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68-4F17-A97E-57C44ACA4D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50721266980729E-2"/>
          <c:y val="3.4710222312042335E-2"/>
          <c:w val="0.92857254245702781"/>
          <c:h val="0.81316335701446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2024'!$F$3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2024'!$F$5</c:f>
              <c:numCache>
                <c:formatCode>_-* #,##0\ _€_-;\-* #,##0\ _€_-;_-* "-"??\ _€_-;_-@_-</c:formatCode>
                <c:ptCount val="1"/>
                <c:pt idx="0">
                  <c:v>1669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E-4535-B9E5-48BDFBFE1D67}"/>
            </c:ext>
          </c:extLst>
        </c:ser>
        <c:ser>
          <c:idx val="1"/>
          <c:order val="1"/>
          <c:tx>
            <c:strRef>
              <c:f>'1 S 2024'!$G$3</c:f>
              <c:strCache>
                <c:ptCount val="1"/>
                <c:pt idx="0">
                  <c:v>feb-24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2024'!$G$5</c:f>
              <c:numCache>
                <c:formatCode>_-* #,##0\ _€_-;\-* #,##0\ _€_-;_-* "-"??\ _€_-;_-@_-</c:formatCode>
                <c:ptCount val="1"/>
                <c:pt idx="0">
                  <c:v>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E-4535-B9E5-48BDFBFE1D67}"/>
            </c:ext>
          </c:extLst>
        </c:ser>
        <c:ser>
          <c:idx val="2"/>
          <c:order val="2"/>
          <c:tx>
            <c:strRef>
              <c:f>'1 S 2024'!$H$3</c:f>
              <c:strCache>
                <c:ptCount val="1"/>
                <c:pt idx="0">
                  <c:v>mar-24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2024'!$H$5</c:f>
              <c:numCache>
                <c:formatCode>_-* #,##0\ _€_-;\-* #,##0\ _€_-;_-* "-"??\ _€_-;_-@_-</c:formatCode>
                <c:ptCount val="1"/>
                <c:pt idx="0">
                  <c:v>5830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E-4535-B9E5-48BDFBFE1D67}"/>
            </c:ext>
          </c:extLst>
        </c:ser>
        <c:ser>
          <c:idx val="3"/>
          <c:order val="3"/>
          <c:tx>
            <c:strRef>
              <c:f>'1 S 2024'!$I$3</c:f>
              <c:strCache>
                <c:ptCount val="1"/>
                <c:pt idx="0">
                  <c:v>apr-24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2024'!$I$5</c:f>
              <c:numCache>
                <c:formatCode>_-* #,##0\ _€_-;\-* #,##0\ _€_-;_-* "-"??\ _€_-;_-@_-</c:formatCode>
                <c:ptCount val="1"/>
                <c:pt idx="0">
                  <c:v>7770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8E-4535-B9E5-48BDFBFE1D67}"/>
            </c:ext>
          </c:extLst>
        </c:ser>
        <c:ser>
          <c:idx val="4"/>
          <c:order val="4"/>
          <c:tx>
            <c:strRef>
              <c:f>'1 S 2024'!$J$3</c:f>
              <c:strCache>
                <c:ptCount val="1"/>
                <c:pt idx="0">
                  <c:v>may-24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2024'!$J$5</c:f>
              <c:numCache>
                <c:formatCode>_-* #,##0\ _€_-;\-* #,##0\ _€_-;_-* "-"??\ _€_-;_-@_-</c:formatCode>
                <c:ptCount val="1"/>
                <c:pt idx="0">
                  <c:v>9815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E-4535-B9E5-48BDFBFE1D67}"/>
            </c:ext>
          </c:extLst>
        </c:ser>
        <c:ser>
          <c:idx val="5"/>
          <c:order val="5"/>
          <c:tx>
            <c:strRef>
              <c:f>'1 S 2024'!$K$3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2024'!$K$5</c:f>
              <c:numCache>
                <c:formatCode>_-* #,##0\ _€_-;\-* #,##0\ _€_-;_-* "-"??\ _€_-;_-@_-</c:formatCode>
                <c:ptCount val="1"/>
                <c:pt idx="0">
                  <c:v>11476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8E-4535-B9E5-48BDFBFE1D67}"/>
            </c:ext>
          </c:extLst>
        </c:ser>
        <c:ser>
          <c:idx val="6"/>
          <c:order val="6"/>
          <c:tx>
            <c:strRef>
              <c:f>'1 S 2024'!$L$3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2024'!$L$5</c:f>
              <c:numCache>
                <c:formatCode>_-* #,##0\ _€_-;\-* #,##0\ _€_-;_-* "-"??\ _€_-;_-@_-</c:formatCode>
                <c:ptCount val="1"/>
                <c:pt idx="0">
                  <c:v>13473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8E-4535-B9E5-48BDFBFE1D67}"/>
            </c:ext>
          </c:extLst>
        </c:ser>
        <c:ser>
          <c:idx val="7"/>
          <c:order val="7"/>
          <c:tx>
            <c:strRef>
              <c:f>'1 S 2024'!$M$3</c:f>
              <c:strCache>
                <c:ptCount val="1"/>
                <c:pt idx="0">
                  <c:v>aug-24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2024'!$M$5</c:f>
              <c:numCache>
                <c:formatCode>_-* #,##0\ _€_-;\-* #,##0\ _€_-;_-* "-"??\ _€_-;_-@_-</c:formatCode>
                <c:ptCount val="1"/>
                <c:pt idx="0">
                  <c:v>14547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8E-4535-B9E5-48BDFBFE1D67}"/>
            </c:ext>
          </c:extLst>
        </c:ser>
        <c:ser>
          <c:idx val="8"/>
          <c:order val="8"/>
          <c:tx>
            <c:strRef>
              <c:f>'1 S 2024'!$N$3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2024'!$N$5</c:f>
              <c:numCache>
                <c:formatCode>_-* #,##0\ _€_-;\-* #,##0\ _€_-;_-* "-"??\ _€_-;_-@_-</c:formatCode>
                <c:ptCount val="1"/>
                <c:pt idx="0">
                  <c:v>16333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E-4535-B9E5-48BDFBFE1D67}"/>
            </c:ext>
          </c:extLst>
        </c:ser>
        <c:ser>
          <c:idx val="9"/>
          <c:order val="9"/>
          <c:tx>
            <c:strRef>
              <c:f>'1 S 2024'!$O$3</c:f>
              <c:strCache>
                <c:ptCount val="1"/>
                <c:pt idx="0">
                  <c:v>oct-24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2024'!$O$5</c:f>
              <c:numCache>
                <c:formatCode>_-* #,##0\ _€_-;\-* #,##0\ _€_-;_-* "-"??\ _€_-;_-@_-</c:formatCode>
                <c:ptCount val="1"/>
                <c:pt idx="0">
                  <c:v>18591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8E-4535-B9E5-48BDFBFE1D67}"/>
            </c:ext>
          </c:extLst>
        </c:ser>
        <c:ser>
          <c:idx val="10"/>
          <c:order val="10"/>
          <c:tx>
            <c:strRef>
              <c:f>'1 S 2024'!$P$3</c:f>
              <c:strCache>
                <c:ptCount val="1"/>
                <c:pt idx="0">
                  <c:v>nov-24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2024'!$P$5</c:f>
              <c:numCache>
                <c:formatCode>_-* #,##0\ _€_-;\-* #,##0\ _€_-;_-* "-"??\ _€_-;_-@_-</c:formatCode>
                <c:ptCount val="1"/>
                <c:pt idx="0">
                  <c:v>20346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8E-4535-B9E5-48BDFBFE1D67}"/>
            </c:ext>
          </c:extLst>
        </c:ser>
        <c:ser>
          <c:idx val="11"/>
          <c:order val="11"/>
          <c:tx>
            <c:strRef>
              <c:f>'1 S 2024'!$Q$3</c:f>
              <c:strCache>
                <c:ptCount val="1"/>
                <c:pt idx="0">
                  <c:v>dec-24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2024'!$E$5</c:f>
              <c:strCache>
                <c:ptCount val="1"/>
                <c:pt idx="0">
                  <c:v>Total Acquisition 2024</c:v>
                </c:pt>
              </c:strCache>
            </c:strRef>
          </c:cat>
          <c:val>
            <c:numRef>
              <c:f>'1 S 2024'!$Q$5</c:f>
              <c:numCache>
                <c:formatCode>_-* #,##0\ _€_-;\-* #,##0\ _€_-;_-* "-"??\ _€_-;_-@_-</c:formatCode>
                <c:ptCount val="1"/>
                <c:pt idx="0">
                  <c:v>21830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8E-4535-B9E5-48BDFBFE1D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848300229384795"/>
          <c:w val="1"/>
          <c:h val="0.69151699770615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2024'!$F$3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2024'!$F$4</c:f>
              <c:numCache>
                <c:formatCode>_-* #,##0\ _€_-;\-* #,##0\ _€_-;_-* "-"??\ _€_-;_-@_-</c:formatCode>
                <c:ptCount val="1"/>
                <c:pt idx="0">
                  <c:v>-741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1-4698-ADA3-70CB4F253E35}"/>
            </c:ext>
          </c:extLst>
        </c:ser>
        <c:ser>
          <c:idx val="1"/>
          <c:order val="1"/>
          <c:tx>
            <c:strRef>
              <c:f>'1 S 2024'!$G$3</c:f>
              <c:strCache>
                <c:ptCount val="1"/>
                <c:pt idx="0">
                  <c:v>feb-24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2024'!$G$4</c:f>
              <c:numCache>
                <c:formatCode>_-* #,##0\ _€_-;\-* #,##0\ _€_-;_-* "-"??\ _€_-;_-@_-</c:formatCode>
                <c:ptCount val="1"/>
                <c:pt idx="0">
                  <c:v>-665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1-4698-ADA3-70CB4F253E35}"/>
            </c:ext>
          </c:extLst>
        </c:ser>
        <c:ser>
          <c:idx val="2"/>
          <c:order val="2"/>
          <c:tx>
            <c:strRef>
              <c:f>'1 S 2024'!$H$3</c:f>
              <c:strCache>
                <c:ptCount val="1"/>
                <c:pt idx="0">
                  <c:v>mar-24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2024'!$H$4</c:f>
              <c:numCache>
                <c:formatCode>_-* #,##0\ _€_-;\-* #,##0\ _€_-;_-* "-"??\ _€_-;_-@_-</c:formatCode>
                <c:ptCount val="1"/>
                <c:pt idx="0">
                  <c:v>-88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1-4698-ADA3-70CB4F253E35}"/>
            </c:ext>
          </c:extLst>
        </c:ser>
        <c:ser>
          <c:idx val="3"/>
          <c:order val="3"/>
          <c:tx>
            <c:strRef>
              <c:f>'1 S 2024'!$I$3</c:f>
              <c:strCache>
                <c:ptCount val="1"/>
                <c:pt idx="0">
                  <c:v>apr-24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2024'!$I$4</c:f>
              <c:numCache>
                <c:formatCode>_-* #,##0\ _€_-;\-* #,##0\ _€_-;_-* "-"??\ _€_-;_-@_-</c:formatCode>
                <c:ptCount val="1"/>
                <c:pt idx="0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1-4698-ADA3-70CB4F253E35}"/>
            </c:ext>
          </c:extLst>
        </c:ser>
        <c:ser>
          <c:idx val="4"/>
          <c:order val="4"/>
          <c:tx>
            <c:strRef>
              <c:f>'1 S 2024'!$J$3</c:f>
              <c:strCache>
                <c:ptCount val="1"/>
                <c:pt idx="0">
                  <c:v>may-24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2024'!$J$4</c:f>
              <c:numCache>
                <c:formatCode>_-* #,##0\ _€_-;\-* #,##0\ _€_-;_-* "-"??\ _€_-;_-@_-</c:formatCode>
                <c:ptCount val="1"/>
                <c:pt idx="0">
                  <c:v>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1-4698-ADA3-70CB4F253E35}"/>
            </c:ext>
          </c:extLst>
        </c:ser>
        <c:ser>
          <c:idx val="5"/>
          <c:order val="5"/>
          <c:tx>
            <c:strRef>
              <c:f>'1 S 2024'!$K$3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2024'!$K$4</c:f>
              <c:numCache>
                <c:formatCode>_-* #,##0\ _€_-;\-* #,##0\ _€_-;_-* "-"??\ _€_-;_-@_-</c:formatCode>
                <c:ptCount val="1"/>
                <c:pt idx="0">
                  <c:v>1421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61-4698-ADA3-70CB4F253E35}"/>
            </c:ext>
          </c:extLst>
        </c:ser>
        <c:ser>
          <c:idx val="6"/>
          <c:order val="6"/>
          <c:tx>
            <c:strRef>
              <c:f>'1 S 2024'!$L$3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2024'!$L$4</c:f>
              <c:numCache>
                <c:formatCode>_-* #,##0\ _€_-;\-* #,##0\ _€_-;_-* "-"??\ _€_-;_-@_-</c:formatCode>
                <c:ptCount val="1"/>
                <c:pt idx="0">
                  <c:v>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61-4698-ADA3-70CB4F253E35}"/>
            </c:ext>
          </c:extLst>
        </c:ser>
        <c:ser>
          <c:idx val="7"/>
          <c:order val="7"/>
          <c:tx>
            <c:strRef>
              <c:f>'1 S 2024'!$M$3</c:f>
              <c:strCache>
                <c:ptCount val="1"/>
                <c:pt idx="0">
                  <c:v>aug-24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2024'!$M$4</c:f>
              <c:numCache>
                <c:formatCode>_-* #,##0\ _€_-;\-* #,##0\ _€_-;_-* "-"??\ _€_-;_-@_-</c:formatCode>
                <c:ptCount val="1"/>
                <c:pt idx="0">
                  <c:v>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61-4698-ADA3-70CB4F253E35}"/>
            </c:ext>
          </c:extLst>
        </c:ser>
        <c:ser>
          <c:idx val="8"/>
          <c:order val="8"/>
          <c:tx>
            <c:strRef>
              <c:f>'1 S 2024'!$N$3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2024'!$N$4</c:f>
              <c:numCache>
                <c:formatCode>_-* #,##0\ _€_-;\-* #,##0\ _€_-;_-* "-"??\ _€_-;_-@_-</c:formatCode>
                <c:ptCount val="1"/>
                <c:pt idx="0">
                  <c:v>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61-4698-ADA3-70CB4F253E35}"/>
            </c:ext>
          </c:extLst>
        </c:ser>
        <c:ser>
          <c:idx val="9"/>
          <c:order val="9"/>
          <c:tx>
            <c:strRef>
              <c:f>'1 S 2024'!$O$3</c:f>
              <c:strCache>
                <c:ptCount val="1"/>
                <c:pt idx="0">
                  <c:v>oct-24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2024'!$O$4</c:f>
              <c:numCache>
                <c:formatCode>_-* #,##0\ _€_-;\-* #,##0\ _€_-;_-* "-"??\ _€_-;_-@_-</c:formatCode>
                <c:ptCount val="1"/>
                <c:pt idx="0">
                  <c:v>2890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61-4698-ADA3-70CB4F253E35}"/>
            </c:ext>
          </c:extLst>
        </c:ser>
        <c:ser>
          <c:idx val="10"/>
          <c:order val="10"/>
          <c:tx>
            <c:strRef>
              <c:f>'1 S 2024'!$P$3</c:f>
              <c:strCache>
                <c:ptCount val="1"/>
                <c:pt idx="0">
                  <c:v>nov-24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2024'!$P$4</c:f>
              <c:numCache>
                <c:formatCode>_-* #,##0\ _€_-;\-* #,##0\ _€_-;_-* "-"??\ _€_-;_-@_-</c:formatCode>
                <c:ptCount val="1"/>
                <c:pt idx="0">
                  <c:v>3285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61-4698-ADA3-70CB4F253E35}"/>
            </c:ext>
          </c:extLst>
        </c:ser>
        <c:ser>
          <c:idx val="11"/>
          <c:order val="11"/>
          <c:tx>
            <c:strRef>
              <c:f>'1 S 2024'!$Q$3</c:f>
              <c:strCache>
                <c:ptCount val="1"/>
                <c:pt idx="0">
                  <c:v>dec-24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2024'!$E$4</c:f>
              <c:strCache>
                <c:ptCount val="1"/>
                <c:pt idx="0">
                  <c:v>Net balance 2024</c:v>
                </c:pt>
              </c:strCache>
            </c:strRef>
          </c:cat>
          <c:val>
            <c:numRef>
              <c:f>'1 S 2024'!$Q$4</c:f>
              <c:numCache>
                <c:formatCode>_-* #,##0\ _€_-;\-* #,##0\ _€_-;_-* "-"??\ _€_-;_-@_-</c:formatCode>
                <c:ptCount val="1"/>
                <c:pt idx="0">
                  <c:v>3428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1-4698-ADA3-70CB4F253E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815486484211897E-2"/>
          <c:w val="0.92556393841894502"/>
          <c:h val="0.81036902703157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2025'!$F$3</c:f>
              <c:strCache>
                <c:ptCount val="1"/>
                <c:pt idx="0">
                  <c:v>jan-25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2025'!$F$4</c:f>
              <c:numCache>
                <c:formatCode>_-* #,##0\ _€_-;\-* #,##0\ _€_-;_-* "-"??\ _€_-;_-@_-</c:formatCode>
                <c:ptCount val="1"/>
                <c:pt idx="0">
                  <c:v>-476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B-4ADB-B524-B01F83DDD5BE}"/>
            </c:ext>
          </c:extLst>
        </c:ser>
        <c:ser>
          <c:idx val="1"/>
          <c:order val="1"/>
          <c:tx>
            <c:strRef>
              <c:f>'1 S 2025'!$G$3</c:f>
              <c:strCache>
                <c:ptCount val="1"/>
                <c:pt idx="0">
                  <c:v>feb-25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2025'!$G$4</c:f>
              <c:numCache>
                <c:formatCode>_-* #,##0\ _€_-;\-* #,##0\ _€_-;_-* "-"??\ _€_-;_-@_-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3B-4ADB-B524-B01F83DDD5BE}"/>
            </c:ext>
          </c:extLst>
        </c:ser>
        <c:ser>
          <c:idx val="2"/>
          <c:order val="2"/>
          <c:tx>
            <c:strRef>
              <c:f>'1 S 2025'!$H$3</c:f>
              <c:strCache>
                <c:ptCount val="1"/>
                <c:pt idx="0">
                  <c:v>mar-25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2025'!$H$4</c:f>
              <c:numCache>
                <c:formatCode>_-* #,##0\ _€_-;\-* #,##0\ _€_-;_-* "-"??\ _€_-;_-@_-</c:formatCode>
                <c:ptCount val="1"/>
                <c:pt idx="0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3B-4ADB-B524-B01F83DDD5BE}"/>
            </c:ext>
          </c:extLst>
        </c:ser>
        <c:ser>
          <c:idx val="3"/>
          <c:order val="3"/>
          <c:tx>
            <c:strRef>
              <c:f>'1 S 2025'!$I$3</c:f>
              <c:strCache>
                <c:ptCount val="1"/>
                <c:pt idx="0">
                  <c:v>apr-25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2025'!$I$4</c:f>
              <c:numCache>
                <c:formatCode>_-* #,##0\ _€_-;\-* #,##0\ _€_-;_-* "-"??\ _€_-;_-@_-</c:formatCode>
                <c:ptCount val="1"/>
                <c:pt idx="0">
                  <c:v>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3B-4ADB-B524-B01F83DDD5BE}"/>
            </c:ext>
          </c:extLst>
        </c:ser>
        <c:ser>
          <c:idx val="4"/>
          <c:order val="4"/>
          <c:tx>
            <c:strRef>
              <c:f>'1 S 2025'!$J$3</c:f>
              <c:strCache>
                <c:ptCount val="1"/>
                <c:pt idx="0">
                  <c:v>may-25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2025'!$J$4</c:f>
              <c:numCache>
                <c:formatCode>_-* #,##0\ _€_-;\-* #,##0\ _€_-;_-* "-"??\ _€_-;_-@_-</c:formatCode>
                <c:ptCount val="1"/>
                <c:pt idx="0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3B-4ADB-B524-B01F83DDD5BE}"/>
            </c:ext>
          </c:extLst>
        </c:ser>
        <c:ser>
          <c:idx val="5"/>
          <c:order val="5"/>
          <c:tx>
            <c:strRef>
              <c:f>'1 S 2025'!$K$3</c:f>
              <c:strCache>
                <c:ptCount val="1"/>
                <c:pt idx="0">
                  <c:v>jun-25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2025'!$K$4</c:f>
              <c:numCache>
                <c:formatCode>_-* #,##0\ _€_-;\-* #,##0\ _€_-;_-* "-"??\ _€_-;_-@_-</c:formatCode>
                <c:ptCount val="1"/>
                <c:pt idx="0">
                  <c:v>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3B-4ADB-B524-B01F83DDD5BE}"/>
            </c:ext>
          </c:extLst>
        </c:ser>
        <c:ser>
          <c:idx val="6"/>
          <c:order val="6"/>
          <c:tx>
            <c:strRef>
              <c:f>'1 S 2025'!$L$3</c:f>
              <c:strCache>
                <c:ptCount val="1"/>
                <c:pt idx="0">
                  <c:v>jul-25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2025'!$L$4</c:f>
              <c:numCache>
                <c:formatCode>_-* #,##0\ _€_-;\-* #,##0\ _€_-;_-* "-"??\ _€_-;_-@_-</c:formatCode>
                <c:ptCount val="1"/>
                <c:pt idx="0">
                  <c:v>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3B-4ADB-B524-B01F83DDD5BE}"/>
            </c:ext>
          </c:extLst>
        </c:ser>
        <c:ser>
          <c:idx val="7"/>
          <c:order val="7"/>
          <c:tx>
            <c:strRef>
              <c:f>'1 S 2025'!$M$3</c:f>
              <c:strCache>
                <c:ptCount val="1"/>
                <c:pt idx="0">
                  <c:v>aug-25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2025'!$M$4</c:f>
              <c:numCache>
                <c:formatCode>_-* #,##0\ _€_-;\-* #,##0\ _€_-;_-* "-"??\ _€_-;_-@_-</c:formatCode>
                <c:ptCount val="1"/>
                <c:pt idx="0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3B-4ADB-B524-B01F83DDD5BE}"/>
            </c:ext>
          </c:extLst>
        </c:ser>
        <c:ser>
          <c:idx val="8"/>
          <c:order val="8"/>
          <c:tx>
            <c:strRef>
              <c:f>'1 S 2025'!$N$3</c:f>
              <c:strCache>
                <c:ptCount val="1"/>
                <c:pt idx="0">
                  <c:v>sep-25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2025'!$N$4</c:f>
              <c:numCache>
                <c:formatCode>_-* #,##0\ _€_-;\-* #,##0\ _€_-;_-* "-"??\ _€_-;_-@_-</c:formatCode>
                <c:ptCount val="1"/>
                <c:pt idx="0">
                  <c:v>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3B-4ADB-B524-B01F83DDD5BE}"/>
            </c:ext>
          </c:extLst>
        </c:ser>
        <c:ser>
          <c:idx val="9"/>
          <c:order val="9"/>
          <c:tx>
            <c:strRef>
              <c:f>'1 S 2025'!$O$3</c:f>
              <c:strCache>
                <c:ptCount val="1"/>
                <c:pt idx="0">
                  <c:v>oct-25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2025'!$O$4</c:f>
              <c:numCache>
                <c:formatCode>_-* #,##0\ _€_-;\-* #,##0\ _€_-;_-* "-"??\ _€_-;_-@_-</c:formatCode>
                <c:ptCount val="1"/>
                <c:pt idx="0">
                  <c:v>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3B-4ADB-B524-B01F83DDD5BE}"/>
            </c:ext>
          </c:extLst>
        </c:ser>
        <c:ser>
          <c:idx val="10"/>
          <c:order val="10"/>
          <c:tx>
            <c:strRef>
              <c:f>'1 S 2025'!$P$3</c:f>
              <c:strCache>
                <c:ptCount val="1"/>
                <c:pt idx="0">
                  <c:v>nov-25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2025'!$P$4</c:f>
              <c:numCache>
                <c:formatCode>_-* #,##0\ _€_-;\-* #,##0\ _€_-;_-* "-"??\ _€_-;_-@_-</c:formatCode>
                <c:ptCount val="1"/>
                <c:pt idx="0">
                  <c:v>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3B-4ADB-B524-B01F83DDD5BE}"/>
            </c:ext>
          </c:extLst>
        </c:ser>
        <c:ser>
          <c:idx val="11"/>
          <c:order val="11"/>
          <c:tx>
            <c:strRef>
              <c:f>'1 S 2025'!$Q$3</c:f>
              <c:strCache>
                <c:ptCount val="1"/>
                <c:pt idx="0">
                  <c:v>dec-25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2025'!$E$4</c:f>
              <c:strCache>
                <c:ptCount val="1"/>
                <c:pt idx="0">
                  <c:v>Net balance 2025</c:v>
                </c:pt>
              </c:strCache>
            </c:strRef>
          </c:cat>
          <c:val>
            <c:numRef>
              <c:f>'1 S 2025'!$Q$4</c:f>
              <c:numCache>
                <c:formatCode>_-* #,##0\ _€_-;\-* #,##0\ _€_-;_-* "-"??\ _€_-;_-@_-</c:formatCode>
                <c:ptCount val="1"/>
                <c:pt idx="0">
                  <c:v>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3B-4ADB-B524-B01F83DDD5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1140588424479E-2"/>
          <c:y val="0.10684218254793749"/>
          <c:w val="0.94261898141093226"/>
          <c:h val="0.78631563490412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2025'!$F$3</c:f>
              <c:strCache>
                <c:ptCount val="1"/>
                <c:pt idx="0">
                  <c:v>jan-25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2025'!$F$6</c:f>
              <c:numCache>
                <c:formatCode>_-* #,##0\ _€_-;\-* #,##0\ _€_-;_-* "-"??\ _€_-;_-@_-</c:formatCode>
                <c:ptCount val="1"/>
                <c:pt idx="0">
                  <c:v>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E-4D1B-B319-19E48143D22D}"/>
            </c:ext>
          </c:extLst>
        </c:ser>
        <c:ser>
          <c:idx val="1"/>
          <c:order val="1"/>
          <c:tx>
            <c:strRef>
              <c:f>'1 S 2025'!$G$3</c:f>
              <c:strCache>
                <c:ptCount val="1"/>
                <c:pt idx="0">
                  <c:v>feb-25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2025'!$G$6</c:f>
              <c:numCache>
                <c:formatCode>_-* #,##0\ _€_-;\-* #,##0\ _€_-;_-* "-"??\ _€_-;_-@_-</c:formatCode>
                <c:ptCount val="1"/>
                <c:pt idx="0">
                  <c:v>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E-4D1B-B319-19E48143D22D}"/>
            </c:ext>
          </c:extLst>
        </c:ser>
        <c:ser>
          <c:idx val="2"/>
          <c:order val="2"/>
          <c:tx>
            <c:strRef>
              <c:f>'1 S 2025'!$H$3</c:f>
              <c:strCache>
                <c:ptCount val="1"/>
                <c:pt idx="0">
                  <c:v>mar-25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2025'!$H$6</c:f>
              <c:numCache>
                <c:formatCode>_-* #,##0\ _€_-;\-* #,##0\ _€_-;_-* "-"??\ _€_-;_-@_-</c:formatCode>
                <c:ptCount val="1"/>
                <c:pt idx="0">
                  <c:v>5733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EE-4D1B-B319-19E48143D22D}"/>
            </c:ext>
          </c:extLst>
        </c:ser>
        <c:ser>
          <c:idx val="3"/>
          <c:order val="3"/>
          <c:tx>
            <c:strRef>
              <c:f>'1 S 2025'!$I$3</c:f>
              <c:strCache>
                <c:ptCount val="1"/>
                <c:pt idx="0">
                  <c:v>apr-25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2025'!$I$6</c:f>
              <c:numCache>
                <c:formatCode>_-* #,##0\ _€_-;\-* #,##0\ _€_-;_-* "-"??\ _€_-;_-@_-</c:formatCode>
                <c:ptCount val="1"/>
                <c:pt idx="0">
                  <c:v>7274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EE-4D1B-B319-19E48143D22D}"/>
            </c:ext>
          </c:extLst>
        </c:ser>
        <c:ser>
          <c:idx val="4"/>
          <c:order val="4"/>
          <c:tx>
            <c:strRef>
              <c:f>'1 S 2025'!$J$3</c:f>
              <c:strCache>
                <c:ptCount val="1"/>
                <c:pt idx="0">
                  <c:v>may-25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2025'!$J$6</c:f>
              <c:numCache>
                <c:formatCode>_-* #,##0\ _€_-;\-* #,##0\ _€_-;_-* "-"??\ _€_-;_-@_-</c:formatCode>
                <c:ptCount val="1"/>
                <c:pt idx="0">
                  <c:v>9182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EE-4D1B-B319-19E48143D22D}"/>
            </c:ext>
          </c:extLst>
        </c:ser>
        <c:ser>
          <c:idx val="5"/>
          <c:order val="5"/>
          <c:tx>
            <c:strRef>
              <c:f>'1 S 2025'!$K$3</c:f>
              <c:strCache>
                <c:ptCount val="1"/>
                <c:pt idx="0">
                  <c:v>jun-25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2025'!$K$6</c:f>
              <c:numCache>
                <c:formatCode>_-* #,##0\ _€_-;\-* #,##0\ _€_-;_-* "-"??\ _€_-;_-@_-</c:formatCode>
                <c:ptCount val="1"/>
                <c:pt idx="0">
                  <c:v>10441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EE-4D1B-B319-19E48143D22D}"/>
            </c:ext>
          </c:extLst>
        </c:ser>
        <c:ser>
          <c:idx val="6"/>
          <c:order val="6"/>
          <c:tx>
            <c:strRef>
              <c:f>'1 S 2025'!$L$3</c:f>
              <c:strCache>
                <c:ptCount val="1"/>
                <c:pt idx="0">
                  <c:v>jul-25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2025'!$L$6</c:f>
              <c:numCache>
                <c:formatCode>_-* #,##0\ _€_-;\-* #,##0\ _€_-;_-* "-"??\ _€_-;_-@_-</c:formatCode>
                <c:ptCount val="1"/>
                <c:pt idx="0">
                  <c:v>11983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EE-4D1B-B319-19E48143D22D}"/>
            </c:ext>
          </c:extLst>
        </c:ser>
        <c:ser>
          <c:idx val="7"/>
          <c:order val="7"/>
          <c:tx>
            <c:strRef>
              <c:f>'1 S 2025'!$M$3</c:f>
              <c:strCache>
                <c:ptCount val="1"/>
                <c:pt idx="0">
                  <c:v>aug-25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2025'!$M$6</c:f>
              <c:numCache>
                <c:formatCode>_-* #,##0\ _€_-;\-* #,##0\ _€_-;_-* "-"??\ _€_-;_-@_-</c:formatCode>
                <c:ptCount val="1"/>
                <c:pt idx="0">
                  <c:v>13048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EE-4D1B-B319-19E48143D22D}"/>
            </c:ext>
          </c:extLst>
        </c:ser>
        <c:ser>
          <c:idx val="8"/>
          <c:order val="8"/>
          <c:tx>
            <c:strRef>
              <c:f>'1 S 2025'!$N$3</c:f>
              <c:strCache>
                <c:ptCount val="1"/>
                <c:pt idx="0">
                  <c:v>sep-25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4EE-4D1B-B319-19E48143D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2025'!$N$6</c:f>
              <c:numCache>
                <c:formatCode>_-* #,##0\ _€_-;\-* #,##0\ _€_-;_-* "-"??\ _€_-;_-@_-</c:formatCode>
                <c:ptCount val="1"/>
                <c:pt idx="0">
                  <c:v>14274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EE-4D1B-B319-19E48143D22D}"/>
            </c:ext>
          </c:extLst>
        </c:ser>
        <c:ser>
          <c:idx val="9"/>
          <c:order val="9"/>
          <c:tx>
            <c:strRef>
              <c:f>'1 S 2025'!$O$3</c:f>
              <c:strCache>
                <c:ptCount val="1"/>
                <c:pt idx="0">
                  <c:v>oct-25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2025'!$O$6</c:f>
              <c:numCache>
                <c:formatCode>_-* #,##0\ _€_-;\-* #,##0\ _€_-;_-* "-"??\ _€_-;_-@_-</c:formatCode>
                <c:ptCount val="1"/>
                <c:pt idx="0">
                  <c:v>15649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EE-4D1B-B319-19E48143D22D}"/>
            </c:ext>
          </c:extLst>
        </c:ser>
        <c:ser>
          <c:idx val="10"/>
          <c:order val="10"/>
          <c:tx>
            <c:strRef>
              <c:f>'1 S 2025'!$P$3</c:f>
              <c:strCache>
                <c:ptCount val="1"/>
                <c:pt idx="0">
                  <c:v>nov-25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2025'!$P$6</c:f>
              <c:numCache>
                <c:formatCode>General</c:formatCode>
                <c:ptCount val="1"/>
                <c:pt idx="0">
                  <c:v>16772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EE-4D1B-B319-19E48143D22D}"/>
            </c:ext>
          </c:extLst>
        </c:ser>
        <c:ser>
          <c:idx val="11"/>
          <c:order val="11"/>
          <c:tx>
            <c:strRef>
              <c:f>'1 S 2025'!$Q$3</c:f>
              <c:strCache>
                <c:ptCount val="1"/>
                <c:pt idx="0">
                  <c:v>dec-25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2025'!$E$6</c:f>
              <c:strCache>
                <c:ptCount val="1"/>
                <c:pt idx="0">
                  <c:v>Total Loss 2025</c:v>
                </c:pt>
              </c:strCache>
            </c:strRef>
          </c:cat>
          <c:val>
            <c:numRef>
              <c:f>'1 S 2025'!$Q$6</c:f>
              <c:numCache>
                <c:formatCode>_-* #,##0\ _€_-;\-* #,##0\ _€_-;_-* "-"??\ _€_-;_-@_-</c:formatCode>
                <c:ptCount val="1"/>
                <c:pt idx="0">
                  <c:v>18180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EE-4D1B-B319-19E48143D2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736263736263737"/>
          <c:w val="1"/>
          <c:h val="0.53116163364194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 S 2025'!$F$3</c:f>
              <c:strCache>
                <c:ptCount val="1"/>
                <c:pt idx="0">
                  <c:v>jan-25</c:v>
                </c:pt>
              </c:strCache>
            </c:strRef>
          </c:tx>
          <c:spPr>
            <a:solidFill>
              <a:schemeClr val="accent6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2025'!$F$5</c:f>
              <c:numCache>
                <c:formatCode>_-* #,##0\ _€_-;\-* #,##0\ _€_-;_-* "-"??\ _€_-;_-@_-</c:formatCode>
                <c:ptCount val="1"/>
                <c:pt idx="0">
                  <c:v>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3-4262-8CD6-574F293A4709}"/>
            </c:ext>
          </c:extLst>
        </c:ser>
        <c:ser>
          <c:idx val="1"/>
          <c:order val="1"/>
          <c:tx>
            <c:strRef>
              <c:f>'1 S 2025'!$G$3</c:f>
              <c:strCache>
                <c:ptCount val="1"/>
                <c:pt idx="0">
                  <c:v>feb-25</c:v>
                </c:pt>
              </c:strCache>
            </c:strRef>
          </c:tx>
          <c:spPr>
            <a:solidFill>
              <a:schemeClr val="accent6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2025'!$G$5</c:f>
              <c:numCache>
                <c:formatCode>_-* #,##0\ _€_-;\-* #,##0\ _€_-;_-* "-"??\ _€_-;_-@_-</c:formatCode>
                <c:ptCount val="1"/>
                <c:pt idx="0">
                  <c:v>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3-4262-8CD6-574F293A4709}"/>
            </c:ext>
          </c:extLst>
        </c:ser>
        <c:ser>
          <c:idx val="2"/>
          <c:order val="2"/>
          <c:tx>
            <c:strRef>
              <c:f>'1 S 2025'!$H$3</c:f>
              <c:strCache>
                <c:ptCount val="1"/>
                <c:pt idx="0">
                  <c:v>mar-25</c:v>
                </c:pt>
              </c:strCache>
            </c:strRef>
          </c:tx>
          <c:spPr>
            <a:solidFill>
              <a:schemeClr val="accent6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2025'!$H$5</c:f>
              <c:numCache>
                <c:formatCode>_-* #,##0\ _€_-;\-* #,##0\ _€_-;_-* "-"??\ _€_-;_-@_-</c:formatCode>
                <c:ptCount val="1"/>
                <c:pt idx="0">
                  <c:v>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3-4262-8CD6-574F293A4709}"/>
            </c:ext>
          </c:extLst>
        </c:ser>
        <c:ser>
          <c:idx val="3"/>
          <c:order val="3"/>
          <c:tx>
            <c:strRef>
              <c:f>'1 S 2025'!$I$3</c:f>
              <c:strCache>
                <c:ptCount val="1"/>
                <c:pt idx="0">
                  <c:v>apr-25</c:v>
                </c:pt>
              </c:strCache>
            </c:strRef>
          </c:tx>
          <c:spPr>
            <a:solidFill>
              <a:schemeClr val="accent6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2025'!$I$5</c:f>
              <c:numCache>
                <c:formatCode>_-* #,##0\ _€_-;\-* #,##0\ _€_-;_-* "-"??\ _€_-;_-@_-</c:formatCode>
                <c:ptCount val="1"/>
                <c:pt idx="0">
                  <c:v>8820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3-4262-8CD6-574F293A4709}"/>
            </c:ext>
          </c:extLst>
        </c:ser>
        <c:ser>
          <c:idx val="4"/>
          <c:order val="4"/>
          <c:tx>
            <c:strRef>
              <c:f>'1 S 2025'!$J$3</c:f>
              <c:strCache>
                <c:ptCount val="1"/>
                <c:pt idx="0">
                  <c:v>may-25</c:v>
                </c:pt>
              </c:strCache>
            </c:strRef>
          </c:tx>
          <c:spPr>
            <a:solidFill>
              <a:schemeClr val="accent6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2025'!$J$5</c:f>
              <c:numCache>
                <c:formatCode>_-* #,##0\ _€_-;\-* #,##0\ _€_-;_-* "-"??\ _€_-;_-@_-</c:formatCode>
                <c:ptCount val="1"/>
                <c:pt idx="0">
                  <c:v>10972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3-4262-8CD6-574F293A4709}"/>
            </c:ext>
          </c:extLst>
        </c:ser>
        <c:ser>
          <c:idx val="5"/>
          <c:order val="5"/>
          <c:tx>
            <c:strRef>
              <c:f>'1 S 2025'!$K$3</c:f>
              <c:strCache>
                <c:ptCount val="1"/>
                <c:pt idx="0">
                  <c:v>jun-25</c:v>
                </c:pt>
              </c:strCache>
            </c:strRef>
          </c:tx>
          <c:spPr>
            <a:solidFill>
              <a:schemeClr val="accent6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2025'!$K$5</c:f>
              <c:numCache>
                <c:formatCode>_-* #,##0\ _€_-;\-* #,##0\ _€_-;_-* "-"??\ _€_-;_-@_-</c:formatCode>
                <c:ptCount val="1"/>
                <c:pt idx="0">
                  <c:v>12735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3-4262-8CD6-574F293A4709}"/>
            </c:ext>
          </c:extLst>
        </c:ser>
        <c:ser>
          <c:idx val="6"/>
          <c:order val="6"/>
          <c:tx>
            <c:strRef>
              <c:f>'1 S 2025'!$L$3</c:f>
              <c:strCache>
                <c:ptCount val="1"/>
                <c:pt idx="0">
                  <c:v>jul-25</c:v>
                </c:pt>
              </c:strCache>
            </c:strRef>
          </c:tx>
          <c:spPr>
            <a:solidFill>
              <a:schemeClr val="accent6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2025'!$L$5</c:f>
              <c:numCache>
                <c:formatCode>_-* #,##0\ _€_-;\-* #,##0\ _€_-;_-* "-"??\ _€_-;_-@_-</c:formatCode>
                <c:ptCount val="1"/>
                <c:pt idx="0">
                  <c:v>14715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C3-4262-8CD6-574F293A4709}"/>
            </c:ext>
          </c:extLst>
        </c:ser>
        <c:ser>
          <c:idx val="7"/>
          <c:order val="7"/>
          <c:tx>
            <c:strRef>
              <c:f>'1 S 2025'!$M$3</c:f>
              <c:strCache>
                <c:ptCount val="1"/>
                <c:pt idx="0">
                  <c:v>aug-25</c:v>
                </c:pt>
              </c:strCache>
            </c:strRef>
          </c:tx>
          <c:spPr>
            <a:solidFill>
              <a:schemeClr val="accent6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2025'!$M$5</c:f>
              <c:numCache>
                <c:formatCode>_-* #,##0\ _€_-;\-* #,##0\ _€_-;_-* "-"??\ _€_-;_-@_-</c:formatCode>
                <c:ptCount val="1"/>
                <c:pt idx="0">
                  <c:v>15688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C3-4262-8CD6-574F293A4709}"/>
            </c:ext>
          </c:extLst>
        </c:ser>
        <c:ser>
          <c:idx val="8"/>
          <c:order val="8"/>
          <c:tx>
            <c:strRef>
              <c:f>'1 S 2025'!$N$3</c:f>
              <c:strCache>
                <c:ptCount val="1"/>
                <c:pt idx="0">
                  <c:v>sep-25</c:v>
                </c:pt>
              </c:strCache>
            </c:strRef>
          </c:tx>
          <c:spPr>
            <a:solidFill>
              <a:schemeClr val="accent6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2025'!$N$5</c:f>
              <c:numCache>
                <c:formatCode>_-* #,##0\ _€_-;\-* #,##0\ _€_-;_-* "-"??\ _€_-;_-@_-</c:formatCode>
                <c:ptCount val="1"/>
                <c:pt idx="0">
                  <c:v>17498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C3-4262-8CD6-574F293A4709}"/>
            </c:ext>
          </c:extLst>
        </c:ser>
        <c:ser>
          <c:idx val="9"/>
          <c:order val="9"/>
          <c:tx>
            <c:strRef>
              <c:f>'1 S 2025'!$O$3</c:f>
              <c:strCache>
                <c:ptCount val="1"/>
                <c:pt idx="0">
                  <c:v>oct-25</c:v>
                </c:pt>
              </c:strCache>
            </c:strRef>
          </c:tx>
          <c:spPr>
            <a:solidFill>
              <a:schemeClr val="accent6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2025'!$O$5</c:f>
              <c:numCache>
                <c:formatCode>_-* #,##0\ _€_-;\-* #,##0\ _€_-;_-* "-"??\ _€_-;_-@_-</c:formatCode>
                <c:ptCount val="1"/>
                <c:pt idx="0">
                  <c:v>19715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C3-4262-8CD6-574F293A4709}"/>
            </c:ext>
          </c:extLst>
        </c:ser>
        <c:ser>
          <c:idx val="10"/>
          <c:order val="10"/>
          <c:tx>
            <c:strRef>
              <c:f>'1 S 2025'!$P$3</c:f>
              <c:strCache>
                <c:ptCount val="1"/>
                <c:pt idx="0">
                  <c:v>nov-25</c:v>
                </c:pt>
              </c:strCache>
            </c:strRef>
          </c:tx>
          <c:spPr>
            <a:solidFill>
              <a:schemeClr val="accent6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2025'!$P$5</c:f>
              <c:numCache>
                <c:formatCode>_-* #,##0\ _€_-;\-* #,##0\ _€_-;_-* "-"??\ _€_-;_-@_-</c:formatCode>
                <c:ptCount val="1"/>
                <c:pt idx="0">
                  <c:v>21509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3-4262-8CD6-574F293A4709}"/>
            </c:ext>
          </c:extLst>
        </c:ser>
        <c:ser>
          <c:idx val="11"/>
          <c:order val="11"/>
          <c:tx>
            <c:strRef>
              <c:f>'1 S 2025'!$Q$3</c:f>
              <c:strCache>
                <c:ptCount val="1"/>
                <c:pt idx="0">
                  <c:v>dec-25</c:v>
                </c:pt>
              </c:strCache>
            </c:strRef>
          </c:tx>
          <c:spPr>
            <a:solidFill>
              <a:schemeClr val="accent6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S 2025'!$E$5</c:f>
              <c:strCache>
                <c:ptCount val="1"/>
                <c:pt idx="0">
                  <c:v>Total Acquisition 2025</c:v>
                </c:pt>
              </c:strCache>
            </c:strRef>
          </c:cat>
          <c:val>
            <c:numRef>
              <c:f>'1 S 2025'!$Q$5</c:f>
              <c:numCache>
                <c:formatCode>_-* #,##0\ _€_-;\-* #,##0\ _€_-;_-* "-"??\ _€_-;_-@_-</c:formatCode>
                <c:ptCount val="1"/>
                <c:pt idx="0">
                  <c:v>23161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3-4262-8CD6-574F293A47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06008"/>
        <c:axId val="449306336"/>
      </c:barChart>
      <c:catAx>
        <c:axId val="44930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306336"/>
        <c:crosses val="autoZero"/>
        <c:auto val="1"/>
        <c:lblAlgn val="ctr"/>
        <c:lblOffset val="100"/>
        <c:noMultiLvlLbl val="0"/>
      </c:catAx>
      <c:valAx>
        <c:axId val="44930633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493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tx>
            <c:strRef>
              <c:f>Foglio1!$B$12</c:f>
              <c:strCache>
                <c:ptCount val="1"/>
                <c:pt idx="0">
                  <c:v>LP positions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11-4D71-87B6-26021BC9B0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11-4D71-87B6-26021BC9B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11-4D71-87B6-26021BC9B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11-4D71-87B6-26021BC9B0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11-4D71-87B6-26021BC9B028}"/>
              </c:ext>
            </c:extLst>
          </c:dPt>
          <c:dLbls>
            <c:dLbl>
              <c:idx val="0"/>
              <c:layout>
                <c:manualLayout>
                  <c:x val="-0.23241743219597549"/>
                  <c:y val="1.61290322580645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11-4D71-87B6-26021BC9B028}"/>
                </c:ext>
              </c:extLst>
            </c:dLbl>
            <c:dLbl>
              <c:idx val="4"/>
              <c:layout>
                <c:manualLayout>
                  <c:x val="-0.3651363735783027"/>
                  <c:y val="0.130272952853598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11-4D71-87B6-26021BC9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Foglio1!$A$13:$A$17</c:f>
              <c:strCache>
                <c:ptCount val="5"/>
                <c:pt idx="0">
                  <c:v>AFFARI</c:v>
                </c:pt>
                <c:pt idx="1">
                  <c:v>PRIVATE</c:v>
                </c:pt>
                <c:pt idx="2">
                  <c:v>PRIVATI</c:v>
                </c:pt>
                <c:pt idx="3">
                  <c:v>POE</c:v>
                </c:pt>
                <c:pt idx="4">
                  <c:v>OTHERS</c:v>
                </c:pt>
              </c:strCache>
            </c:strRef>
          </c:cat>
          <c:val>
            <c:numRef>
              <c:f>Foglio1!$B$13:$B$17</c:f>
              <c:numCache>
                <c:formatCode>General</c:formatCode>
                <c:ptCount val="5"/>
                <c:pt idx="0">
                  <c:v>421</c:v>
                </c:pt>
                <c:pt idx="1">
                  <c:v>459</c:v>
                </c:pt>
                <c:pt idx="2">
                  <c:v>9350</c:v>
                </c:pt>
                <c:pt idx="3">
                  <c:v>16529</c:v>
                </c:pt>
                <c:pt idx="4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11-4D71-87B6-26021BC9B028}"/>
            </c:ext>
          </c:extLst>
        </c:ser>
        <c:ser>
          <c:idx val="0"/>
          <c:order val="1"/>
          <c:tx>
            <c:strRef>
              <c:f>Foglio1!$B$12</c:f>
              <c:strCache>
                <c:ptCount val="1"/>
                <c:pt idx="0">
                  <c:v>LP positions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E11-4D71-87B6-26021BC9B0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E11-4D71-87B6-26021BC9B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4E11-4D71-87B6-26021BC9B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4E11-4D71-87B6-26021BC9B0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4E11-4D71-87B6-26021BC9B028}"/>
              </c:ext>
            </c:extLst>
          </c:dPt>
          <c:dLbls>
            <c:dLbl>
              <c:idx val="1"/>
              <c:layout>
                <c:manualLayout>
                  <c:x val="0.29895734908136484"/>
                  <c:y val="0.252057815689705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CF</a:t>
                    </a:r>
                  </a:p>
                  <a:p>
                    <a:fld id="{CFD2DC99-F5B3-41D9-B544-7577D7BCAFEE}" type="PERCENTAGE">
                      <a:rPr lang="en-US"/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E11-4D71-87B6-26021BC9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Foglio1!$A$13:$A$17</c:f>
              <c:strCache>
                <c:ptCount val="5"/>
                <c:pt idx="0">
                  <c:v>AFFARI</c:v>
                </c:pt>
                <c:pt idx="1">
                  <c:v>PRIVATE</c:v>
                </c:pt>
                <c:pt idx="2">
                  <c:v>PRIVATI</c:v>
                </c:pt>
                <c:pt idx="3">
                  <c:v>POE</c:v>
                </c:pt>
                <c:pt idx="4">
                  <c:v>OTHERS</c:v>
                </c:pt>
              </c:strCache>
            </c:strRef>
          </c:cat>
          <c:val>
            <c:numRef>
              <c:f>Foglio1!$B$13:$B$17</c:f>
              <c:numCache>
                <c:formatCode>General</c:formatCode>
                <c:ptCount val="5"/>
                <c:pt idx="0">
                  <c:v>421</c:v>
                </c:pt>
                <c:pt idx="1">
                  <c:v>459</c:v>
                </c:pt>
                <c:pt idx="2">
                  <c:v>9350</c:v>
                </c:pt>
                <c:pt idx="3">
                  <c:v>16529</c:v>
                </c:pt>
                <c:pt idx="4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E11-4D71-87B6-26021BC9B028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31D4-0A09-456A-A6A4-8E8B542CC6FA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A66A-3158-4464-AEC0-2F33EDBD56D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E7C31-7687-4939-8BE1-3CC3DF3064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0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0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E7C31-7687-4939-8BE1-3CC3DF3064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0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5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9742-D7DD-180A-D6CC-CEE9822B2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D5A22B-ED70-E287-128B-AB5A5B08D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C2C436-E9CD-69B3-A73F-6805EEB69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0603A7-A068-A717-E223-6C816AFBB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630-AAF2-4D51-B7B6-0440ADA8157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7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92CA-EC42-0983-7AC5-3FB471C7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86D67F-DF6E-C951-EB4F-4E653FF77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9B89AE-D2E0-CF0A-34E0-5719FCDDD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C4B84B-FBFD-6504-3596-69672460D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630-AAF2-4D51-B7B6-0440ADA8157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3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Relationship Id="rId5" Type="http://schemas.openxmlformats.org/officeDocument/2006/relationships/image" Target="../media/image32.png"/><Relationship Id="rId4" Type="http://schemas.openxmlformats.org/officeDocument/2006/relationships/image" Target="../media/image19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Relationship Id="rId5" Type="http://schemas.openxmlformats.org/officeDocument/2006/relationships/image" Target="../media/image37.png"/><Relationship Id="rId4" Type="http://schemas.openxmlformats.org/officeDocument/2006/relationships/image" Target="../media/image19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Relationship Id="rId5" Type="http://schemas.openxmlformats.org/officeDocument/2006/relationships/image" Target="../media/image37.png"/><Relationship Id="rId4" Type="http://schemas.openxmlformats.org/officeDocument/2006/relationships/image" Target="../media/image19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Relationship Id="rId4" Type="http://schemas.openxmlformats.org/officeDocument/2006/relationships/image" Target="../media/image19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Relationship Id="rId5" Type="http://schemas.openxmlformats.org/officeDocument/2006/relationships/image" Target="../media/image38.png"/><Relationship Id="rId4" Type="http://schemas.openxmlformats.org/officeDocument/2006/relationships/image" Target="../media/image14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Relationship Id="rId4" Type="http://schemas.openxmlformats.org/officeDocument/2006/relationships/image" Target="../media/image19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Relationship Id="rId5" Type="http://schemas.openxmlformats.org/officeDocument/2006/relationships/image" Target="../media/image32.png"/><Relationship Id="rId4" Type="http://schemas.openxmlformats.org/officeDocument/2006/relationships/image" Target="../media/image1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Relationship Id="rId4" Type="http://schemas.openxmlformats.org/officeDocument/2006/relationships/image" Target="../media/image19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Relationship Id="rId4" Type="http://schemas.openxmlformats.org/officeDocument/2006/relationships/image" Target="../media/image19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Relationship Id="rId4" Type="http://schemas.openxmlformats.org/officeDocument/2006/relationships/image" Target="../media/image19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9.jp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Relationship Id="rId4" Type="http://schemas.openxmlformats.org/officeDocument/2006/relationships/image" Target="../media/image19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Relationship Id="rId4" Type="http://schemas.openxmlformats.org/officeDocument/2006/relationships/image" Target="../media/image13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Relationship Id="rId4" Type="http://schemas.openxmlformats.org/officeDocument/2006/relationships/image" Target="../media/image13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4.xml"/><Relationship Id="rId4" Type="http://schemas.openxmlformats.org/officeDocument/2006/relationships/image" Target="../media/image13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5.xml"/><Relationship Id="rId4" Type="http://schemas.openxmlformats.org/officeDocument/2006/relationships/image" Target="../media/image13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6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7.xml"/><Relationship Id="rId5" Type="http://schemas.openxmlformats.org/officeDocument/2006/relationships/image" Target="../media/image32.png"/><Relationship Id="rId4" Type="http://schemas.openxmlformats.org/officeDocument/2006/relationships/image" Target="../media/image13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Relationship Id="rId6" Type="http://schemas.openxmlformats.org/officeDocument/2006/relationships/image" Target="../media/image7.png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Relationship Id="rId4" Type="http://schemas.openxmlformats.org/officeDocument/2006/relationships/image" Target="../media/image43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Relationship Id="rId4" Type="http://schemas.openxmlformats.org/officeDocument/2006/relationships/image" Target="../media/image4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Relationship Id="rId4" Type="http://schemas.openxmlformats.org/officeDocument/2006/relationships/image" Target="../media/image43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Relationship Id="rId4" Type="http://schemas.openxmlformats.org/officeDocument/2006/relationships/image" Target="../media/image43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Relationship Id="rId4" Type="http://schemas.openxmlformats.org/officeDocument/2006/relationships/image" Target="../media/image43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Relationship Id="rId4" Type="http://schemas.openxmlformats.org/officeDocument/2006/relationships/image" Target="../media/image43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Relationship Id="rId4" Type="http://schemas.openxmlformats.org/officeDocument/2006/relationships/image" Target="../media/image43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Relationship Id="rId4" Type="http://schemas.openxmlformats.org/officeDocument/2006/relationships/image" Target="../media/image43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8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Relationship Id="rId4" Type="http://schemas.openxmlformats.org/officeDocument/2006/relationships/image" Target="../media/image43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Relationship Id="rId4" Type="http://schemas.openxmlformats.org/officeDocument/2006/relationships/image" Target="../media/image43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Relationship Id="rId5" Type="http://schemas.openxmlformats.org/officeDocument/2006/relationships/image" Target="../media/image46.png"/><Relationship Id="rId4" Type="http://schemas.openxmlformats.org/officeDocument/2006/relationships/image" Target="../media/image19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6.xml"/><Relationship Id="rId4" Type="http://schemas.openxmlformats.org/officeDocument/2006/relationships/image" Target="../media/image43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7.xml"/><Relationship Id="rId5" Type="http://schemas.openxmlformats.org/officeDocument/2006/relationships/image" Target="../media/image47.png"/><Relationship Id="rId4" Type="http://schemas.openxmlformats.org/officeDocument/2006/relationships/image" Target="../media/image19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39.xml"/><Relationship Id="rId4" Type="http://schemas.openxmlformats.org/officeDocument/2006/relationships/image" Target="../media/image51.emf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40.xml"/><Relationship Id="rId4" Type="http://schemas.openxmlformats.org/officeDocument/2006/relationships/image" Target="../media/image43.emf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41.xml"/><Relationship Id="rId4" Type="http://schemas.openxmlformats.org/officeDocument/2006/relationships/image" Target="../media/image43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3.xml"/><Relationship Id="rId6" Type="http://schemas.openxmlformats.org/officeDocument/2006/relationships/image" Target="../media/image7.png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4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5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6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3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7.xml"/><Relationship Id="rId4" Type="http://schemas.openxmlformats.org/officeDocument/2006/relationships/image" Target="../media/image43.em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8.xml"/><Relationship Id="rId4" Type="http://schemas.openxmlformats.org/officeDocument/2006/relationships/image" Target="../media/image43.emf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9.xml"/><Relationship Id="rId4" Type="http://schemas.openxmlformats.org/officeDocument/2006/relationships/image" Target="../media/image43.emf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0.xml"/><Relationship Id="rId4" Type="http://schemas.openxmlformats.org/officeDocument/2006/relationships/image" Target="../media/image43.emf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1.xml"/><Relationship Id="rId4" Type="http://schemas.openxmlformats.org/officeDocument/2006/relationships/image" Target="../media/image43.emf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2.xml"/><Relationship Id="rId4" Type="http://schemas.openxmlformats.org/officeDocument/2006/relationships/image" Target="../media/image4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3.xml"/><Relationship Id="rId4" Type="http://schemas.openxmlformats.org/officeDocument/2006/relationships/image" Target="../media/image43.emf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4.xml"/><Relationship Id="rId4" Type="http://schemas.openxmlformats.org/officeDocument/2006/relationships/image" Target="../media/image43.emf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8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7.xml"/><Relationship Id="rId4" Type="http://schemas.openxmlformats.org/officeDocument/2006/relationships/image" Target="../media/image43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8.xml"/><Relationship Id="rId4" Type="http://schemas.openxmlformats.org/officeDocument/2006/relationships/image" Target="../media/image43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9.xml"/><Relationship Id="rId5" Type="http://schemas.openxmlformats.org/officeDocument/2006/relationships/image" Target="../media/image46.png"/><Relationship Id="rId4" Type="http://schemas.openxmlformats.org/officeDocument/2006/relationships/image" Target="../media/image19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0.xml"/><Relationship Id="rId4" Type="http://schemas.openxmlformats.org/officeDocument/2006/relationships/image" Target="../media/image43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61.xml"/><Relationship Id="rId5" Type="http://schemas.openxmlformats.org/officeDocument/2006/relationships/image" Target="../media/image47.png"/><Relationship Id="rId4" Type="http://schemas.openxmlformats.org/officeDocument/2006/relationships/image" Target="../media/image19.emf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63.xml"/><Relationship Id="rId4" Type="http://schemas.openxmlformats.org/officeDocument/2006/relationships/image" Target="../media/image51.emf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64.xml"/><Relationship Id="rId4" Type="http://schemas.openxmlformats.org/officeDocument/2006/relationships/image" Target="../media/image54.emf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166.xml"/><Relationship Id="rId4" Type="http://schemas.openxmlformats.org/officeDocument/2006/relationships/image" Target="../media/image25.png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19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19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19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image" Target="../media/image14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5.xml"/><Relationship Id="rId10" Type="http://schemas.openxmlformats.org/officeDocument/2006/relationships/image" Target="../media/image31.png"/><Relationship Id="rId4" Type="http://schemas.openxmlformats.org/officeDocument/2006/relationships/tags" Target="../tags/tag27.xml"/><Relationship Id="rId9" Type="http://schemas.openxmlformats.org/officeDocument/2006/relationships/image" Target="../media/image30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9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Relationship Id="rId4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Relationship Id="rId4" Type="http://schemas.openxmlformats.org/officeDocument/2006/relationships/image" Target="../media/image19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Relationship Id="rId4" Type="http://schemas.openxmlformats.org/officeDocument/2006/relationships/image" Target="../media/image19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Relationship Id="rId4" Type="http://schemas.openxmlformats.org/officeDocument/2006/relationships/image" Target="../media/image19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1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2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Relationship Id="rId5" Type="http://schemas.openxmlformats.org/officeDocument/2006/relationships/image" Target="../media/image32.png"/><Relationship Id="rId4" Type="http://schemas.openxmlformats.org/officeDocument/2006/relationships/image" Target="../media/image19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4.xml"/><Relationship Id="rId5" Type="http://schemas.openxmlformats.org/officeDocument/2006/relationships/image" Target="../media/image33.png"/><Relationship Id="rId4" Type="http://schemas.openxmlformats.org/officeDocument/2006/relationships/image" Target="../media/image19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7.xml"/><Relationship Id="rId4" Type="http://schemas.openxmlformats.org/officeDocument/2006/relationships/image" Target="../media/image19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0.xml"/><Relationship Id="rId5" Type="http://schemas.openxmlformats.org/officeDocument/2006/relationships/image" Target="../media/image38.png"/><Relationship Id="rId4" Type="http://schemas.openxmlformats.org/officeDocument/2006/relationships/image" Target="../media/image34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1.xml"/><Relationship Id="rId4" Type="http://schemas.openxmlformats.org/officeDocument/2006/relationships/image" Target="../media/image1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2.xml"/><Relationship Id="rId4" Type="http://schemas.openxmlformats.org/officeDocument/2006/relationships/image" Target="../media/image19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3.xml"/><Relationship Id="rId4" Type="http://schemas.openxmlformats.org/officeDocument/2006/relationships/image" Target="../media/image19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4.xml"/><Relationship Id="rId4" Type="http://schemas.openxmlformats.org/officeDocument/2006/relationships/image" Target="../media/image19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tags" Target="../tags/tag67.xml"/><Relationship Id="rId7" Type="http://schemas.openxmlformats.org/officeDocument/2006/relationships/image" Target="../media/image14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8.xml"/><Relationship Id="rId9" Type="http://schemas.openxmlformats.org/officeDocument/2006/relationships/image" Target="../media/image4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9.xml"/><Relationship Id="rId4" Type="http://schemas.openxmlformats.org/officeDocument/2006/relationships/image" Target="../media/image19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0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4.xml"/><Relationship Id="rId4" Type="http://schemas.openxmlformats.org/officeDocument/2006/relationships/image" Target="../media/image19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5.xml"/><Relationship Id="rId4" Type="http://schemas.openxmlformats.org/officeDocument/2006/relationships/image" Target="../media/image19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6.xml"/><Relationship Id="rId4" Type="http://schemas.openxmlformats.org/officeDocument/2006/relationships/image" Target="../media/image19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7.xml"/><Relationship Id="rId4" Type="http://schemas.openxmlformats.org/officeDocument/2006/relationships/image" Target="../media/image19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8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9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0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1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2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3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4.xml"/><Relationship Id="rId5" Type="http://schemas.openxmlformats.org/officeDocument/2006/relationships/image" Target="../media/image32.png"/><Relationship Id="rId4" Type="http://schemas.openxmlformats.org/officeDocument/2006/relationships/image" Target="../media/image34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5.xml"/><Relationship Id="rId5" Type="http://schemas.openxmlformats.org/officeDocument/2006/relationships/image" Target="../media/image33.png"/><Relationship Id="rId4" Type="http://schemas.openxmlformats.org/officeDocument/2006/relationships/image" Target="../media/image19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72000" y="0"/>
            <a:ext cx="1248000" cy="80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083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534469-8C50-4B79-8A7B-B6FABAC7A1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534469-8C50-4B79-8A7B-B6FABAC7A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609D5F4-6238-4507-B39C-6D1D83932C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1"/>
            <a:ext cx="269466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6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Arrow half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0E6D3EB-3AB7-4CA4-97CA-636CE41B05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0E6D3EB-3AB7-4CA4-97CA-636CE41B0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474782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5" y="3589605"/>
            <a:ext cx="1365251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3B5737-291A-4AC6-B023-979E3279BE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3B5737-291A-4AC6-B023-979E3279B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474782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5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25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Arrow two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7309307-4BE4-40F4-9CE0-6D61D92E2F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7309307-4BE4-40F4-9CE0-6D61D92E2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" hidden="1">
            <a:extLst>
              <a:ext uri="{FF2B5EF4-FFF2-40B4-BE49-F238E27FC236}">
                <a16:creationId xmlns:a16="http://schemas.microsoft.com/office/drawing/2014/main" id="{57309307-4BE4-40F4-9CE0-6D61D92E2F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57309307-4BE4-40F4-9CE0-6D61D92E2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126782-9D39-47CE-B40F-642CC95329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126782-9D39-47CE-B40F-642CC9532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5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56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ig statement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B724AFB-D166-41BB-B10D-7B0A3FB4BA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B724AFB-D166-41BB-B10D-7B0A3FB4B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770419" y="6456447"/>
            <a:ext cx="538811" cy="401553"/>
          </a:xfrm>
        </p:spPr>
        <p:txBody>
          <a:bodyPr/>
          <a:lstStyle>
            <a:lvl1pPr>
              <a:defRPr sz="1100"/>
            </a:lvl1pPr>
          </a:lstStyle>
          <a:p>
            <a:fld id="{31DB095D-7733-4F8B-BC34-59D470EFC6A7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EF0A9A-F86B-4FBC-A016-090E3EBC15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EF0A9A-F86B-4FBC-A016-090E3EBC1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F51146-C8C1-46DA-8520-DF407BD76E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0817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2" y="101444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1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9B0FA19-C0A6-439E-A6B2-23661E3EF7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9B0FA19-C0A6-439E-A6B2-23661E3EF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629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Table of contents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4E4690E-0A62-4B22-9993-3FE7B385BC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4E4690E-0A62-4B22-9993-3FE7B385B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675846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A49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362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7D7FC81-C9AA-45E8-8FAA-A6BD453C3F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7D7FC81-C9AA-45E8-8FAA-A6BD453C3F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1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18AE44-CD3C-4F17-9868-0CFE0BA67F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18AE44-CD3C-4F17-9868-0CFE0BA67F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E5DF10-D969-4957-8C84-BE69F98397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0E5DF10-D969-4957-8C84-BE69F9839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itleAndEndImage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049F35-B22A-447A-9D6D-DD2F57ACE9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078" y="2968199"/>
            <a:ext cx="3330919" cy="8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95546C-75C1-4061-B056-C5E418FB3F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95546C-75C1-4061-B056-C5E418FB3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ection Header Overview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00" y="907201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372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ection Header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8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Full Width Overview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Two-Thirds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02" y="3207717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903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5400" b="1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702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defRPr>
                <a:solidFill>
                  <a:schemeClr val="accent3"/>
                </a:solidFill>
              </a:defRPr>
            </a:lvl3pPr>
            <a:lvl4pPr>
              <a:buSzPct val="90000"/>
              <a:defRPr>
                <a:solidFill>
                  <a:schemeClr val="tx1"/>
                </a:solidFill>
              </a:defRPr>
            </a:lvl4pPr>
            <a:lvl5pPr>
              <a:buSzPct val="90000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85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3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b="1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Two-Thirds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02" y="3262146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99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Table of Contents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00" y="2675846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" name="Espace réservé pour une image  9" descr="visuel_couv_16-9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6"/>
          <a:stretch/>
        </p:blipFill>
        <p:spPr bwMode="gray">
          <a:xfrm>
            <a:off x="493200" y="478800"/>
            <a:ext cx="116988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</p:pic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1625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Espace réservé pour une image  15"/>
          <p:cNvSpPr txBox="1">
            <a:spLocks/>
          </p:cNvSpPr>
          <p:nvPr userDrawn="1"/>
        </p:nvSpPr>
        <p:spPr bwMode="gray"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0" tIns="1260000" rIns="0" bIns="0" rtlCol="0" anchor="t" anchorCtr="0">
            <a:noAutofit/>
          </a:bodyPr>
          <a:lstStyle>
            <a:lvl1pPr marL="0" indent="0" algn="ctr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Kliknij ikonę, aby dodać zdjęcie tła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(Wybierz obraz prawym przyciskiem myszy / Ustaw jako tło)</a:t>
            </a: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96325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0799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98391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39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rme libre 7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7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0" indent="180000">
              <a:lnSpc>
                <a:spcPct val="95000"/>
              </a:lnSpc>
              <a:buSzPct val="100000"/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1pPr>
            <a:lvl2pPr marL="187325" indent="179388">
              <a:lnSpc>
                <a:spcPct val="95000"/>
              </a:lnSpc>
              <a:defRPr sz="1400">
                <a:solidFill>
                  <a:schemeClr val="accent3"/>
                </a:solidFill>
              </a:defRPr>
            </a:lvl2pPr>
            <a:lvl3pPr marL="357188" indent="179388">
              <a:lnSpc>
                <a:spcPct val="95000"/>
              </a:lnSpc>
              <a:defRPr sz="1400">
                <a:solidFill>
                  <a:schemeClr val="accent3"/>
                </a:solidFill>
              </a:defRPr>
            </a:lvl3pPr>
            <a:lvl4pPr marL="536575" indent="179388">
              <a:lnSpc>
                <a:spcPct val="95000"/>
              </a:lnSpc>
              <a:buClr>
                <a:schemeClr val="accent3"/>
              </a:buClr>
              <a:buSzPct val="90000"/>
              <a:defRPr sz="1400">
                <a:solidFill>
                  <a:schemeClr val="accent3"/>
                </a:solidFill>
              </a:defRPr>
            </a:lvl4pPr>
            <a:lvl5pPr marL="715963" indent="179388">
              <a:lnSpc>
                <a:spcPct val="95000"/>
              </a:lnSpc>
              <a:buClr>
                <a:schemeClr val="accent3"/>
              </a:buClr>
              <a:buSzPct val="90000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3141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268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1</a:t>
            </a:r>
          </a:p>
        </p:txBody>
      </p:sp>
    </p:spTree>
    <p:extLst>
      <p:ext uri="{BB962C8B-B14F-4D97-AF65-F5344CB8AC3E}">
        <p14:creationId xmlns:p14="http://schemas.microsoft.com/office/powerpoint/2010/main" val="13947411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48769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</a:t>
            </a:r>
            <a:r>
              <a:rPr lang="en-US" noProof="0" dirty="0"/>
              <a:t>2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760740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A49C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</a:t>
            </a:r>
            <a:r>
              <a:rPr lang="en-US" noProof="0" dirty="0"/>
              <a:t>3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787405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reści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0"/>
            <a:ext cx="11034187" cy="1387624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36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2000250"/>
            <a:ext cx="11034187" cy="402590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i="0" u="none" strike="noStrike" spc="0" normalizeH="0" noProof="0" dirty="0" smtClean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kumimoji="0" lang="pl-PL" b="0" i="0" u="none" strike="noStrik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kumimoji="0" lang="pl-PL" b="0" i="0" u="none" strike="noStrik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kumimoji="0" lang="pl-PL" i="0" u="none" strike="noStrik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kumimoji="0" lang="en-US" b="0" i="0" u="none" strike="noStrik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marR="0" lvl="0" fontAlgn="auto">
              <a:buClr>
                <a:srgbClr val="008789"/>
              </a:buClr>
              <a:tabLst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Kliknij, aby edytować style wzorca tekstu</a:t>
            </a:r>
          </a:p>
          <a:p>
            <a:pPr marR="0" lvl="1" fontAlgn="auto">
              <a:buClrTx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R="0" lvl="2" fontAlgn="auto">
              <a:buClr>
                <a:srgbClr val="7E93A5"/>
              </a:buClr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R="0" lvl="3" fontAlgn="auto">
              <a:buClr>
                <a:srgbClr val="008789"/>
              </a:buClr>
              <a:buSzPct val="90000"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R="0" lvl="4" fontAlgn="auto">
              <a:lnSpc>
                <a:spcPct val="82000"/>
              </a:lnSpc>
              <a:buClr>
                <a:srgbClr val="008789"/>
              </a:buClr>
              <a:buSzPct val="90000"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marR="0" lvl="4" fontAlgn="auto">
              <a:lnSpc>
                <a:spcPct val="82000"/>
              </a:lnSpc>
              <a:buClr>
                <a:srgbClr val="008789"/>
              </a:buClr>
              <a:buSzPct val="90000"/>
              <a:tabLst/>
            </a:pPr>
            <a:endParaRPr lang="en-US" dirty="0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827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1"/>
            <a:ext cx="11034187" cy="919537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36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058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Mał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609601"/>
            <a:ext cx="11034187" cy="1167319"/>
          </a:xfrm>
        </p:spPr>
        <p:txBody>
          <a:bodyPr/>
          <a:lstStyle>
            <a:lvl1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745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reścią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7D38FD-4936-4E22-B300-FC7946261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7D38FD-4936-4E22-B300-FC7946261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1"/>
            <a:ext cx="11034187" cy="956039"/>
          </a:xfrm>
        </p:spPr>
        <p:txBody>
          <a:bodyPr/>
          <a:lstStyle>
            <a:lvl1pPr marL="359982" indent="-359982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45" name="Chart Placeholder 44"/>
          <p:cNvSpPr>
            <a:spLocks noGrp="1"/>
          </p:cNvSpPr>
          <p:nvPr>
            <p:ph type="chart" sz="quarter" idx="13" hasCustomPrompt="1"/>
          </p:nvPr>
        </p:nvSpPr>
        <p:spPr>
          <a:xfrm>
            <a:off x="660401" y="2164080"/>
            <a:ext cx="5171867" cy="3862069"/>
          </a:xfrm>
          <a:solidFill>
            <a:srgbClr val="FFFFFF">
              <a:lumMod val="85000"/>
            </a:srgbClr>
          </a:solidFill>
        </p:spPr>
        <p:txBody>
          <a:bodyPr vert="horz" lIns="0" tIns="1260000" rIns="0" bIns="0" rtlCol="0" anchor="t" anchorCtr="0">
            <a:noAutofit/>
          </a:bodyPr>
          <a:lstStyle>
            <a:lvl1pPr>
              <a:defRPr kumimoji="0" lang="pl-PL" sz="1200" i="0" u="none" strike="noStrik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R="0" lvl="0" algn="ctr" fontAlgn="auto">
              <a:buClrTx/>
              <a:buNone/>
              <a:tabLst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1518659"/>
            <a:ext cx="11034187" cy="52921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None/>
              <a:tabLst/>
            </a:pPr>
            <a:r>
              <a:rPr lang="en-US" dirty="0"/>
              <a:t>Subtitle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6522721" y="2164080"/>
            <a:ext cx="5171867" cy="386206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sz="1400" i="0" u="none" strike="noStrike" spc="0" normalizeH="0" noProof="0" dirty="0" smtClean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kumimoji="0" lang="pl-PL" sz="1400" b="0" i="0" u="none" strike="noStrik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244789" marR="0" lvl="0" indent="-244789" fontAlgn="auto">
              <a:lnSpc>
                <a:spcPct val="95000"/>
              </a:lnSpc>
              <a:buClr>
                <a:srgbClr val="008789"/>
              </a:buClr>
              <a:buSzPct val="90000"/>
              <a:buChar char="§"/>
              <a:tabLst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Modyfikuj style wzorca tekstu</a:t>
            </a:r>
          </a:p>
          <a:p>
            <a:pPr marL="244789" marR="0" lvl="1" indent="-244789" fontAlgn="auto">
              <a:lnSpc>
                <a:spcPct val="95000"/>
              </a:lnSpc>
              <a:buClr>
                <a:srgbClr val="7E93A5"/>
              </a:buClr>
              <a:buSzPct val="90000"/>
              <a:tabLst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</p:txBody>
      </p:sp>
      <p:sp>
        <p:nvSpPr>
          <p:cNvPr id="40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97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 z treścią 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A8122D-78D9-485A-9AA3-C0900508A9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1A8122D-78D9-485A-9AA3-C0900508A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7134"/>
            <a:ext cx="6096000" cy="5812367"/>
          </a:xfrm>
          <a:solidFill>
            <a:srgbClr val="FFFFFF">
              <a:lumMod val="85000"/>
            </a:srgbClr>
          </a:solidFill>
        </p:spPr>
        <p:txBody>
          <a:bodyPr vert="horz" wrap="square" lIns="0" tIns="0" rIns="0" bIns="1260000" rtlCol="0" anchor="ctr" anchorCtr="0">
            <a:noAutofit/>
          </a:bodyPr>
          <a:lstStyle>
            <a:lvl1pPr>
              <a:defRPr kumimoji="0" lang="pl-PL" sz="1200" i="0" u="none" strike="noStrik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Obraz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660400" y="1518660"/>
            <a:ext cx="5283200" cy="450749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b="0" i="0" u="none" strike="noStrike" spc="0" normalizeH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buClrTx/>
              <a:buFont typeface="Arial" pitchFamily="34" charset="0"/>
              <a:buNone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Modyfikuj style wzorca tekstu</a:t>
            </a: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457201"/>
            <a:ext cx="5283200" cy="956039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28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689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rgbClr val="7E9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8" y="5255492"/>
            <a:ext cx="7952509" cy="1089891"/>
          </a:xfrm>
          <a:prstGeom prst="rect">
            <a:avLst/>
          </a:prstGeom>
        </p:spPr>
      </p:pic>
      <p:sp>
        <p:nvSpPr>
          <p:cNvPr id="8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5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60000" y="381001"/>
            <a:ext cx="10734585" cy="1062000"/>
          </a:xfrm>
        </p:spPr>
        <p:txBody>
          <a:bodyPr/>
          <a:lstStyle>
            <a:lvl1pPr>
              <a:defRPr sz="360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1462618" y="2038350"/>
            <a:ext cx="5183716" cy="3780000"/>
          </a:xfrm>
          <a:solidFill>
            <a:schemeClr val="bg1">
              <a:lumMod val="85000"/>
            </a:schemeClr>
          </a:solidFill>
        </p:spPr>
        <p:txBody>
          <a:bodyPr tIns="126000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9998" y="1500187"/>
            <a:ext cx="10734585" cy="540000"/>
          </a:xfrm>
        </p:spPr>
        <p:txBody>
          <a:bodyPr/>
          <a:lstStyle>
            <a:lvl1pPr marL="0" indent="0">
              <a:buNone/>
              <a:defRPr sz="19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6"/>
          </p:nvPr>
        </p:nvSpPr>
        <p:spPr bwMode="gray">
          <a:xfrm>
            <a:off x="7586960" y="2092345"/>
            <a:ext cx="4107624" cy="3933805"/>
          </a:xfrm>
        </p:spPr>
        <p:txBody>
          <a:bodyPr/>
          <a:lstStyle>
            <a:lvl1pPr marL="0" indent="182563">
              <a:lnSpc>
                <a:spcPct val="95000"/>
              </a:lnSpc>
              <a:buSzPct val="90000"/>
              <a:buFont typeface="Wingdings" pitchFamily="2" charset="2"/>
              <a:buChar char="§"/>
              <a:defRPr sz="1400" b="1"/>
            </a:lvl1pPr>
            <a:lvl2pPr marL="0" indent="182563">
              <a:lnSpc>
                <a:spcPct val="95000"/>
              </a:lnSpc>
              <a:buSzPct val="90000"/>
              <a:buFont typeface="Wingdings" pitchFamily="2" charset="2"/>
              <a:buChar char="§"/>
              <a:defRPr sz="1400">
                <a:solidFill>
                  <a:schemeClr val="accent3"/>
                </a:solidFill>
              </a:defRPr>
            </a:lvl2pPr>
            <a:lvl3pPr marL="0" indent="182563">
              <a:buSzPct val="90000"/>
              <a:buFont typeface="Wingdings" pitchFamily="2" charset="2"/>
              <a:buChar char="§"/>
              <a:defRPr sz="1400"/>
            </a:lvl3pPr>
            <a:lvl4pPr marL="0" indent="182563">
              <a:buSzPct val="90000"/>
              <a:buFont typeface="Wingdings" pitchFamily="2" charset="2"/>
              <a:buChar char="§"/>
              <a:defRPr sz="1400"/>
            </a:lvl4pPr>
            <a:lvl5pPr marL="0" indent="182563">
              <a:buSzPct val="9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2313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42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" r="63"/>
          <a:stretch/>
        </p:blipFill>
        <p:spPr>
          <a:xfrm>
            <a:off x="2124365" y="5273965"/>
            <a:ext cx="7961745" cy="1071419"/>
          </a:xfrm>
          <a:prstGeom prst="rect">
            <a:avLst/>
          </a:prstGeom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964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/>
              <a:t>Kliknij ikonę, aby dodać zdjęcie tła</a:t>
            </a:r>
            <a:br>
              <a:rPr lang="pl-PL" noProof="0" dirty="0"/>
            </a:br>
            <a:r>
              <a:rPr lang="pl-PL" noProof="0" dirty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5078F16F-E90E-4BB4-8353-C3787B569152}" type="datetime1">
              <a:rPr lang="pl-PL" smtClean="0"/>
              <a:t>09.03.2026</a:t>
            </a:fld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171253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 dirty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D1B57CC0-872F-4797-AD7E-0DDD70613BCA}" type="datetime1">
              <a:rPr lang="pl-PL" smtClean="0"/>
              <a:t>09.03.2026</a:t>
            </a:fld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57821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 dirty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869F508C-4708-4DD8-AB7F-BCE6C0A5CDF0}" type="datetime1">
              <a:rPr lang="pl-PL" smtClean="0"/>
              <a:t>09.03.2026</a:t>
            </a:fld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034290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CB5D7E10-05EB-4075-86EF-138F30E38EF7}" type="datetime1">
              <a:rPr lang="pl-PL" smtClean="0"/>
              <a:t>09.03.2026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570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739BAE7B-0E6A-4821-98EA-C520DFD84733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667703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9D2512D5-4FD9-422B-9293-BA7B0289DBF8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srgbClr val="008789"/>
                </a:solidFill>
              </a:rPr>
              <a:t>Tytuł </a:t>
            </a:r>
            <a:br>
              <a:rPr lang="pl-PL">
                <a:solidFill>
                  <a:srgbClr val="008789"/>
                </a:solidFill>
              </a:rPr>
            </a:br>
            <a:r>
              <a:rPr lang="pl-PL">
                <a:solidFill>
                  <a:srgbClr val="008789"/>
                </a:solidFill>
              </a:rPr>
              <a:t>na dwie linie</a:t>
            </a:r>
            <a:endParaRPr lang="pl-PL" dirty="0">
              <a:solidFill>
                <a:srgbClr val="00878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3817841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554EB3D2-DFCB-4BBD-8F21-901B9C5CC0AB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9179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57423D5C-CB25-4D4B-B0D7-B9E2F117D610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567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96934" y="354424"/>
            <a:ext cx="7095068" cy="581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60000" y="1447800"/>
            <a:ext cx="3887861" cy="4578350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None/>
              <a:defRPr sz="2200" b="0">
                <a:solidFill>
                  <a:schemeClr val="accent3"/>
                </a:solidFill>
              </a:defRPr>
            </a:lvl2pPr>
            <a:lvl3pPr marL="0" indent="0">
              <a:buFont typeface="Arial" pitchFamily="34" charset="0"/>
              <a:buNone/>
              <a:defRPr sz="2200"/>
            </a:lvl3pPr>
            <a:lvl4pPr marL="0" indent="0">
              <a:buSzPct val="90000"/>
              <a:buFont typeface="Arial" pitchFamily="34" charset="0"/>
              <a:buNone/>
              <a:defRPr sz="2200"/>
            </a:lvl4pPr>
            <a:lvl5pPr marL="0" indent="0">
              <a:buSzPct val="90000"/>
              <a:buFont typeface="Arial" pitchFamily="34" charset="0"/>
              <a:buNone/>
              <a:defRPr sz="22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011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C1D801D8-CF84-41A7-9952-8076E24467D1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4042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1365F558-917B-4087-9672-E007477D6F92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6019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E538AED1-6AEC-4099-AC8B-7FBC7A314C61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3611100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BBAD11A9-AD1C-41D9-94B3-465367783CD6}" type="datetime1">
              <a:rPr lang="pl-PL" smtClean="0"/>
              <a:t>09.03.2026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1858769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567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259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rona tytułow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309321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17" name="Forme libre 16"/>
          <p:cNvSpPr/>
          <p:nvPr/>
        </p:nvSpPr>
        <p:spPr bwMode="gray">
          <a:xfrm>
            <a:off x="431802" y="333377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5" y="3996976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</a:t>
            </a:r>
            <a:br>
              <a:rPr lang="fr-FR" noProof="0" dirty="0"/>
            </a:br>
            <a:r>
              <a:rPr lang="fr-FR" noProof="0" dirty="0"/>
              <a:t>– SLAJD BEZ ZDJĘCIA 2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70CC6C04-95DC-466C-980F-A04AA376A88E}" type="datetime1">
              <a:rPr lang="pl-PL" smtClean="0"/>
              <a:t>09.03.2026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1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6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5472000" y="0"/>
            <a:ext cx="1248000" cy="803328"/>
          </a:xfrm>
          <a:prstGeom prst="rect">
            <a:avLst/>
          </a:prstGeom>
        </p:spPr>
      </p:pic>
      <p:pic>
        <p:nvPicPr>
          <p:cNvPr id="13" name="Obraz 12" descr="CA_logo symetryczne 1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8" y="6309322"/>
            <a:ext cx="1728193" cy="409564"/>
          </a:xfrm>
          <a:prstGeom prst="rect">
            <a:avLst/>
          </a:prstGeom>
        </p:spPr>
      </p:pic>
      <p:sp>
        <p:nvSpPr>
          <p:cNvPr id="12" name="Rectangle 10"/>
          <p:cNvSpPr/>
          <p:nvPr/>
        </p:nvSpPr>
        <p:spPr bwMode="gray">
          <a:xfrm>
            <a:off x="0" y="6309321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7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121912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5000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0"/>
          <p:cNvSpPr/>
          <p:nvPr/>
        </p:nvSpPr>
        <p:spPr bwMode="gray">
          <a:xfrm>
            <a:off x="0" y="6309321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7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121912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5000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0"/>
          <p:cNvSpPr/>
          <p:nvPr/>
        </p:nvSpPr>
        <p:spPr bwMode="gray">
          <a:xfrm>
            <a:off x="0" y="6309321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3" name="Forme libre 16"/>
          <p:cNvSpPr/>
          <p:nvPr/>
        </p:nvSpPr>
        <p:spPr bwMode="gray">
          <a:xfrm>
            <a:off x="431802" y="333377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121912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5000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7" hasCustomPrompt="1"/>
          </p:nvPr>
        </p:nvSpPr>
        <p:spPr>
          <a:xfrm>
            <a:off x="1939265" y="5439844"/>
            <a:ext cx="9755320" cy="144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333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30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939265" y="5585153"/>
            <a:ext cx="9755320" cy="144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333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31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39267" y="5731447"/>
            <a:ext cx="9755319" cy="144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333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32" name="Symbol zastępczy tekstu 21"/>
          <p:cNvSpPr>
            <a:spLocks noGrp="1"/>
          </p:cNvSpPr>
          <p:nvPr>
            <p:ph type="body" sz="quarter" idx="20" hasCustomPrompt="1"/>
          </p:nvPr>
        </p:nvSpPr>
        <p:spPr>
          <a:xfrm>
            <a:off x="1939265" y="5878623"/>
            <a:ext cx="9755320" cy="144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333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6" name="Rectangle 10"/>
          <p:cNvSpPr/>
          <p:nvPr userDrawn="1"/>
        </p:nvSpPr>
        <p:spPr bwMode="gray">
          <a:xfrm>
            <a:off x="0" y="6309321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7" name="Forme libre 16"/>
          <p:cNvSpPr/>
          <p:nvPr userDrawn="1"/>
        </p:nvSpPr>
        <p:spPr bwMode="gray">
          <a:xfrm>
            <a:off x="431802" y="333377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121912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5000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12677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5"/>
          <p:cNvSpPr>
            <a:spLocks noGrp="1"/>
          </p:cNvSpPr>
          <p:nvPr>
            <p:ph type="pic" sz="quarter" idx="17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8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23.11.2016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13"/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e l'image de la bibliothèque 11"/>
          <p:cNvSpPr>
            <a:spLocks noGrp="1"/>
          </p:cNvSpPr>
          <p:nvPr>
            <p:ph type="clipArt" sz="quarter" idx="18" hasCustomPrompt="1"/>
          </p:nvPr>
        </p:nvSpPr>
        <p:spPr>
          <a:xfrm>
            <a:off x="5231904" y="6281744"/>
            <a:ext cx="1728192" cy="480053"/>
          </a:xfrm>
        </p:spPr>
        <p:txBody>
          <a:bodyPr anchor="ctr" anchorCtr="0"/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 Placer ici le logo de votre pôle direction (optionnel)</a:t>
            </a:r>
          </a:p>
        </p:txBody>
      </p:sp>
    </p:spTree>
    <p:extLst>
      <p:ext uri="{BB962C8B-B14F-4D97-AF65-F5344CB8AC3E}">
        <p14:creationId xmlns:p14="http://schemas.microsoft.com/office/powerpoint/2010/main" val="2306830673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600" y="39792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23.11.2016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5616000" y="2"/>
            <a:ext cx="960000" cy="823927"/>
          </a:xfrm>
          <a:prstGeom prst="rect">
            <a:avLst/>
          </a:prstGeom>
        </p:spPr>
      </p:pic>
      <p:sp>
        <p:nvSpPr>
          <p:cNvPr id="14" name="Espace réservé de l'image de la bibliothèque 11"/>
          <p:cNvSpPr>
            <a:spLocks noGrp="1"/>
          </p:cNvSpPr>
          <p:nvPr>
            <p:ph type="clipArt" sz="quarter" idx="18" hasCustomPrompt="1"/>
          </p:nvPr>
        </p:nvSpPr>
        <p:spPr>
          <a:xfrm>
            <a:off x="5231904" y="6281744"/>
            <a:ext cx="1728192" cy="480053"/>
          </a:xfrm>
        </p:spPr>
        <p:txBody>
          <a:bodyPr anchor="ctr" anchorCtr="0"/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 Placer ici le logo de votre pôle direction (optionnel)</a:t>
            </a:r>
          </a:p>
        </p:txBody>
      </p:sp>
    </p:spTree>
    <p:extLst>
      <p:ext uri="{BB962C8B-B14F-4D97-AF65-F5344CB8AC3E}">
        <p14:creationId xmlns:p14="http://schemas.microsoft.com/office/powerpoint/2010/main" val="2589230951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600" y="39792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23.11.2016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5616000" y="2"/>
            <a:ext cx="960000" cy="823927"/>
          </a:xfrm>
          <a:prstGeom prst="rect">
            <a:avLst/>
          </a:prstGeom>
        </p:spPr>
      </p:pic>
      <p:sp>
        <p:nvSpPr>
          <p:cNvPr id="13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e l'image de la bibliothèque 11"/>
          <p:cNvSpPr>
            <a:spLocks noGrp="1"/>
          </p:cNvSpPr>
          <p:nvPr>
            <p:ph type="clipArt" sz="quarter" idx="18" hasCustomPrompt="1"/>
          </p:nvPr>
        </p:nvSpPr>
        <p:spPr>
          <a:xfrm>
            <a:off x="5231904" y="6281744"/>
            <a:ext cx="1728192" cy="480053"/>
          </a:xfrm>
        </p:spPr>
        <p:txBody>
          <a:bodyPr anchor="ctr" anchorCtr="0"/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 Placer ici le logo de votre pôle direction (optionnel)</a:t>
            </a:r>
          </a:p>
        </p:txBody>
      </p:sp>
    </p:spTree>
    <p:extLst>
      <p:ext uri="{BB962C8B-B14F-4D97-AF65-F5344CB8AC3E}">
        <p14:creationId xmlns:p14="http://schemas.microsoft.com/office/powerpoint/2010/main" val="149307673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e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7" name="Image 6" descr="pictos_derniere_coul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5239512"/>
            <a:ext cx="121920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91745" y="557021"/>
            <a:ext cx="7902841" cy="1463823"/>
          </a:xfrm>
        </p:spPr>
        <p:txBody>
          <a:bodyPr/>
          <a:lstStyle>
            <a:lvl1pPr>
              <a:defRPr sz="4733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91744" y="2545855"/>
            <a:ext cx="7902840" cy="3480296"/>
          </a:xfrm>
        </p:spPr>
        <p:txBody>
          <a:bodyPr/>
          <a:lstStyle>
            <a:lvl1pPr marL="482588" indent="-482588">
              <a:lnSpc>
                <a:spcPct val="125000"/>
              </a:lnSpc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833946" indent="-349242">
              <a:buSzPct val="80000"/>
              <a:buFont typeface="Wingdings" pitchFamily="2" charset="2"/>
              <a:buChar char=""/>
              <a:defRPr sz="1533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503996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92000" y="557021"/>
            <a:ext cx="7900800" cy="1463823"/>
          </a:xfrm>
        </p:spPr>
        <p:txBody>
          <a:bodyPr/>
          <a:lstStyle>
            <a:lvl1pPr>
              <a:defRPr sz="4733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92000" y="2545855"/>
            <a:ext cx="7900800" cy="3480296"/>
          </a:xfrm>
        </p:spPr>
        <p:txBody>
          <a:bodyPr/>
          <a:lstStyle>
            <a:lvl1pPr marL="482588" indent="-482588">
              <a:lnSpc>
                <a:spcPct val="125000"/>
              </a:lnSpc>
              <a:buClr>
                <a:schemeClr val="bg2"/>
              </a:buClr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833946" indent="-349242">
              <a:buClr>
                <a:schemeClr val="bg2"/>
              </a:buClr>
              <a:buSzPct val="80000"/>
              <a:buFont typeface="Wingdings" pitchFamily="2" charset="2"/>
              <a:buChar char="n"/>
              <a:defRPr sz="1533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718426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92000" y="557021"/>
            <a:ext cx="7900800" cy="1463823"/>
          </a:xfrm>
        </p:spPr>
        <p:txBody>
          <a:bodyPr/>
          <a:lstStyle>
            <a:lvl1pPr>
              <a:defRPr sz="4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92000" y="2545855"/>
            <a:ext cx="7900800" cy="3480296"/>
          </a:xfrm>
        </p:spPr>
        <p:txBody>
          <a:bodyPr/>
          <a:lstStyle>
            <a:lvl1pPr marL="482588" indent="-482588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833946" indent="-349242">
              <a:buSzPct val="80000"/>
              <a:buFont typeface="Wingdings" pitchFamily="2" charset="2"/>
              <a:buChar char="n"/>
              <a:defRPr sz="1533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16113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92000" y="557021"/>
            <a:ext cx="7900800" cy="1463823"/>
          </a:xfrm>
        </p:spPr>
        <p:txBody>
          <a:bodyPr/>
          <a:lstStyle>
            <a:lvl1pPr>
              <a:defRPr sz="4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92000" y="2545855"/>
            <a:ext cx="7900800" cy="3480296"/>
          </a:xfrm>
        </p:spPr>
        <p:txBody>
          <a:bodyPr/>
          <a:lstStyle>
            <a:lvl1pPr marL="482588" indent="-482588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833946" indent="-349242">
              <a:buSzPct val="80000"/>
              <a:buFont typeface="Wingdings" pitchFamily="2" charset="2"/>
              <a:buChar char="n"/>
              <a:defRPr sz="1533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67990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1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64405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7200" y="514351"/>
            <a:ext cx="7814400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36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7200" y="514351"/>
            <a:ext cx="7814400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627750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A49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7200" y="514351"/>
            <a:ext cx="7814400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1148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defRPr>
                <a:solidFill>
                  <a:schemeClr val="accent3"/>
                </a:solidFill>
              </a:defRPr>
            </a:lvl3pPr>
            <a:lvl4pPr marL="1727957" marR="0" indent="239994" algn="l" defTabSz="121917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4pPr>
            <a:lvl5pPr>
              <a:lnSpc>
                <a:spcPct val="82000"/>
              </a:lnSpc>
              <a:buSzPct val="90000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343069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0" indent="118530">
              <a:lnSpc>
                <a:spcPct val="95000"/>
              </a:lnSpc>
              <a:buClr>
                <a:schemeClr val="accent3"/>
              </a:buClr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1pPr>
            <a:lvl2pPr marL="118530" indent="118530">
              <a:lnSpc>
                <a:spcPct val="95000"/>
              </a:lnSpc>
              <a:buClr>
                <a:schemeClr val="accent3"/>
              </a:buClr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2pPr>
            <a:lvl3pPr marL="239994" indent="118530">
              <a:lnSpc>
                <a:spcPct val="95000"/>
              </a:lnSpc>
              <a:buClr>
                <a:schemeClr val="accent3"/>
              </a:buClr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3pPr>
            <a:lvl4pPr marL="359991" indent="119997">
              <a:lnSpc>
                <a:spcPct val="95000"/>
              </a:lnSpc>
              <a:buClr>
                <a:schemeClr val="accent3"/>
              </a:buClr>
              <a:buSzPct val="90000"/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4pPr>
            <a:lvl5pPr marL="479988" indent="118530">
              <a:lnSpc>
                <a:spcPct val="95000"/>
              </a:lnSpc>
              <a:buClr>
                <a:schemeClr val="accent3"/>
              </a:buClr>
              <a:buSzPct val="90000"/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9789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rniere 1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413" y="5367641"/>
            <a:ext cx="10800523" cy="9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00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55574" y="381001"/>
            <a:ext cx="9439012" cy="1062000"/>
          </a:xfrm>
        </p:spPr>
        <p:txBody>
          <a:bodyPr/>
          <a:lstStyle>
            <a:lvl1pPr>
              <a:defRPr sz="360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2521527" y="2038351"/>
            <a:ext cx="4124807" cy="3780000"/>
          </a:xfrm>
          <a:noFill/>
        </p:spPr>
        <p:txBody>
          <a:bodyPr tIns="1260000"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55571" y="1518659"/>
            <a:ext cx="9439012" cy="540000"/>
          </a:xfrm>
        </p:spPr>
        <p:txBody>
          <a:bodyPr/>
          <a:lstStyle>
            <a:lvl1pPr marL="0" indent="0">
              <a:buNone/>
              <a:defRPr sz="1867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6"/>
          </p:nvPr>
        </p:nvSpPr>
        <p:spPr bwMode="gray">
          <a:xfrm>
            <a:off x="7195128" y="2092344"/>
            <a:ext cx="4499457" cy="3933805"/>
          </a:xfrm>
        </p:spPr>
        <p:txBody>
          <a:bodyPr/>
          <a:lstStyle>
            <a:lvl1pPr marL="0" indent="243411">
              <a:lnSpc>
                <a:spcPct val="95000"/>
              </a:lnSpc>
              <a:buSzPct val="90000"/>
              <a:buFont typeface="Wingdings" pitchFamily="2" charset="2"/>
              <a:buChar char="§"/>
              <a:defRPr sz="1400" b="1"/>
            </a:lvl1pPr>
            <a:lvl2pPr marL="0" indent="243411">
              <a:lnSpc>
                <a:spcPct val="95000"/>
              </a:lnSpc>
              <a:buSzPct val="90000"/>
              <a:buFont typeface="Wingdings" pitchFamily="2" charset="2"/>
              <a:buChar char="§"/>
              <a:defRPr sz="1400">
                <a:solidFill>
                  <a:schemeClr val="accent3"/>
                </a:solidFill>
              </a:defRPr>
            </a:lvl2pPr>
            <a:lvl3pPr marL="0" indent="243411">
              <a:buSzPct val="90000"/>
              <a:buFont typeface="Wingdings" pitchFamily="2" charset="2"/>
              <a:buChar char="§"/>
              <a:defRPr sz="1867"/>
            </a:lvl3pPr>
            <a:lvl4pPr marL="0" indent="243411">
              <a:buSzPct val="90000"/>
              <a:buFont typeface="Wingdings" pitchFamily="2" charset="2"/>
              <a:buChar char="§"/>
              <a:defRPr sz="1867"/>
            </a:lvl4pPr>
            <a:lvl5pPr marL="0" indent="243411">
              <a:buSzPct val="90000"/>
              <a:buFont typeface="Wingdings" pitchFamily="2" charset="2"/>
              <a:buChar char="§"/>
              <a:defRPr sz="1867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6269276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1" y="354424"/>
            <a:ext cx="6096001" cy="581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904971" y="1446934"/>
            <a:ext cx="3191963" cy="4579217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None/>
              <a:defRPr sz="2933" b="0">
                <a:solidFill>
                  <a:schemeClr val="accent3"/>
                </a:solidFill>
              </a:defRPr>
            </a:lvl2pPr>
            <a:lvl3pPr marL="0" indent="0">
              <a:buFont typeface="Arial" pitchFamily="34" charset="0"/>
              <a:buNone/>
              <a:defRPr sz="2933"/>
            </a:lvl3pPr>
            <a:lvl4pPr marL="0" indent="0">
              <a:buSzPct val="90000"/>
              <a:buFont typeface="Arial" pitchFamily="34" charset="0"/>
              <a:buNone/>
              <a:defRPr sz="2933"/>
            </a:lvl4pPr>
            <a:lvl5pPr marL="0" indent="0">
              <a:buSzPct val="90000"/>
              <a:buFont typeface="Arial" pitchFamily="34" charset="0"/>
              <a:buNone/>
              <a:defRPr sz="2933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14629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e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23.11.2016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7" name="Image 6" descr="bandeau_logo_bleu_16-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179568"/>
            <a:ext cx="12192000" cy="16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8466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rniere 1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23.11.2016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7" name="Image 6" descr="bandeau_logo_bleu_16-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179569"/>
            <a:ext cx="12192000" cy="16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3815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60072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71274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055185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789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3756334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49967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6"/>
          <p:cNvSpPr>
            <a:spLocks noGrp="1"/>
          </p:cNvSpPr>
          <p:nvPr>
            <p:ph sz="quarter" idx="10"/>
          </p:nvPr>
        </p:nvSpPr>
        <p:spPr>
          <a:xfrm>
            <a:off x="729843" y="1433519"/>
            <a:ext cx="10599773" cy="4467843"/>
          </a:xfrm>
          <a:prstGeom prst="rect">
            <a:avLst/>
          </a:prstGeom>
        </p:spPr>
        <p:txBody>
          <a:bodyPr vert="horz"/>
          <a:lstStyle>
            <a:lvl1pPr marL="198000" indent="-198000">
              <a:buClr>
                <a:srgbClr val="009B5E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5600" indent="-212400">
              <a:buClr>
                <a:srgbClr val="76B82A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0800" indent="-194400">
              <a:buClr>
                <a:srgbClr val="00B6ED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2000" indent="-194400">
              <a:buClr>
                <a:srgbClr val="9D90B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55200" indent="-194400">
              <a:buClr>
                <a:srgbClr val="D51C6A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77797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6394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2397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17543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6988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5412309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0820771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384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654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1</a:t>
            </a:r>
          </a:p>
        </p:txBody>
      </p:sp>
    </p:spTree>
    <p:extLst>
      <p:ext uri="{BB962C8B-B14F-4D97-AF65-F5344CB8AC3E}">
        <p14:creationId xmlns:p14="http://schemas.microsoft.com/office/powerpoint/2010/main" val="30728719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en-GB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733" b="0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457201"/>
            <a:ext cx="11034187" cy="919537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tx2"/>
                </a:solidFill>
              </a:defRPr>
            </a:lvl1pPr>
          </a:lstStyle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Click to add title</a:t>
            </a:r>
          </a:p>
          <a:p>
            <a:pPr indent="0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765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600" y="39792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5616000" y="3"/>
            <a:ext cx="960000" cy="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35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" name="Espace réservé pour une image  9" descr="visuel_couv_16-9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6"/>
          <a:stretch/>
        </p:blipFill>
        <p:spPr bwMode="gray">
          <a:xfrm>
            <a:off x="493200" y="478800"/>
            <a:ext cx="116988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</p:pic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11261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Espace réservé pour une image  15"/>
          <p:cNvSpPr txBox="1">
            <a:spLocks/>
          </p:cNvSpPr>
          <p:nvPr userDrawn="1"/>
        </p:nvSpPr>
        <p:spPr bwMode="gray"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0" tIns="1260000" rIns="0" bIns="0" rtlCol="0" anchor="t" anchorCtr="0">
            <a:noAutofit/>
          </a:bodyPr>
          <a:lstStyle>
            <a:lvl1pPr marL="0" indent="0" algn="ctr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Kliknij ikonę, aby dodać zdjęcie tła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(Wybierz obraz prawym przyciskiem myszy / Ustaw jako tło)</a:t>
            </a: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471942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20433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AAC722-2C2A-42A4-9AF1-74B0E37078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AAC722-2C2A-42A4-9AF1-74B0E3707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rme libre 11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Espace réservé du texte 13"/>
          <p:cNvSpPr txBox="1">
            <a:spLocks noChangeAspect="1"/>
          </p:cNvSpPr>
          <p:nvPr userDrawn="1"/>
        </p:nvSpPr>
        <p:spPr bwMode="gray">
          <a:xfrm>
            <a:off x="5616000" y="2"/>
            <a:ext cx="960000" cy="8233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5" name="Obraz 24" descr="CA_logo symetryczne 1L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" b="241"/>
          <a:stretch/>
        </p:blipFill>
        <p:spPr>
          <a:xfrm>
            <a:off x="5338235" y="6281744"/>
            <a:ext cx="1519221" cy="480053"/>
          </a:xfrm>
          <a:prstGeom prst="rect">
            <a:avLst/>
          </a:prstGeom>
        </p:spPr>
      </p:pic>
      <p:sp>
        <p:nvSpPr>
          <p:cNvPr id="66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Espace réservé de la date 5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Espace réservé du numéro de diapositive 6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008789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Espace réservé du pied de page 8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 dirty="0">
              <a:ln>
                <a:noFill/>
              </a:ln>
              <a:solidFill>
                <a:srgbClr val="008789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577" y="3979549"/>
            <a:ext cx="9755320" cy="1440000"/>
          </a:xfrm>
        </p:spPr>
        <p:txBody>
          <a:bodyPr vert="horz" lIns="0" tIns="180000" rIns="0" bIns="0" rtlCol="0" anchor="ctr" anchorCtr="0">
            <a:noAutofit/>
          </a:bodyPr>
          <a:lstStyle>
            <a:lvl1pPr marL="359982" indent="-359982">
              <a:buNone/>
              <a:defRPr kumimoji="0" lang="en-US" sz="3600" b="0" i="0" u="none" strike="noStrike" cap="all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71" name="Espace réservé du texte 13"/>
          <p:cNvSpPr txBox="1">
            <a:spLocks/>
          </p:cNvSpPr>
          <p:nvPr userDrawn="1"/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rgbClr val="96CA12"/>
          </a:solidFill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9991" indent="-359991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None/>
              <a:defRPr sz="133" b="0" kern="1200" cap="none" baseline="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5980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1965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967951" indent="-239994" algn="l" defTabSz="914341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3936" indent="-239994" algn="l" defTabSz="91434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9143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82" marR="0" lvl="0" indent="-359982" algn="l" defTabSz="914318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kumimoji="0" lang="fr-FR" sz="133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41579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4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1200" b="0" i="0" u="none" strike="noStrik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80000"/>
              </a:lnSpc>
              <a:buClrTx/>
              <a:tabLst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30486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0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rme libre 7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907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91744" y="457200"/>
            <a:ext cx="7902843" cy="13876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sz="3600" b="0" i="0" u="none" strike="noStrik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3791743" y="2114552"/>
            <a:ext cx="7902840" cy="3911601"/>
          </a:xfrm>
        </p:spPr>
        <p:txBody>
          <a:bodyPr/>
          <a:lstStyle>
            <a:lvl1pPr marL="0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75972" marR="0" indent="0" algn="l" defTabSz="914318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n"/>
              <a:tabLst/>
              <a:defRPr kumimoji="0" lang="en-US" sz="1600" b="0" i="0" u="none" strike="noStrike" kern="1200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51942" indent="0">
              <a:buNone/>
              <a:defRPr/>
            </a:lvl3pPr>
            <a:lvl4pPr marL="1727914" indent="0">
              <a:buNone/>
              <a:defRPr/>
            </a:lvl4pPr>
            <a:lvl5pPr marL="2303885" indent="0">
              <a:buNone/>
              <a:defRPr/>
            </a:lvl5pPr>
          </a:lstStyle>
          <a:p>
            <a:pPr marL="484776" marR="0" lvl="0" indent="-484776" fontAlgn="auto">
              <a:lnSpc>
                <a:spcPct val="125000"/>
              </a:lnSpc>
              <a:buClrTx/>
              <a:buSzPct val="100000"/>
              <a:tabLst/>
            </a:pPr>
            <a:r>
              <a:rPr lang="en-US" dirty="0"/>
              <a:t>Text</a:t>
            </a:r>
          </a:p>
          <a:p>
            <a:pPr marL="835158" marR="0" lvl="1" indent="-350382" fontAlgn="auto">
              <a:buClrTx/>
              <a:buSzPct val="80000"/>
              <a:buChar char="n"/>
              <a:tabLst/>
            </a:pPr>
            <a:r>
              <a:rPr lang="en-US" dirty="0"/>
              <a:t>Text</a:t>
            </a:r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33" b="0" i="0" u="none" strike="noStrike" kern="1200" cap="none" spc="0" normalizeH="0" baseline="0" noProof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22.05.2017</a:t>
            </a:r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5710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9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87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1</a:t>
            </a:r>
          </a:p>
        </p:txBody>
      </p:sp>
    </p:spTree>
    <p:extLst>
      <p:ext uri="{BB962C8B-B14F-4D97-AF65-F5344CB8AC3E}">
        <p14:creationId xmlns:p14="http://schemas.microsoft.com/office/powerpoint/2010/main" val="5517179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48769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</a:t>
            </a:r>
            <a:r>
              <a:rPr lang="en-US" noProof="0" dirty="0"/>
              <a:t>2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449746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D263993-096B-4674-8A57-D5914F71D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D263993-096B-4674-8A57-D5914F71D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6"/>
          <p:cNvSpPr/>
          <p:nvPr userDrawn="1"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A49C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2" y="514352"/>
            <a:ext cx="7816499" cy="5511800"/>
          </a:xfrm>
        </p:spPr>
        <p:txBody>
          <a:bodyPr anchor="ctr" anchorCtr="0"/>
          <a:lstStyle>
            <a:lvl1pPr>
              <a:defRPr sz="40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pl-PL" noProof="0" dirty="0"/>
              <a:t>Slajd przekładkowy WARIANT </a:t>
            </a:r>
            <a:r>
              <a:rPr lang="en-US" noProof="0" dirty="0"/>
              <a:t>3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707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Forme libre 1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5472000" y="0"/>
            <a:ext cx="1248000" cy="8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4207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1" y="731743"/>
            <a:ext cx="516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1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reści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0"/>
            <a:ext cx="11034187" cy="1387624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36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2000250"/>
            <a:ext cx="11034187" cy="402590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i="0" u="none" strike="noStrike" spc="0" normalizeH="0" noProof="0" dirty="0" smtClean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kumimoji="0" lang="pl-PL" b="0" i="0" u="none" strike="noStrik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kumimoji="0" lang="pl-PL" b="0" i="0" u="none" strike="noStrik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kumimoji="0" lang="pl-PL" i="0" u="none" strike="noStrik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kumimoji="0" lang="en-US" b="0" i="0" u="none" strike="noStrik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marR="0" lvl="0" fontAlgn="auto">
              <a:buClr>
                <a:srgbClr val="008789"/>
              </a:buClr>
              <a:tabLst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Kliknij, aby edytować style wzorca tekstu</a:t>
            </a:r>
          </a:p>
          <a:p>
            <a:pPr marR="0" lvl="1" fontAlgn="auto">
              <a:buClrTx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R="0" lvl="2" fontAlgn="auto">
              <a:buClr>
                <a:srgbClr val="7E93A5"/>
              </a:buClr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R="0" lvl="3" fontAlgn="auto">
              <a:buClr>
                <a:srgbClr val="008789"/>
              </a:buClr>
              <a:buSzPct val="90000"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R="0" lvl="4" fontAlgn="auto">
              <a:lnSpc>
                <a:spcPct val="82000"/>
              </a:lnSpc>
              <a:buClr>
                <a:srgbClr val="008789"/>
              </a:buClr>
              <a:buSzPct val="90000"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marR="0" lvl="4" fontAlgn="auto">
              <a:lnSpc>
                <a:spcPct val="82000"/>
              </a:lnSpc>
              <a:buClr>
                <a:srgbClr val="008789"/>
              </a:buClr>
              <a:buSzPct val="90000"/>
              <a:tabLst/>
            </a:pPr>
            <a:endParaRPr lang="en-US" dirty="0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927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1"/>
            <a:ext cx="11034187" cy="919537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36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544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Mał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609601"/>
            <a:ext cx="11034187" cy="1167319"/>
          </a:xfrm>
        </p:spPr>
        <p:txBody>
          <a:bodyPr/>
          <a:lstStyle>
            <a:lvl1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3848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reścią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7D38FD-4936-4E22-B300-FC7946261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7D38FD-4936-4E22-B300-FC7946261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457201"/>
            <a:ext cx="11034187" cy="956039"/>
          </a:xfrm>
        </p:spPr>
        <p:txBody>
          <a:bodyPr/>
          <a:lstStyle>
            <a:lvl1pPr marL="359982" indent="-359982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45" name="Chart Placeholder 44"/>
          <p:cNvSpPr>
            <a:spLocks noGrp="1"/>
          </p:cNvSpPr>
          <p:nvPr>
            <p:ph type="chart" sz="quarter" idx="13" hasCustomPrompt="1"/>
          </p:nvPr>
        </p:nvSpPr>
        <p:spPr>
          <a:xfrm>
            <a:off x="660401" y="2164080"/>
            <a:ext cx="5171867" cy="3862069"/>
          </a:xfrm>
          <a:solidFill>
            <a:srgbClr val="FFFFFF">
              <a:lumMod val="85000"/>
            </a:srgbClr>
          </a:solidFill>
        </p:spPr>
        <p:txBody>
          <a:bodyPr vert="horz" lIns="0" tIns="1260000" rIns="0" bIns="0" rtlCol="0" anchor="t" anchorCtr="0">
            <a:noAutofit/>
          </a:bodyPr>
          <a:lstStyle>
            <a:lvl1pPr>
              <a:defRPr kumimoji="0" lang="pl-PL" sz="1200" i="0" u="none" strike="noStrik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R="0" lvl="0" algn="ctr" fontAlgn="auto">
              <a:buClrTx/>
              <a:buNone/>
              <a:tabLst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1" y="1518659"/>
            <a:ext cx="11034187" cy="52921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en-US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None/>
              <a:tabLst/>
            </a:pPr>
            <a:r>
              <a:rPr lang="en-US" dirty="0"/>
              <a:t>Subtitle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6522721" y="2164080"/>
            <a:ext cx="5171867" cy="386206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sz="1400" i="0" u="none" strike="noStrike" spc="0" normalizeH="0" noProof="0" dirty="0" smtClean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kumimoji="0" lang="pl-PL" sz="1400" b="0" i="0" u="none" strike="noStrik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</a:lstStyle>
          <a:p>
            <a:pPr marL="244789" marR="0" lvl="0" indent="-244789" fontAlgn="auto">
              <a:lnSpc>
                <a:spcPct val="95000"/>
              </a:lnSpc>
              <a:buClr>
                <a:srgbClr val="008789"/>
              </a:buClr>
              <a:buSzPct val="90000"/>
              <a:buChar char="§"/>
              <a:tabLst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Modyfikuj style wzorca tekstu</a:t>
            </a:r>
          </a:p>
          <a:p>
            <a:pPr marL="244789" marR="0" lvl="1" indent="-244789" fontAlgn="auto">
              <a:lnSpc>
                <a:spcPct val="95000"/>
              </a:lnSpc>
              <a:buClr>
                <a:srgbClr val="7E93A5"/>
              </a:buClr>
              <a:buSzPct val="90000"/>
              <a:tabLst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</p:txBody>
      </p:sp>
      <p:sp>
        <p:nvSpPr>
          <p:cNvPr id="40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01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 z treścią 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A8122D-78D9-485A-9AA3-C0900508A9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1A8122D-78D9-485A-9AA3-C0900508A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7134"/>
            <a:ext cx="6096000" cy="5812367"/>
          </a:xfrm>
          <a:solidFill>
            <a:srgbClr val="FFFFFF">
              <a:lumMod val="85000"/>
            </a:srgbClr>
          </a:solidFill>
        </p:spPr>
        <p:txBody>
          <a:bodyPr vert="horz" wrap="square" lIns="0" tIns="0" rIns="0" bIns="1260000" rtlCol="0" anchor="ctr" anchorCtr="0">
            <a:noAutofit/>
          </a:bodyPr>
          <a:lstStyle>
            <a:lvl1pPr>
              <a:defRPr kumimoji="0" lang="pl-PL" sz="1200" i="0" u="none" strike="noStrik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Obraz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660400" y="1518660"/>
            <a:ext cx="5283200" cy="450749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kumimoji="0" lang="pl-PL" b="0" i="0" u="none" strike="noStrike" spc="0" normalizeH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buClrTx/>
              <a:buFont typeface="Arial" pitchFamily="34" charset="0"/>
              <a:buNone/>
              <a:tabLst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Modyfikuj style wzorca tekstu</a:t>
            </a: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457201"/>
            <a:ext cx="5283200" cy="956039"/>
          </a:xfrm>
        </p:spPr>
        <p:txBody>
          <a:bodyPr vert="horz" lIns="0" tIns="0" rIns="0" bIns="0" rtlCol="0" anchor="t" anchorCtr="0">
            <a:noAutofit/>
          </a:bodyPr>
          <a:lstStyle>
            <a:lvl1pPr marL="359982" indent="-359982">
              <a:buNone/>
              <a:defRPr kumimoji="0" lang="en-US" sz="2800" i="0" u="none" strike="noStrike" spc="0" normalizeH="0" dirty="0">
                <a:ln>
                  <a:noFill/>
                </a:ln>
                <a:solidFill>
                  <a:srgbClr val="00878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add title</a:t>
            </a:r>
          </a:p>
        </p:txBody>
      </p:sp>
      <p:sp>
        <p:nvSpPr>
          <p:cNvPr id="2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7E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675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920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rona zamykając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8" y="5255492"/>
            <a:ext cx="7952509" cy="1089891"/>
          </a:xfrm>
          <a:prstGeom prst="rect">
            <a:avLst/>
          </a:prstGeom>
        </p:spPr>
      </p:pic>
      <p:sp>
        <p:nvSpPr>
          <p:cNvPr id="8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9712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469AE0-6A11-4B2F-B7B3-7AD9F72B3C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469AE0-6A11-4B2F-B7B3-7AD9F72B3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71E2A-2AE4-4AE9-A5FF-468BE27EC277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5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" r="63"/>
          <a:stretch/>
        </p:blipFill>
        <p:spPr>
          <a:xfrm>
            <a:off x="2124365" y="5273965"/>
            <a:ext cx="7961745" cy="1071419"/>
          </a:xfrm>
          <a:prstGeom prst="rect">
            <a:avLst/>
          </a:prstGeom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467539" rtl="0" eaLnBrk="1" latinLnBrk="0" hangingPunct="1">
              <a:defRPr sz="8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753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5079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20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015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769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5237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76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0314" algn="l" defTabSz="4675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all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425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220395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848" y="1487491"/>
            <a:ext cx="10978661" cy="4199632"/>
          </a:xfrm>
        </p:spPr>
        <p:txBody>
          <a:bodyPr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85000"/>
              </a:lnSpc>
              <a:spcBef>
                <a:spcPts val="200"/>
              </a:spcBef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ct val="85000"/>
              </a:lnSpc>
              <a:spcBef>
                <a:spcPts val="200"/>
              </a:spcBef>
              <a:buClr>
                <a:schemeClr val="tx2">
                  <a:lumMod val="50000"/>
                </a:schemeClr>
              </a:buClr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ct val="85000"/>
              </a:lnSpc>
              <a:spcBef>
                <a:spcPts val="300"/>
              </a:spcBef>
              <a:buClr>
                <a:schemeClr val="tx2">
                  <a:lumMod val="50000"/>
                </a:schemeClr>
              </a:buClr>
              <a:defRPr sz="11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ct val="85000"/>
              </a:lnSpc>
              <a:spcBef>
                <a:spcPts val="300"/>
              </a:spcBef>
              <a:buClr>
                <a:schemeClr val="tx2">
                  <a:lumMod val="50000"/>
                </a:schemeClr>
              </a:buClr>
              <a:defRPr sz="11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75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06575B-2AA7-42C0-AEF2-D9AD31526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28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0800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0800"/>
            <a:ext cx="10980000" cy="2340000"/>
          </a:xfrm>
        </p:spPr>
        <p:txBody>
          <a:bodyPr anchor="t">
            <a:norm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F25D88-16F6-4D3B-8C17-BA11C25DC62C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649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/>
              <a:t>Kliknij ikonę, aby dodać zdjęcie tła</a:t>
            </a:r>
            <a:br>
              <a:rPr lang="pl-PL" noProof="0" dirty="0"/>
            </a:br>
            <a:r>
              <a:rPr lang="pl-PL" noProof="0" dirty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9A3AE352-71BE-491A-956D-83507DBBFDCA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43756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 dirty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D312F2D8-11E9-4E7F-AF69-6A485894D5B8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16806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 dirty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56975AA2-3D23-459E-AB91-020E68E91658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096331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0311D3B9-5725-4C3F-9738-E3144F9A4853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4708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2" name="Obi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65439239-60BE-47F2-9C84-91584AA5B0A5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6038373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6338526B-33CD-477B-82CE-704496278D22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3039271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6485F782-97B8-4130-A5FA-77E46DA9A72F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4715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EB4B4159-EB54-4BDE-8B83-67D43F95CBD2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4774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63850967-6A84-4F20-9EAD-34B1509670E6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910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4A07CDE0-1354-47F5-A42A-C0F88BDACC24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871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B846008-EFE2-47B0-B7F8-92425D0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2061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BC1F89-C2D8-4D79-A074-D1E96076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1731"/>
            <a:ext cx="10980000" cy="2340000"/>
          </a:xfrm>
        </p:spPr>
        <p:txBody>
          <a:bodyPr anchor="t">
            <a:no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1353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C403FFB5-084A-4689-B252-64F0D1639601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0381982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fld id="{7A787004-5C6A-4240-8507-DF8859B9A571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6020198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561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1992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z treści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3" y="6480335"/>
            <a:ext cx="659188" cy="360000"/>
          </a:xfrm>
        </p:spPr>
        <p:txBody>
          <a:bodyPr/>
          <a:lstStyle/>
          <a:p>
            <a:fld id="{A49A1047-6F69-4122-A1D4-AD3EA02BA06D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41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4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184480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35754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187732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704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2538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58802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42804895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8126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137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83053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6098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17589233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41818907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5633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425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3811-6505-47F0-8E89-D256D7D20AF9}" type="datetime1">
              <a:rPr lang="en-US" smtClean="0"/>
              <a:t>3/9/2026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7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5731">
              <a:spcBef>
                <a:spcPts val="185"/>
              </a:spcBef>
            </a:pPr>
            <a:fld id="{81D60167-4931-47E6-BA6A-407CBD079E47}" type="slidenum">
              <a:rPr lang="fr-FR" smtClean="0"/>
              <a:pPr marL="35731">
                <a:spcBef>
                  <a:spcPts val="185"/>
                </a:spcBef>
              </a:pPr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440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6480000" cy="720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993652"/>
            <a:ext cx="6480000" cy="28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5B4A068C-20AD-4FFB-9C49-0DC3A94E5C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89158" y="2125662"/>
            <a:ext cx="3998842" cy="37479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2708233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41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7"/>
            <a:ext cx="10800000" cy="31813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4488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1" y="2361347"/>
            <a:ext cx="5575333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39" y="788971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29" y="188869"/>
            <a:ext cx="3240036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1" y="5709026"/>
            <a:ext cx="2274847" cy="1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10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38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7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39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1" y="188869"/>
            <a:ext cx="3120035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31175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0" y="673100"/>
            <a:ext cx="7816499" cy="5511800"/>
          </a:xfrm>
        </p:spPr>
        <p:txBody>
          <a:bodyPr anchor="ctr" anchorCtr="0"/>
          <a:lstStyle>
            <a:lvl1pPr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2"/>
            <a:ext cx="720008" cy="480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11537396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66910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2600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9471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7323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76843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179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7D94D00-328F-462D-A767-108EAF86E58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8000" y="1728000"/>
            <a:ext cx="10535920" cy="40844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167165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9417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7277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2638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772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32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1" y="731743"/>
            <a:ext cx="516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7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06575B-2AA7-42C0-AEF2-D9AD31526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0800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0800"/>
            <a:ext cx="10980000" cy="2340000"/>
          </a:xfrm>
        </p:spPr>
        <p:txBody>
          <a:bodyPr anchor="t">
            <a:norm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F25D88-16F6-4D3B-8C17-BA11C25DC62C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2748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4008" y="6470856"/>
            <a:ext cx="828017" cy="252000"/>
          </a:xfrm>
          <a:prstGeom prst="rect">
            <a:avLst/>
          </a:prstGeom>
        </p:spPr>
        <p:txBody>
          <a:bodyPr/>
          <a:lstStyle/>
          <a:p>
            <a:fld id="{9F42C373-ED48-49D9-A3E7-74C5F8A1C44A}" type="datetime1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033" y="6470856"/>
            <a:ext cx="4320000" cy="252000"/>
          </a:xfrm>
        </p:spPr>
        <p:txBody>
          <a:bodyPr/>
          <a:lstStyle/>
          <a:p>
            <a:r>
              <a:rPr lang="fr-FR" dirty="0"/>
              <a:t>-  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00" y="647085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B846008-EFE2-47B0-B7F8-92425D0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2061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BC1F89-C2D8-4D79-A074-D1E96076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1731"/>
            <a:ext cx="10980000" cy="2340000"/>
          </a:xfrm>
        </p:spPr>
        <p:txBody>
          <a:bodyPr anchor="t">
            <a:no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63934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8238" y="6548736"/>
            <a:ext cx="828017" cy="252000"/>
          </a:xfrm>
          <a:prstGeom prst="rect">
            <a:avLst/>
          </a:prstGeom>
        </p:spPr>
        <p:txBody>
          <a:bodyPr/>
          <a:lstStyle/>
          <a:p>
            <a:fld id="{20B38CFD-3C70-474F-87FE-73F70D80645B}" type="datetime1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228" y="6550931"/>
            <a:ext cx="4320000" cy="252000"/>
          </a:xfrm>
        </p:spPr>
        <p:txBody>
          <a:bodyPr/>
          <a:lstStyle/>
          <a:p>
            <a:r>
              <a:rPr lang="fr-FR" dirty="0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38" y="654873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9766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6480000" cy="720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5996" y="6508870"/>
            <a:ext cx="828017" cy="252000"/>
          </a:xfrm>
          <a:prstGeom prst="rect">
            <a:avLst/>
          </a:prstGeom>
        </p:spPr>
        <p:txBody>
          <a:bodyPr/>
          <a:lstStyle/>
          <a:p>
            <a:fld id="{74E6A647-4CCE-45A0-A1E4-593DF6E58788}" type="datetime1">
              <a:rPr lang="fr-FR" smtClean="0"/>
              <a:t>09/03/2026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 dirty="0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96" y="6508870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993652"/>
            <a:ext cx="6480000" cy="28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5B4A068C-20AD-4FFB-9C49-0DC3A94E5C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89158" y="2125662"/>
            <a:ext cx="3998842" cy="37479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6838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853040" y="1638311"/>
            <a:ext cx="10534651" cy="3945072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/>
          <a:lstStyle>
            <a:lvl1pPr marL="0" indent="0">
              <a:buNone/>
              <a:defRPr sz="1800">
                <a:solidFill>
                  <a:srgbClr val="485155"/>
                </a:solidFill>
                <a:latin typeface="Century Gothic" panose="020B0502020202020204" pitchFamily="34" charset="0"/>
              </a:defRPr>
            </a:lvl1pPr>
            <a:lvl2pPr marL="361857" indent="-180929">
              <a:buSzPct val="100000"/>
              <a:buFontTx/>
              <a:buBlip>
                <a:blip r:embed="rId2"/>
              </a:buBlip>
              <a:defRPr lang="fr-FR" sz="1800" kern="1200" baseline="0" smtClean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523740" indent="-161884">
              <a:buSzPct val="60000"/>
              <a:buFont typeface="Wingdings 3" panose="05040102010807070707" pitchFamily="18" charset="2"/>
              <a:buChar char="u"/>
              <a:defRPr lang="fr-FR" sz="1600" kern="1200" baseline="0" smtClean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714191" indent="-171405">
              <a:buFont typeface="Arial" panose="020B0604020202020204" pitchFamily="34" charset="0"/>
              <a:buChar char="•"/>
              <a:defRPr lang="fr-FR" sz="1400" kern="1200" baseline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714191" indent="0">
              <a:buSzPct val="60000"/>
              <a:buFont typeface="Courier New" panose="02070309020205020404" pitchFamily="49" charset="0"/>
              <a:buNone/>
              <a:defRPr sz="1400">
                <a:solidFill>
                  <a:srgbClr val="485155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Puce de niveau 1</a:t>
            </a:r>
          </a:p>
          <a:p>
            <a:pPr lvl="2"/>
            <a:r>
              <a:rPr lang="fr-FR" dirty="0"/>
              <a:t>Puce de niveau 2</a:t>
            </a:r>
          </a:p>
          <a:p>
            <a:pPr lvl="3"/>
            <a:r>
              <a:rPr lang="fr-FR" dirty="0"/>
              <a:t>Puce de niveau 3</a:t>
            </a:r>
          </a:p>
          <a:p>
            <a:pPr lvl="4"/>
            <a:r>
              <a:rPr lang="fr-FR" dirty="0"/>
              <a:t>Puce de niveau 4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1738923" y="1129547"/>
            <a:ext cx="797627" cy="54000"/>
          </a:xfrm>
          <a:prstGeom prst="roundRect">
            <a:avLst/>
          </a:prstGeom>
          <a:solidFill>
            <a:srgbClr val="00962B"/>
          </a:solidFill>
          <a:ln>
            <a:solidFill>
              <a:srgbClr val="009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457082"/>
            <a:endParaRPr lang="fr-FR" sz="1800">
              <a:solidFill>
                <a:srgbClr val="2699D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527526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9999" y="6521110"/>
            <a:ext cx="828017" cy="252000"/>
          </a:xfrm>
          <a:prstGeom prst="rect">
            <a:avLst/>
          </a:prstGeom>
        </p:spPr>
        <p:txBody>
          <a:bodyPr/>
          <a:lstStyle/>
          <a:p>
            <a:fld id="{D67BF204-B52D-4221-9F94-875BD33580E6}" type="datetime1">
              <a:rPr lang="fr-FR" smtClean="0"/>
              <a:t>09/03/2026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 dirty="0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6510707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7D94D00-328F-462D-A767-108EAF86E58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8000" y="1728000"/>
            <a:ext cx="10535920" cy="40844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341210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4207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/>
        </p:nvCxnSpPr>
        <p:spPr>
          <a:xfrm>
            <a:off x="795762" y="613249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6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2433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BC3C-103B-4086-8D3F-569824F59C7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191150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BC3C-103B-4086-8D3F-569824F59C7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8579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25261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1" y="2361347"/>
            <a:ext cx="5575333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39" y="788971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29" y="188869"/>
            <a:ext cx="3240036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1" y="5709026"/>
            <a:ext cx="2274847" cy="1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93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38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7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39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1" y="188869"/>
            <a:ext cx="3120035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795351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0" y="673100"/>
            <a:ext cx="7816499" cy="5511800"/>
          </a:xfrm>
        </p:spPr>
        <p:txBody>
          <a:bodyPr anchor="ctr" anchorCtr="0"/>
          <a:lstStyle>
            <a:lvl1pPr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2"/>
            <a:ext cx="720008" cy="480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935309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483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1" y="370813"/>
            <a:ext cx="570400" cy="3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28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87444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87862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4538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40680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320342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09585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68651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3047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05" y="5229020"/>
            <a:ext cx="8160091" cy="1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35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04" y="5177367"/>
            <a:ext cx="7998736" cy="11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6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3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5" b="26003"/>
          <a:stretch/>
        </p:blipFill>
        <p:spPr>
          <a:xfrm>
            <a:off x="0" y="1"/>
            <a:ext cx="12192000" cy="527685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8" y="626200"/>
            <a:ext cx="6742321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8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5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0344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6384" y="1706467"/>
            <a:ext cx="11063816" cy="4002560"/>
          </a:xfrm>
        </p:spPr>
        <p:txBody>
          <a:bodyPr/>
          <a:lstStyle>
            <a:lvl1pPr marL="0" indent="0">
              <a:buClr>
                <a:srgbClr val="009597"/>
              </a:buClr>
              <a:buSzPct val="100000"/>
              <a:buFont typeface="Wingdings" panose="05000000000000000000" pitchFamily="2" charset="2"/>
              <a:buNone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75958753-1E7F-4CDB-BEF2-23E9D805CF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384" y="426427"/>
            <a:ext cx="11063816" cy="778933"/>
          </a:xfrm>
        </p:spPr>
        <p:txBody>
          <a:bodyPr anchor="ctr"/>
          <a:lstStyle>
            <a:lvl1pPr marL="0" indent="0">
              <a:buNone/>
              <a:defRPr sz="2667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78FF4C5-C9B4-45BB-A4B9-F29C6A642C26}"/>
              </a:ext>
            </a:extLst>
          </p:cNvPr>
          <p:cNvSpPr txBox="1"/>
          <p:nvPr userDrawn="1"/>
        </p:nvSpPr>
        <p:spPr>
          <a:xfrm>
            <a:off x="11040550" y="6377039"/>
            <a:ext cx="719393" cy="21849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8C236-A9E6-4715-A6FB-E5B3966AF073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owolny kształt: kształt 7">
            <a:extLst>
              <a:ext uri="{FF2B5EF4-FFF2-40B4-BE49-F238E27FC236}">
                <a16:creationId xmlns:a16="http://schemas.microsoft.com/office/drawing/2014/main" id="{F5D26FF7-222C-49D3-A138-CC671D6FFF8F}"/>
              </a:ext>
            </a:extLst>
          </p:cNvPr>
          <p:cNvSpPr/>
          <p:nvPr userDrawn="1"/>
        </p:nvSpPr>
        <p:spPr>
          <a:xfrm>
            <a:off x="239184" y="262466"/>
            <a:ext cx="11952819" cy="5926668"/>
          </a:xfrm>
          <a:custGeom>
            <a:avLst/>
            <a:gdLst>
              <a:gd name="connsiteX0" fmla="*/ 214185 w 8891587"/>
              <a:gd name="connsiteY0" fmla="*/ 0 h 4319997"/>
              <a:gd name="connsiteX1" fmla="*/ 8875455 w 8891587"/>
              <a:gd name="connsiteY1" fmla="*/ 0 h 4319997"/>
              <a:gd name="connsiteX2" fmla="*/ 8891587 w 8891587"/>
              <a:gd name="connsiteY2" fmla="*/ 1626 h 4319997"/>
              <a:gd name="connsiteX3" fmla="*/ 8891587 w 8891587"/>
              <a:gd name="connsiteY3" fmla="*/ 4318371 h 4319997"/>
              <a:gd name="connsiteX4" fmla="*/ 8875455 w 8891587"/>
              <a:gd name="connsiteY4" fmla="*/ 4319997 h 4319997"/>
              <a:gd name="connsiteX5" fmla="*/ 214185 w 8891587"/>
              <a:gd name="connsiteY5" fmla="*/ 4319997 h 4319997"/>
              <a:gd name="connsiteX6" fmla="*/ 0 w 8891587"/>
              <a:gd name="connsiteY6" fmla="*/ 4105812 h 4319997"/>
              <a:gd name="connsiteX7" fmla="*/ 0 w 8891587"/>
              <a:gd name="connsiteY7" fmla="*/ 214185 h 4319997"/>
              <a:gd name="connsiteX8" fmla="*/ 214185 w 8891587"/>
              <a:gd name="connsiteY8" fmla="*/ 0 h 43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1587" h="4319997">
                <a:moveTo>
                  <a:pt x="214185" y="0"/>
                </a:moveTo>
                <a:lnTo>
                  <a:pt x="8875455" y="0"/>
                </a:lnTo>
                <a:lnTo>
                  <a:pt x="8891587" y="1626"/>
                </a:lnTo>
                <a:lnTo>
                  <a:pt x="8891587" y="4318371"/>
                </a:lnTo>
                <a:lnTo>
                  <a:pt x="8875455" y="4319997"/>
                </a:lnTo>
                <a:lnTo>
                  <a:pt x="214185" y="4319997"/>
                </a:lnTo>
                <a:cubicBezTo>
                  <a:pt x="95894" y="4319997"/>
                  <a:pt x="0" y="4224103"/>
                  <a:pt x="0" y="4105812"/>
                </a:cubicBezTo>
                <a:lnTo>
                  <a:pt x="0" y="214185"/>
                </a:lnTo>
                <a:cubicBezTo>
                  <a:pt x="0" y="95894"/>
                  <a:pt x="95894" y="0"/>
                  <a:pt x="21418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2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11F28D-3D7E-44A5-94F6-6A806E47A34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39185" y="6377039"/>
            <a:ext cx="1737783" cy="2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76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defTabSz="467539"/>
            <a:fld id="{CC44E193-3D74-4D8F-88EB-6A0476FD7274}" type="datetime5">
              <a:rPr lang="en-US" smtClean="0">
                <a:solidFill>
                  <a:srgbClr val="009597">
                    <a:alpha val="0"/>
                  </a:srgbClr>
                </a:solidFill>
              </a:rPr>
              <a:pPr defTabSz="467539"/>
              <a:t>9-Mar-26</a:t>
            </a:fld>
            <a:endParaRPr lang="fr-FR" dirty="0">
              <a:solidFill>
                <a:srgbClr val="009597">
                  <a:alpha val="0"/>
                </a:srgbClr>
              </a:solidFill>
            </a:endParaRPr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defTabSz="467539"/>
            <a:fld id="{10C140CD-8AED-46FF-A9A2-77308F3F39AE}" type="slidenum">
              <a:rPr lang="fr-FR" smtClean="0">
                <a:solidFill>
                  <a:srgbClr val="009597">
                    <a:alpha val="0"/>
                  </a:srgbClr>
                </a:solidFill>
              </a:rPr>
              <a:pPr defTabSz="467539"/>
              <a:t>‹N›</a:t>
            </a:fld>
            <a:endParaRPr lang="fr-FR" dirty="0">
              <a:solidFill>
                <a:srgbClr val="009597">
                  <a:alpha val="0"/>
                </a:srgbClr>
              </a:solidFill>
            </a:endParaRPr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defTabSz="467539"/>
            <a:endParaRPr lang="fr-FR" dirty="0">
              <a:solidFill>
                <a:srgbClr val="009597">
                  <a:alpha val="0"/>
                </a:srgbClr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5D1585-42F7-4A86-AF51-AE239A6F8E8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000186" y="6515556"/>
            <a:ext cx="2191627" cy="215444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b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pl-PL" sz="800" b="0" i="0" u="none" dirty="0">
                <a:solidFill>
                  <a:srgbClr val="7E93A5"/>
                </a:solidFill>
              </a:rPr>
              <a:t>Do użytku wewnętrznego / </a:t>
            </a:r>
            <a:r>
              <a:rPr lang="pl-PL" sz="800" b="0" i="0" u="none" dirty="0" err="1">
                <a:solidFill>
                  <a:srgbClr val="7E93A5"/>
                </a:solidFill>
              </a:rPr>
              <a:t>Internal</a:t>
            </a:r>
            <a:r>
              <a:rPr lang="pl-PL" sz="800" b="0" i="0" u="none" dirty="0">
                <a:solidFill>
                  <a:srgbClr val="7E93A5"/>
                </a:solidFill>
              </a:rPr>
              <a:t> use (C2)</a:t>
            </a:r>
          </a:p>
        </p:txBody>
      </p:sp>
    </p:spTree>
    <p:extLst>
      <p:ext uri="{BB962C8B-B14F-4D97-AF65-F5344CB8AC3E}">
        <p14:creationId xmlns:p14="http://schemas.microsoft.com/office/powerpoint/2010/main" val="255824816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1" y="2361347"/>
            <a:ext cx="5575333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39" y="788971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29" y="188869"/>
            <a:ext cx="3240036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1" y="5709026"/>
            <a:ext cx="2274847" cy="1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71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38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7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39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1" y="188869"/>
            <a:ext cx="3120035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364824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0" y="673100"/>
            <a:ext cx="7816499" cy="5511800"/>
          </a:xfrm>
        </p:spPr>
        <p:txBody>
          <a:bodyPr anchor="ctr" anchorCtr="0"/>
          <a:lstStyle>
            <a:lvl1pPr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2"/>
            <a:ext cx="720008" cy="480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2828223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99377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41639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844867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40069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48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6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3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7685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3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589" indent="0" algn="ctr">
              <a:buNone/>
              <a:defRPr/>
            </a:lvl4pPr>
            <a:lvl5pPr marL="457178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8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5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6" name="Picture 55" descr="credit-agricole-logo-png-2 | Ignitium Consulting">
            <a:extLst>
              <a:ext uri="{FF2B5EF4-FFF2-40B4-BE49-F238E27FC236}">
                <a16:creationId xmlns:a16="http://schemas.microsoft.com/office/drawing/2014/main" id="{CF5F0279-9EC3-4020-B779-303CBB1A42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6" t="31369" r="3281" b="33807"/>
          <a:stretch/>
        </p:blipFill>
        <p:spPr bwMode="auto">
          <a:xfrm>
            <a:off x="1117416" y="1045031"/>
            <a:ext cx="2651453" cy="5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2A2DB07-2A33-41F7-9AD3-927F858A20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66563" y="5570645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367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12268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21207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28997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67753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499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81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3" y="2361347"/>
            <a:ext cx="5575335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5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78" indent="0">
              <a:buFontTx/>
              <a:buNone/>
              <a:defRPr sz="1600"/>
            </a:lvl2pPr>
            <a:lvl3pPr marL="1151958" indent="0">
              <a:buFontTx/>
              <a:buNone/>
              <a:defRPr sz="1600"/>
            </a:lvl3pPr>
            <a:lvl4pPr marL="1727935" indent="0">
              <a:buFontTx/>
              <a:buNone/>
              <a:defRPr sz="1600"/>
            </a:lvl4pPr>
            <a:lvl5pPr marL="2303914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43" y="788974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31" y="188871"/>
            <a:ext cx="3240036" cy="72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spAutoFit/>
          </a:bodyPr>
          <a:lstStyle/>
          <a:p>
            <a:pPr marL="0" marR="0" lvl="0" indent="0" algn="r" defTabSz="110062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3" y="5709025"/>
            <a:ext cx="2274847" cy="11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41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5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9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78" indent="0">
              <a:buFontTx/>
              <a:buNone/>
              <a:defRPr sz="1600"/>
            </a:lvl2pPr>
            <a:lvl3pPr marL="1151958" indent="0">
              <a:buFontTx/>
              <a:buNone/>
              <a:defRPr sz="1600"/>
            </a:lvl3pPr>
            <a:lvl4pPr marL="1727935" indent="0">
              <a:buFontTx/>
              <a:buNone/>
              <a:defRPr sz="1600"/>
            </a:lvl4pPr>
            <a:lvl5pPr marL="2303914" indent="0">
              <a:buFontTx/>
              <a:buNone/>
              <a:defRPr sz="16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43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3" y="188871"/>
            <a:ext cx="3120035" cy="72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spAutoFit/>
          </a:bodyPr>
          <a:lstStyle/>
          <a:p>
            <a:pPr marL="0" marR="0" lvl="0" indent="0" algn="r" defTabSz="110062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1" y="673100"/>
            <a:ext cx="7816499" cy="5511800"/>
          </a:xfrm>
        </p:spPr>
        <p:txBody>
          <a:bodyPr anchor="ctr" anchorCtr="0"/>
          <a:lstStyle>
            <a:lvl1pPr>
              <a:defRPr sz="3735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4"/>
            <a:ext cx="720008" cy="480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/>
          </a:p>
        </p:txBody>
      </p:sp>
    </p:spTree>
    <p:extLst>
      <p:ext uri="{BB962C8B-B14F-4D97-AF65-F5344CB8AC3E}">
        <p14:creationId xmlns:p14="http://schemas.microsoft.com/office/powerpoint/2010/main" val="42141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7"/>
            <a:ext cx="10824635" cy="753535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6"/>
            <a:ext cx="10835216" cy="4438651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41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Forme libre 1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5472000" y="0"/>
            <a:ext cx="1248000" cy="8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8566CE-819B-4D65-89A4-BB171BAEB9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8566CE-819B-4D65-89A4-BB171BAEB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EEA928C-6AE6-409D-A5A1-7D96A0B548C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109332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74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5"/>
            <a:ext cx="10824635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8"/>
            <a:ext cx="10835216" cy="3959499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0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1080135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0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1080135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9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5" y="1962383"/>
            <a:ext cx="5291019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3" y="1457657"/>
            <a:ext cx="529169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32" y="1962383"/>
            <a:ext cx="5291019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60" y="1457657"/>
            <a:ext cx="529169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0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7"/>
            <a:ext cx="10824635" cy="753535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5" y="2063799"/>
            <a:ext cx="390099" cy="171043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3"/>
            <a:ext cx="9499600" cy="1710267"/>
          </a:xfrm>
        </p:spPr>
        <p:txBody>
          <a:bodyPr/>
          <a:lstStyle>
            <a:lvl1pPr marL="0" indent="0">
              <a:buNone/>
              <a:defRPr sz="3735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600" y="4411364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57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6" y="1962385"/>
            <a:ext cx="4931015" cy="3746643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4931687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2" y="1454153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9" y="1962385"/>
            <a:ext cx="4931015" cy="3866643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7" y="1457657"/>
            <a:ext cx="4931687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7" y="1454151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8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8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9" y="5255493"/>
            <a:ext cx="7952511" cy="10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5" y="5273965"/>
            <a:ext cx="7961747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BC1C8F6-5051-455B-8C12-3705FF4011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BC1C8F6-5051-455B-8C12-3705FF401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4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5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F36C4C5-3E62-4668-A535-C6164E4B3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F36C4C5-3E62-4668-A535-C6164E4B3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79575F0-1651-49B6-BA4B-447098E83B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1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2" y="622801"/>
            <a:ext cx="4673647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60173" y="3407806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99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F1FBBA6-8AC2-4C39-B996-273FE762C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F1FBBA6-8AC2-4C39-B996-273FE762C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4E07D2A-BD67-492A-B704-DEEF52EEB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1"/>
            <a:ext cx="62568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4709542E-A42D-40A6-B421-4635EE1057DD}"/>
              </a:ext>
            </a:extLst>
          </p:cNvPr>
          <p:cNvSpPr/>
          <p:nvPr userDrawn="1"/>
        </p:nvSpPr>
        <p:spPr bwMode="white">
          <a:xfrm>
            <a:off x="3" y="0"/>
            <a:ext cx="757755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02370B-C67A-491D-AE52-01D3B6277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>
            <a:off x="5721809" y="3407806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DA5D0E-7100-4730-B114-135333B7F2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DA5D0E-7100-4730-B114-135333B7F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2" y="622803"/>
            <a:ext cx="10933351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80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B83A96C-50A6-4380-B858-55443E0E76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B83A96C-50A6-4380-B858-55443E0E7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9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2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3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664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8BADAC-6F35-4C71-B731-5F308BB7C7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8BADAC-6F35-4C71-B731-5F308BB7C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1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4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8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B724AFB-D166-41BB-B10D-7B0A3FB4BA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B724AFB-D166-41BB-B10D-7B0A3FB4B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5"/>
            <a:ext cx="10933200" cy="1606551"/>
          </a:xfrm>
        </p:spPr>
        <p:txBody>
          <a:bodyPr anchor="b">
            <a:noAutofit/>
          </a:bodyPr>
          <a:lstStyle>
            <a:lvl1pPr marL="0" algn="l" defTabSz="914354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3718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18AE44-CD3C-4F17-9868-0CFE0BA67F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18AE44-CD3C-4F17-9868-0CFE0BA67F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7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2" y="0"/>
            <a:ext cx="215207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2" y="0"/>
            <a:ext cx="1877495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2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0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ED87BCC-E218-4D35-99D8-9BF66DF1CB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ED87BCC-E218-4D35-99D8-9BF66DF1CB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/>
          <p:cNvSpPr txBox="1"/>
          <p:nvPr/>
        </p:nvSpPr>
        <p:spPr>
          <a:xfrm rot="16200000">
            <a:off x="9486903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2021 by Boston Consulting Group. All rights reserved.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3"/>
            <a:ext cx="6254496" cy="332399"/>
          </a:xfrm>
          <a:prstGeom prst="rect">
            <a:avLst/>
          </a:prstGeom>
        </p:spPr>
        <p:txBody>
          <a:bodyPr vert="horz"/>
          <a:lstStyle>
            <a:lvl1pPr rtl="0"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0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91745" y="557020"/>
            <a:ext cx="7902841" cy="146382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pl-PL" sz="3733" b="0" cap="all" noProof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noProof="0" dirty="0"/>
              <a:t>TYTUŁ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791744" y="2545855"/>
            <a:ext cx="7902841" cy="348029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pl-PL" sz="1867" b="0" cap="all" noProof="0" dirty="0" smtClean="0">
                <a:solidFill>
                  <a:schemeClr val="accent3"/>
                </a:solidFill>
              </a:defRPr>
            </a:lvl1pPr>
            <a:lvl2pPr marL="830358">
              <a:defRPr lang="pl-PL" sz="1600" noProof="0" dirty="0" smtClean="0">
                <a:solidFill>
                  <a:schemeClr val="accent3"/>
                </a:solidFill>
              </a:defRPr>
            </a:lvl2pPr>
          </a:lstStyle>
          <a:p>
            <a:pPr marL="484776" lvl="0" indent="-484776">
              <a:lnSpc>
                <a:spcPct val="125000"/>
              </a:lnSpc>
              <a:buSzPct val="100000"/>
            </a:pPr>
            <a:r>
              <a:rPr lang="pl-PL" noProof="0" dirty="0"/>
              <a:t>TEKST</a:t>
            </a:r>
          </a:p>
          <a:p>
            <a:pPr marL="835158" lvl="1" indent="-350382">
              <a:buSzPct val="80000"/>
              <a:buChar char="n"/>
            </a:pPr>
            <a:r>
              <a:rPr lang="pl-PL" noProof="0" dirty="0"/>
              <a:t>Tekst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fr-FR"/>
              <a:t>22.05.2017</a:t>
            </a:r>
            <a:endParaRPr lang="fr-FR" dirty="0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40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188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83361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33884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76322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31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328086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269835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692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Clr>
                <a:schemeClr val="bg2"/>
              </a:buClr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625475" indent="-265113">
              <a:buClr>
                <a:schemeClr val="bg2"/>
              </a:buClr>
              <a:buSzPct val="80000"/>
              <a:buFont typeface="Wingdings" pitchFamily="2" charset="2"/>
              <a:buChar char="n"/>
              <a:defRPr sz="1600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893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674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124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431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3407199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277430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561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69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5279185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2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52768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3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594" indent="0" algn="ctr">
              <a:buNone/>
              <a:defRPr/>
            </a:lvl4pPr>
            <a:lvl5pPr marL="45718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7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3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2A2DB07-2A33-41F7-9AD3-927F858A20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66562" y="5570644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EC147AC-02C5-430E-9894-F9F3EA922A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415" y="1184044"/>
            <a:ext cx="2111832" cy="536121"/>
          </a:xfrm>
          <a:prstGeom prst="rect">
            <a:avLst/>
          </a:prstGeom>
        </p:spPr>
      </p:pic>
      <p:graphicFrame>
        <p:nvGraphicFramePr>
          <p:cNvPr id="12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12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/>
          <p:nvPr userDrawn="1"/>
        </p:nvSpPr>
        <p:spPr>
          <a:xfrm>
            <a:off x="0" y="5279185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9" name="Picture 17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2" y="1973272"/>
            <a:ext cx="580573" cy="6858000"/>
          </a:xfrm>
          <a:prstGeom prst="rect">
            <a:avLst/>
          </a:prstGeom>
        </p:spPr>
      </p:pic>
      <p:pic>
        <p:nvPicPr>
          <p:cNvPr id="20" name="TitleAndEndImage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5276851"/>
          </a:xfrm>
          <a:prstGeom prst="rect">
            <a:avLst/>
          </a:prstGeom>
        </p:spPr>
      </p:pic>
      <p:sp>
        <p:nvSpPr>
          <p:cNvPr id="23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24" name="Picture 12" descr="Logo&#10;&#10;Description automatically generated">
            <a:extLst>
              <a:ext uri="{FF2B5EF4-FFF2-40B4-BE49-F238E27FC236}">
                <a16:creationId xmlns:a16="http://schemas.microsoft.com/office/drawing/2014/main" id="{BEC147AC-02C5-430E-9894-F9F3EA922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415" y="1184044"/>
            <a:ext cx="2111832" cy="5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8566CE-819B-4D65-89A4-BB171BAEB9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8566CE-819B-4D65-89A4-BB171BAEB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EEA928C-6AE6-409D-A5A1-7D96A0B548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aphicFrame>
        <p:nvGraphicFramePr>
          <p:cNvPr id="6" name="Object 3" hidden="1">
            <a:extLst>
              <a:ext uri="{FF2B5EF4-FFF2-40B4-BE49-F238E27FC236}">
                <a16:creationId xmlns:a16="http://schemas.microsoft.com/office/drawing/2014/main" id="{658566CE-819B-4D65-89A4-BB171BAEB9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6" name="Object 3" hidden="1">
                        <a:extLst>
                          <a:ext uri="{FF2B5EF4-FFF2-40B4-BE49-F238E27FC236}">
                            <a16:creationId xmlns:a16="http://schemas.microsoft.com/office/drawing/2014/main" id="{658566CE-819B-4D65-89A4-BB171BAEB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id="{7EEA928C-6AE6-409D-A5A1-7D96A0B548C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E78207-B95E-47B7-9F40-A8233553BB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E78207-B95E-47B7-9F40-A8233553B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10933351" cy="470899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1" y="2085629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2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2DB3888-F5C3-4DD2-8A65-497BC923A1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2DB3888-F5C3-4DD2-8A65-497BC923A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3"/>
            <a:ext cx="3452400" cy="14957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3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8D9436-E3CC-4302-951E-C2B40D8A1D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8D9436-E3CC-4302-951E-C2B40D8A1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59" name="Rectangle 58"/>
          <p:cNvSpPr/>
          <p:nvPr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ine">
    <p:bg bwMode="blackWhite"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70F7C5-A710-4DFC-BEC7-32F72FE7F8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70F7C5-A710-4DFC-BEC7-32F72FE7F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/>
        </p:nvCxnSpPr>
        <p:spPr bwMode="white">
          <a:xfrm>
            <a:off x="618899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EE58AE-5DED-4503-913D-5A0C388BD6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EE58AE-5DED-4503-913D-5A0C388B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5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 bwMode="white">
          <a:xfrm>
            <a:off x="1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803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highlight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BA90C7C-1FE2-4F5A-9390-6235D048B2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BA90C7C-1FE2-4F5A-9390-6235D048B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7111C1-9E66-4049-8CF7-A09BC7ECC7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7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1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00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BC1C8F6-5051-455B-8C12-3705FF4011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BC1C8F6-5051-455B-8C12-3705FF401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DBC1C8F6-5051-455B-8C12-3705FF4011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DBC1C8F6-5051-455B-8C12-3705FF401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4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half">
    <p:bg bwMode="grayWhite"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066C11-C1FC-4593-B5E1-BEF283BB61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066C11-C1FC-4593-B5E1-BEF283BB6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3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two third">
    <p:bg bwMode="grayWhite"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DFE8F0-F80F-47AF-A0F8-32AFB82012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DFE8F0-F80F-47AF-A0F8-32AFB8201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0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7819545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6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1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2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arrow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4E6CAFD-E4CA-48DF-99C6-E680CBBA1C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4E6CAFD-E4CA-48DF-99C6-E680CBBA1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1" y="3590399"/>
            <a:ext cx="1365251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5A57B6-FCF5-4043-A963-ED95B152CC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5A57B6-FCF5-4043-A963-ED95B152C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1" y="3402829"/>
            <a:ext cx="269466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59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93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row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4870A33-181C-451F-8882-EFCB0880BC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6" y="3394393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C7D43F1-47C0-496A-913B-33F8CF3944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C7D43F1-47C0-496A-913B-33F8CF394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EAFAEC1-BB2D-4A8A-AFD3-0FD6A45E67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1"/>
            <a:ext cx="269466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84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row half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195DDB-FACD-44BA-8205-E47256FB1B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9195DDB-FACD-44BA-8205-E47256FB1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6C39DA-3456-4566-8AAA-4EA009BE26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4673647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5" y="3589605"/>
            <a:ext cx="1365251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F36C4C5-3E62-4668-A535-C6164E4B3B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F36C4C5-3E62-4668-A535-C6164E4B3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79575F0-1651-49B6-BA4B-447098E83B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4673647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5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0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row two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E552589-FD37-41D6-9DEA-07B61081EC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E552589-FD37-41D6-9DEA-07B61081E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4D50240-DB71-4745-887E-9EE1123FCF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F1FBBA6-8AC2-4C39-B996-273FE762C0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F1FBBA6-8AC2-4C39-B996-273FE762C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4E07D2A-BD67-492A-B704-DEEF52EEBF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5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91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0962D93-216A-40BB-9435-3A1F4999B1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0962D93-216A-40BB-9435-3A1F4999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929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F3263C-5984-4AB6-A1CF-E5B335EB5C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F3263C-5984-4AB6-A1CF-E5B335EB5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0FD3957-B729-4294-80F4-69752476B7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5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6" name="Rectangle 5"/>
          <p:cNvSpPr/>
          <p:nvPr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5654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2" y="101444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1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69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93A60AA-4E92-4086-857E-C67D8BD170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93A60AA-4E92-4086-857E-C67D8BD17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9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632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008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1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3D1125B-0ABB-4DF4-B4BE-10806A0D35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3D1125B-0ABB-4DF4-B4BE-10806A0D3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78F155-E02D-4DAC-BB84-483E123820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78F155-E02D-4DAC-BB84-483E12382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7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68CBFC-F18E-420E-8B3D-F6B5CEAB09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68CBFC-F18E-420E-8B3D-F6B5CEAB0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itleAndEndImage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E43F8D0-1815-40A5-9A9C-7F5A42C112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078" y="2968199"/>
            <a:ext cx="3330919" cy="845605"/>
          </a:xfrm>
          <a:prstGeom prst="rect">
            <a:avLst/>
          </a:prstGeom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6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TitleAndEndImage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7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2" name="Picture 6" descr="Logo&#10;&#10;Description automatically generated">
            <a:extLst>
              <a:ext uri="{FF2B5EF4-FFF2-40B4-BE49-F238E27FC236}">
                <a16:creationId xmlns:a16="http://schemas.microsoft.com/office/drawing/2014/main" id="{2E43F8D0-1815-40A5-9A9C-7F5A42C11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078" y="2968199"/>
            <a:ext cx="3330919" cy="8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7073A04-B98D-4686-BE2D-A9F2E63D91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7073A04-B98D-4686-BE2D-A9F2E63D9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6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5279185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1" t="8741" r="102" b="27"/>
          <a:stretch/>
        </p:blipFill>
        <p:spPr>
          <a:xfrm rot="16200000" flipH="1">
            <a:off x="8471922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52768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3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594" indent="0" algn="ctr">
              <a:buNone/>
              <a:defRPr/>
            </a:lvl4pPr>
            <a:lvl5pPr marL="45718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7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3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9414F65-C9FE-4CE1-AE9D-666E636050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66562" y="5570644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A38981F-FE78-4274-9D43-BCC33C4044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415" y="1184044"/>
            <a:ext cx="2111832" cy="5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DA5D0E-7100-4730-B114-135333B7F2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DA5D0E-7100-4730-B114-135333B7F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10933351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4EDA5D0E-7100-4730-B114-135333B7F2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4EDA5D0E-7100-4730-B114-135333B7F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5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DDDAFCF-3F9A-4890-B439-71431E4C2D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DDDAFCF-3F9A-4890-B439-71431E4C2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00" y="2085628"/>
            <a:ext cx="10933951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4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8B7233-70F5-4EB7-ADD6-03EC3987AE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98B7233-70F5-4EB7-ADD6-03EC3987A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15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C3797D-B3C5-4585-B966-0ECAE3C558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5C3797D-B3C5-4585-B966-0ECAE3C55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280694" y="1424082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2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487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82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AFD166-50B4-49DB-8615-D9066459DD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AAFD166-50B4-49DB-8615-D9066459D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30001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White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AE39A46-A8EA-43D7-942F-58C05D1473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AE39A46-A8EA-43D7-942F-58C05D147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5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 bwMode="white">
          <a:xfrm>
            <a:off x="1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382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highlight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B83A96C-50A6-4380-B858-55443E0E7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B83A96C-50A6-4380-B858-55443E0E7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7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1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846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Four column green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0EE76-E0A9-4C19-BC97-F7E4417873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0EE76-E0A9-4C19-BC97-F7E441787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7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690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8BADAC-6F35-4C71-B731-5F308BB7C7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8BADAC-6F35-4C71-B731-5F308BB7C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8" name="TextBox 2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3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half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4F9404-E31C-4418-BC9A-945BEBD070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4F9404-E31C-4418-BC9A-945BEBD07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3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9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two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E9525BF-D7C3-4757-8E85-C0A698B3D8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E9525BF-D7C3-4757-8E85-C0A698B3D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0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7819545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6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9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eft arrow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1" y="3590399"/>
            <a:ext cx="1365251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B542C73-1163-4AED-AEF1-72DDB641B2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B542C73-1163-4AED-AEF1-72DDB641B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1" y="3402829"/>
            <a:ext cx="269466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61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Arrow one third">
    <p:bg>
      <p:bgPr>
        <a:gradFill>
          <a:gsLst>
            <a:gs pos="0">
              <a:srgbClr val="009999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7DB971D-539B-4480-9C06-C02831C267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7DB971D-539B-4480-9C06-C02831C26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9072022-F926-40CB-BA82-11D6FD6FCC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19" name="Pentagon 3"/>
          <p:cNvSpPr/>
          <p:nvPr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6" y="3394393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92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image" Target="../media/image42.png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image" Target="../media/image41.emf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oleObject" Target="../embeddings/oleObject26.bin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tags" Target="../tags/tag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oleObject" Target="../embeddings/oleObject32.bin"/><Relationship Id="rId3" Type="http://schemas.openxmlformats.org/officeDocument/2006/relationships/slideLayout" Target="../slideLayouts/slideLayout21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tags" Target="../tags/tag162.xml"/><Relationship Id="rId2" Type="http://schemas.openxmlformats.org/officeDocument/2006/relationships/slideLayout" Target="../slideLayouts/slideLayout211.xml"/><Relationship Id="rId16" Type="http://schemas.openxmlformats.org/officeDocument/2006/relationships/theme" Target="../theme/theme11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19" Type="http://schemas.openxmlformats.org/officeDocument/2006/relationships/image" Target="../media/image51.emf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6.bin"/><Relationship Id="rId4" Type="http://schemas.openxmlformats.org/officeDocument/2006/relationships/tags" Target="../tags/tag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18" Type="http://schemas.openxmlformats.org/officeDocument/2006/relationships/image" Target="../media/image58.emf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83.xml"/><Relationship Id="rId16" Type="http://schemas.openxmlformats.org/officeDocument/2006/relationships/tags" Target="../tags/tag167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63" Type="http://schemas.openxmlformats.org/officeDocument/2006/relationships/slideLayout" Target="../slideLayouts/slideLayout119.xml"/><Relationship Id="rId68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slideLayout" Target="../slideLayouts/slideLayout114.xml"/><Relationship Id="rId66" Type="http://schemas.openxmlformats.org/officeDocument/2006/relationships/slideLayout" Target="../slideLayouts/slideLayout122.xml"/><Relationship Id="rId74" Type="http://schemas.openxmlformats.org/officeDocument/2006/relationships/oleObject" Target="../embeddings/oleObject8.bin"/><Relationship Id="rId5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64" Type="http://schemas.openxmlformats.org/officeDocument/2006/relationships/slideLayout" Target="../slideLayouts/slideLayout120.xml"/><Relationship Id="rId69" Type="http://schemas.openxmlformats.org/officeDocument/2006/relationships/tags" Target="../tags/tag21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72" Type="http://schemas.openxmlformats.org/officeDocument/2006/relationships/oleObject" Target="../embeddings/oleObject1.bin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slideLayout" Target="../slideLayouts/slideLayout115.xml"/><Relationship Id="rId67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62" Type="http://schemas.openxmlformats.org/officeDocument/2006/relationships/slideLayout" Target="../slideLayouts/slideLayout118.xml"/><Relationship Id="rId70" Type="http://schemas.openxmlformats.org/officeDocument/2006/relationships/tags" Target="../tags/tag22.xml"/><Relationship Id="rId75" Type="http://schemas.openxmlformats.org/officeDocument/2006/relationships/image" Target="../media/image29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slideLayout" Target="../slideLayouts/slideLayout116.xml"/><Relationship Id="rId65" Type="http://schemas.openxmlformats.org/officeDocument/2006/relationships/slideLayout" Target="../slideLayouts/slideLayout121.xml"/><Relationship Id="rId73" Type="http://schemas.openxmlformats.org/officeDocument/2006/relationships/image" Target="../media/image13.e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71" Type="http://schemas.openxmlformats.org/officeDocument/2006/relationships/tags" Target="../tags/tag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oleObject" Target="../embeddings/oleObject26.bin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tags" Target="../tags/tag118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image" Target="../media/image42.png"/><Relationship Id="rId10" Type="http://schemas.openxmlformats.org/officeDocument/2006/relationships/slideLayout" Target="../slideLayouts/slideLayout13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image" Target="../media/image4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tags" Target="../tags/tag138.xml"/><Relationship Id="rId3" Type="http://schemas.openxmlformats.org/officeDocument/2006/relationships/slideLayout" Target="../slideLayouts/slideLayout17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image" Target="../media/image51.emf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oleObject" Target="../embeddings/oleObject29.bin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0000" y="381001"/>
            <a:ext cx="10734585" cy="14638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0000" y="2006620"/>
            <a:ext cx="10734584" cy="4019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31747" y="6480335"/>
            <a:ext cx="864096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 baseline="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652317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2124642" y="6480335"/>
            <a:ext cx="19202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13" name="Forme libre 12"/>
          <p:cNvSpPr/>
          <p:nvPr/>
        </p:nvSpPr>
        <p:spPr bwMode="gray">
          <a:xfrm>
            <a:off x="431800" y="333376"/>
            <a:ext cx="11760200" cy="5850001"/>
          </a:xfrm>
          <a:custGeom>
            <a:avLst/>
            <a:gdLst>
              <a:gd name="connsiteX0" fmla="*/ 315491 w 8820150"/>
              <a:gd name="connsiteY0" fmla="*/ 0 h 5850001"/>
              <a:gd name="connsiteX1" fmla="*/ 711374 w 8820150"/>
              <a:gd name="connsiteY1" fmla="*/ 0 h 5850001"/>
              <a:gd name="connsiteX2" fmla="*/ 8504660 w 8820150"/>
              <a:gd name="connsiteY2" fmla="*/ 0 h 5850001"/>
              <a:gd name="connsiteX3" fmla="*/ 8820150 w 8820150"/>
              <a:gd name="connsiteY3" fmla="*/ 0 h 5850001"/>
              <a:gd name="connsiteX4" fmla="*/ 8820150 w 8820150"/>
              <a:gd name="connsiteY4" fmla="*/ 18000 h 5850001"/>
              <a:gd name="connsiteX5" fmla="*/ 8567110 w 8820150"/>
              <a:gd name="connsiteY5" fmla="*/ 18000 h 5850001"/>
              <a:gd name="connsiteX6" fmla="*/ 773824 w 8820150"/>
              <a:gd name="connsiteY6" fmla="*/ 18000 h 5850001"/>
              <a:gd name="connsiteX7" fmla="*/ 377941 w 8820150"/>
              <a:gd name="connsiteY7" fmla="*/ 18000 h 5850001"/>
              <a:gd name="connsiteX8" fmla="*/ 62450 w 8820150"/>
              <a:gd name="connsiteY8" fmla="*/ 331550 h 5850001"/>
              <a:gd name="connsiteX9" fmla="*/ 62450 w 8820150"/>
              <a:gd name="connsiteY9" fmla="*/ 5518450 h 5850001"/>
              <a:gd name="connsiteX10" fmla="*/ 377941 w 8820150"/>
              <a:gd name="connsiteY10" fmla="*/ 5831999 h 5850001"/>
              <a:gd name="connsiteX11" fmla="*/ 8567109 w 8820150"/>
              <a:gd name="connsiteY11" fmla="*/ 5832000 h 5850001"/>
              <a:gd name="connsiteX12" fmla="*/ 8567119 w 8820150"/>
              <a:gd name="connsiteY12" fmla="*/ 5831999 h 5850001"/>
              <a:gd name="connsiteX13" fmla="*/ 8820150 w 8820150"/>
              <a:gd name="connsiteY13" fmla="*/ 5831999 h 5850001"/>
              <a:gd name="connsiteX14" fmla="*/ 8820150 w 8820150"/>
              <a:gd name="connsiteY14" fmla="*/ 5850000 h 5850001"/>
              <a:gd name="connsiteX15" fmla="*/ 8504669 w 8820150"/>
              <a:gd name="connsiteY15" fmla="*/ 5850000 h 5850001"/>
              <a:gd name="connsiteX16" fmla="*/ 8504659 w 8820150"/>
              <a:gd name="connsiteY16" fmla="*/ 5850001 h 5850001"/>
              <a:gd name="connsiteX17" fmla="*/ 315491 w 8820150"/>
              <a:gd name="connsiteY17" fmla="*/ 5850000 h 5850001"/>
              <a:gd name="connsiteX18" fmla="*/ 0 w 8820150"/>
              <a:gd name="connsiteY18" fmla="*/ 5534509 h 5850001"/>
              <a:gd name="connsiteX19" fmla="*/ 0 w 8820150"/>
              <a:gd name="connsiteY19" fmla="*/ 315491 h 5850001"/>
              <a:gd name="connsiteX20" fmla="*/ 315491 w 8820150"/>
              <a:gd name="connsiteY20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20150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18000"/>
                </a:lnTo>
                <a:lnTo>
                  <a:pt x="8567110" y="18000"/>
                </a:lnTo>
                <a:lnTo>
                  <a:pt x="773824" y="18000"/>
                </a:lnTo>
                <a:lnTo>
                  <a:pt x="377941" y="18000"/>
                </a:lnTo>
                <a:cubicBezTo>
                  <a:pt x="203700" y="18000"/>
                  <a:pt x="62450" y="158381"/>
                  <a:pt x="62450" y="331550"/>
                </a:cubicBezTo>
                <a:lnTo>
                  <a:pt x="62450" y="5518450"/>
                </a:lnTo>
                <a:cubicBezTo>
                  <a:pt x="62450" y="5691619"/>
                  <a:pt x="203700" y="5831999"/>
                  <a:pt x="377941" y="5831999"/>
                </a:cubicBezTo>
                <a:lnTo>
                  <a:pt x="8567109" y="5832000"/>
                </a:lnTo>
                <a:lnTo>
                  <a:pt x="8567119" y="5831999"/>
                </a:lnTo>
                <a:lnTo>
                  <a:pt x="8820150" y="5831999"/>
                </a:ln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8" name="Image 7" descr="logo_gauche.pd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1801" y="6404992"/>
            <a:ext cx="394972" cy="2048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86" y="6247120"/>
            <a:ext cx="2790396" cy="5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5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80000"/>
        <a:buFont typeface="Wingdings" pitchFamily="2" charset="2"/>
        <a:buChar char="n"/>
        <a:defRPr sz="22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864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296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b="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1728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841DC6-0250-42B4-819E-D14B80B33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09" imgH="309" progId="TCLayout.ActiveDocument.1">
                  <p:embed/>
                </p:oleObj>
              </mc:Choice>
              <mc:Fallback>
                <p:oleObj name="think-cell Slide" r:id="rId23" imgW="309" imgH="3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841DC6-0250-42B4-819E-D14B80B33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60401" y="457200"/>
            <a:ext cx="11034187" cy="13876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60400" y="2006622"/>
            <a:ext cx="11034184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/>
        </p:blipFill>
        <p:spPr bwMode="auto">
          <a:xfrm>
            <a:off x="9936428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pic>
        <p:nvPicPr>
          <p:cNvPr id="13" name="Image 9" descr="logo_gauche.pdf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sp>
        <p:nvSpPr>
          <p:cNvPr id="2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</p:sldLayoutIdLst>
  <p:hf hdr="0"/>
  <p:txStyles>
    <p:titleStyle>
      <a:lvl1pPr algn="l" defTabSz="914318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600" b="1" kern="1200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59982" indent="-359982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800" b="1" kern="1200" cap="none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815960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39193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800" kern="1200" cap="none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96790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543872" indent="-239989" algn="l" defTabSz="914318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373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277">
          <p15:clr>
            <a:srgbClr val="F26B43"/>
          </p15:clr>
        </p15:guide>
        <p15:guide id="3" pos="244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4" name="Obi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fld id="{DDD8063C-2999-46A9-A053-675EC765BA9F}" type="datetime1">
              <a:rPr lang="en-US" smtClean="0"/>
              <a:t>3/9/2026</a:t>
            </a:fld>
            <a:endParaRPr lang="fr-FR" dirty="0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 dirty="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 dirty="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680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hf hdr="0" ft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137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6" r:id="rId15"/>
    <p:sldLayoutId id="2147483937" r:id="rId16"/>
  </p:sldLayoutIdLst>
  <p:hf hd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616061" y="6488445"/>
            <a:ext cx="288000" cy="19911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3" y="6429034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952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hf hdr="0" ftr="0" dt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4000"/>
            <a:ext cx="108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2638800"/>
            <a:ext cx="1080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238" y="6384707"/>
            <a:ext cx="828017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DC00C446-2BD5-4E33-87A6-359237703AFB}" type="datetime1">
              <a:rPr lang="fr-FR" smtClean="0"/>
              <a:t>09/03/2026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612" y="6384707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-  Les banques de proximité à l’international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996" y="6384707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804000" y="633031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404" y="6334031"/>
            <a:ext cx="559595" cy="4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133" r:id="rId8"/>
    <p:sldLayoutId id="2147484141" r:id="rId9"/>
    <p:sldLayoutId id="2147484142" r:id="rId10"/>
    <p:sldLayoutId id="214748414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08000" algn="l" defTabSz="914400" rtl="0" eaLnBrk="1" latinLnBrk="0" hangingPunct="1">
        <a:lnSpc>
          <a:spcPct val="100000"/>
        </a:lnSpc>
        <a:spcBef>
          <a:spcPts val="2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1440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3" y="6429034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5C55573-AE94-4FE8-B8CE-2C1E83ADE9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73670" y="6360000"/>
            <a:ext cx="320914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</p:sldLayoutIdLst>
  <p:hf hdr="0" ftr="0" dt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841DC6-0250-42B4-819E-D14B80B33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9" imgH="309" progId="TCLayout.ActiveDocument.1">
                  <p:embed/>
                </p:oleObj>
              </mc:Choice>
              <mc:Fallback>
                <p:oleObj name="think-cell Slide" r:id="rId5" imgW="309" imgH="3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841DC6-0250-42B4-819E-D14B80B33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60401" y="457200"/>
            <a:ext cx="11034187" cy="13876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60400" y="2006622"/>
            <a:ext cx="11034184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/>
        </p:blipFill>
        <p:spPr bwMode="auto">
          <a:xfrm>
            <a:off x="9936428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pic>
        <p:nvPicPr>
          <p:cNvPr id="13" name="Image 9" descr="logo_gauche.pdf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sp>
        <p:nvSpPr>
          <p:cNvPr id="2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70" r:id="rId2"/>
  </p:sldLayoutIdLst>
  <p:hf hdr="0" ftr="0"/>
  <p:txStyles>
    <p:titleStyle>
      <a:lvl1pPr algn="l" defTabSz="914318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600" b="1" kern="1200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59982" indent="-359982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800" b="1" kern="1200" cap="none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815960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39193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800" kern="1200" cap="none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96790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543872" indent="-239989" algn="l" defTabSz="914318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373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277">
          <p15:clr>
            <a:srgbClr val="F26B43"/>
          </p15:clr>
        </p15:guide>
        <p15:guide id="3" pos="2449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>
            <a:extLst>
              <a:ext uri="{FF2B5EF4-FFF2-40B4-BE49-F238E27FC236}">
                <a16:creationId xmlns:a16="http://schemas.microsoft.com/office/drawing/2014/main" id="{8BBD3C5E-A669-4D3C-A879-7717433F10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8" imgH="408" progId="TCLayout.ActiveDocument.1">
                  <p:embed/>
                </p:oleObj>
              </mc:Choice>
              <mc:Fallback>
                <p:oleObj name="think-cell Slide" r:id="rId17" imgW="408" imgH="408" progId="TCLayout.ActiveDocument.1">
                  <p:embed/>
                  <p:pic>
                    <p:nvPicPr>
                      <p:cNvPr id="4" name="Obiekt 3" hidden="1">
                        <a:extLst>
                          <a:ext uri="{FF2B5EF4-FFF2-40B4-BE49-F238E27FC236}">
                            <a16:creationId xmlns:a16="http://schemas.microsoft.com/office/drawing/2014/main" id="{8BBD3C5E-A669-4D3C-A879-7717433F1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616061" y="6488445"/>
            <a:ext cx="288000" cy="19911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3" y="6429034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</p:sldLayoutIdLst>
  <p:hf hdr="0" ftr="0" dt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5" y="381000"/>
            <a:ext cx="9439015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6" y="2006623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616063" y="6488447"/>
            <a:ext cx="288000" cy="19911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5" y="6429037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‹N›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0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33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5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87" indent="-359987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70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49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27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04" indent="-239991" algn="l" defTabSz="91433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0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6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9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4000"/>
            <a:ext cx="108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2638800"/>
            <a:ext cx="1080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612" y="6174395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BPI - AAP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996" y="6174395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4217" y="6174580"/>
            <a:ext cx="559595" cy="4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08000" algn="l" defTabSz="914400" rtl="0" eaLnBrk="1" latinLnBrk="0" hangingPunct="1">
        <a:lnSpc>
          <a:spcPct val="100000"/>
        </a:lnSpc>
        <a:spcBef>
          <a:spcPts val="2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1440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B7B6533-99DD-4506-B0FA-6E9B1250F162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2" y="622803"/>
            <a:ext cx="109333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2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2206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10" r:id="rId14"/>
    <p:sldLayoutId id="2147483711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354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86" indent="-172792" algn="l" defTabSz="914354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174" indent="-165592" algn="l" defTabSz="914354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354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61" indent="-152392" algn="l" defTabSz="914354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354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354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868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B7B6533-99DD-4506-B0FA-6E9B1250F162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1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graphicFrame>
        <p:nvGraphicFramePr>
          <p:cNvPr id="8" name="Obiekt 7" hidden="1"/>
          <p:cNvGraphicFramePr>
            <a:graphicFrameLocks noChangeAspect="1"/>
          </p:cNvGraphicFramePr>
          <p:nvPr userDrawn="1">
            <p:custDataLst>
              <p:tags r:id="rId7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4" imgW="523" imgH="499" progId="TCLayout.ActiveDocument.1">
                  <p:embed/>
                </p:oleObj>
              </mc:Choice>
              <mc:Fallback>
                <p:oleObj name="think-cell Slide" r:id="rId74" imgW="523" imgH="499" progId="TCLayout.ActiveDocument.1">
                  <p:embed/>
                  <p:pic>
                    <p:nvPicPr>
                      <p:cNvPr id="8" name="Obiekt 7" hidden="1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1732546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1DB095D-7733-4F8B-BC34-59D470EFC6A7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4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0" r:id="rId51"/>
    <p:sldLayoutId id="2147483791" r:id="rId52"/>
    <p:sldLayoutId id="2147483792" r:id="rId53"/>
    <p:sldLayoutId id="2147483793" r:id="rId54"/>
    <p:sldLayoutId id="2147483794" r:id="rId55"/>
    <p:sldLayoutId id="2147483795" r:id="rId56"/>
    <p:sldLayoutId id="2147483796" r:id="rId57"/>
    <p:sldLayoutId id="2147483797" r:id="rId58"/>
    <p:sldLayoutId id="2147483798" r:id="rId59"/>
    <p:sldLayoutId id="2147483799" r:id="rId60"/>
    <p:sldLayoutId id="2147483800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pos="4708">
          <p15:clr>
            <a:srgbClr val="F26B43"/>
          </p15:clr>
        </p15:guide>
        <p15:guide id="7" pos="183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841DC6-0250-42B4-819E-D14B80B33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09" imgH="309" progId="TCLayout.ActiveDocument.1">
                  <p:embed/>
                </p:oleObj>
              </mc:Choice>
              <mc:Fallback>
                <p:oleObj name="think-cell Slide" r:id="rId21" imgW="309" imgH="3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841DC6-0250-42B4-819E-D14B80B33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60401" y="457200"/>
            <a:ext cx="11034187" cy="13876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60400" y="2006622"/>
            <a:ext cx="11034184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/>
        </p:blipFill>
        <p:spPr bwMode="auto">
          <a:xfrm>
            <a:off x="9936428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pic>
        <p:nvPicPr>
          <p:cNvPr id="13" name="Image 9" descr="logo_gauche.pdf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3561" y="6404131"/>
            <a:ext cx="288000" cy="199111"/>
          </a:xfrm>
          <a:prstGeom prst="rect">
            <a:avLst/>
          </a:prstGeom>
        </p:spPr>
      </p:pic>
      <p:sp>
        <p:nvSpPr>
          <p:cNvPr id="28" name="Espace réservé du numéro de diapositive 5"/>
          <p:cNvSpPr txBox="1">
            <a:spLocks/>
          </p:cNvSpPr>
          <p:nvPr userDrawn="1"/>
        </p:nvSpPr>
        <p:spPr bwMode="gray">
          <a:xfrm>
            <a:off x="2040940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33" b="0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733" b="0" i="0" u="none" strike="noStrike" kern="1200" cap="none" spc="0" normalizeH="0" baseline="0" noProof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67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fr-FR" sz="733" b="0" i="0" u="none" strike="noStrike" kern="1200" cap="none" spc="0" normalizeH="0" baseline="0" noProof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hf hdr="0"/>
  <p:txStyles>
    <p:titleStyle>
      <a:lvl1pPr algn="l" defTabSz="914318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600" b="1" kern="1200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59982" indent="-359982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800" b="1" kern="1200" cap="none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815960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39193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800" kern="1200" cap="none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967901" indent="-239989" algn="l" defTabSz="914318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543872" indent="-239989" algn="l" defTabSz="914318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80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373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277">
          <p15:clr>
            <a:srgbClr val="F26B43"/>
          </p15:clr>
        </p15:guide>
        <p15:guide id="3" pos="244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fld id="{F5A1E3C4-625B-4EFA-ADA7-C7500A7CDA54}" type="datetime1">
              <a:rPr lang="pl-PL" smtClean="0"/>
              <a:t>09.03.2026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118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hf hd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2"/>
            <a:ext cx="9439012" cy="14638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0"/>
            <a:ext cx="9439011" cy="4019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23.11.2016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 dirty="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0" name="Image 9" descr="logo_gauche.pd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55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ransition spd="slow">
    <p:push dir="u"/>
  </p:transition>
  <p:hf hdr="0"/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53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80000"/>
        <a:buFont typeface="Wingdings" pitchFamily="2" charset="2"/>
        <a:buChar char="n"/>
        <a:defRPr sz="22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75986" indent="239994" algn="l" defTabSz="121917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151971" indent="239994" algn="l" defTabSz="121917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727957" indent="239994" algn="l" defTabSz="121917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b="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303942" indent="239994" algn="l" defTabSz="121917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Obiek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149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hd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3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2" Type="http://schemas.openxmlformats.org/officeDocument/2006/relationships/tags" Target="../tags/tag169.xml"/><Relationship Id="rId16" Type="http://schemas.openxmlformats.org/officeDocument/2006/relationships/slideLayout" Target="../slideLayouts/slideLayout264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E8AE2E0-9E6A-4B34-8005-1DCCEF02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0" y="1149468"/>
            <a:ext cx="11697942" cy="2143595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BPIs PRO DAYS </a:t>
            </a:r>
            <a:br>
              <a:rPr lang="en-GB" sz="2800" dirty="0"/>
            </a:br>
            <a:r>
              <a:rPr lang="en-GB" sz="2800" dirty="0"/>
              <a:t>Carrefour Conquest Pro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NEW CLIENTS ACQUISITION 2025 full vision &amp; 2026 perspectives</a:t>
            </a:r>
            <a:br>
              <a:rPr lang="en-GB" sz="2800" dirty="0"/>
            </a:br>
            <a:br>
              <a:rPr lang="en-GB" sz="2800" dirty="0"/>
            </a:br>
            <a:endParaRPr lang="en-GB" sz="2800" b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59590" y="4106444"/>
            <a:ext cx="11697942" cy="5679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GB" sz="2000" dirty="0">
                <a:solidFill>
                  <a:schemeClr val="bg2"/>
                </a:solidFill>
                <a:ea typeface="+mj-ea"/>
                <a:cs typeface="+mj-cs"/>
              </a:rPr>
              <a:t>March 11, 2026</a:t>
            </a: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3688733" y="6301159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DBI - AAP</a:t>
            </a:r>
          </a:p>
        </p:txBody>
      </p:sp>
      <p:pic>
        <p:nvPicPr>
          <p:cNvPr id="2" name="Picture 2" descr="Résultat de recherche d'images pour &quot;drapeau ukraine&quot;">
            <a:extLst>
              <a:ext uri="{FF2B5EF4-FFF2-40B4-BE49-F238E27FC236}">
                <a16:creationId xmlns:a16="http://schemas.microsoft.com/office/drawing/2014/main" id="{9C427B54-F469-9964-904E-D0441CEA5D3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05" y="3249748"/>
            <a:ext cx="370567" cy="31893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and">
            <a:extLst>
              <a:ext uri="{FF2B5EF4-FFF2-40B4-BE49-F238E27FC236}">
                <a16:creationId xmlns:a16="http://schemas.microsoft.com/office/drawing/2014/main" id="{F27E88CE-B615-9356-29DE-AA81BF0B974B}"/>
              </a:ext>
            </a:extLst>
          </p:cNvPr>
          <p:cNvSpPr>
            <a:spLocks/>
          </p:cNvSpPr>
          <p:nvPr/>
        </p:nvSpPr>
        <p:spPr>
          <a:xfrm>
            <a:off x="5537604" y="3208001"/>
            <a:ext cx="389677" cy="35185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68A47-43FC-35F9-F57A-CAD79298F1F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90080" y="3253074"/>
            <a:ext cx="389677" cy="3518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Résultat d’images pour Le Drapeau Italie">
            <a:extLst>
              <a:ext uri="{FF2B5EF4-FFF2-40B4-BE49-F238E27FC236}">
                <a16:creationId xmlns:a16="http://schemas.microsoft.com/office/drawing/2014/main" id="{3142509B-01A1-9DA9-0369-FB24F1C1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15" y="3215113"/>
            <a:ext cx="370567" cy="3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7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745BC-3127-5B95-CB16-E5250BB8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tangolo arrotondato 113">
            <a:extLst>
              <a:ext uri="{FF2B5EF4-FFF2-40B4-BE49-F238E27FC236}">
                <a16:creationId xmlns:a16="http://schemas.microsoft.com/office/drawing/2014/main" id="{1F1B6896-35AA-D657-0C32-FDB87F651DA2}"/>
              </a:ext>
            </a:extLst>
          </p:cNvPr>
          <p:cNvSpPr/>
          <p:nvPr/>
        </p:nvSpPr>
        <p:spPr>
          <a:xfrm>
            <a:off x="6096000" y="1325215"/>
            <a:ext cx="5496560" cy="17215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3" lvl="0" indent="-17145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rgbClr val="707173">
                    <a:lumMod val="75000"/>
                  </a:srgb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21 AFFARI NP 356 POE</a:t>
            </a:r>
          </a:p>
          <a:p>
            <a:pPr marL="2424113" lvl="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24113" lvl="0">
              <a:defRPr/>
            </a:pPr>
            <a:endParaRPr lang="en-US" sz="1200" b="1" dirty="0">
              <a:solidFill>
                <a:srgbClr val="70717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4113" lvl="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24113" lvl="0">
              <a:defRPr/>
            </a:pPr>
            <a:endParaRPr lang="en-US" sz="1200" b="1" dirty="0">
              <a:solidFill>
                <a:srgbClr val="70717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4113" lvl="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24113" lvl="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ttangolo arrotondato 111">
            <a:extLst>
              <a:ext uri="{FF2B5EF4-FFF2-40B4-BE49-F238E27FC236}">
                <a16:creationId xmlns:a16="http://schemas.microsoft.com/office/drawing/2014/main" id="{CD0C5AE1-3847-B4D1-773F-2ECE4F1266A4}"/>
              </a:ext>
            </a:extLst>
          </p:cNvPr>
          <p:cNvSpPr/>
          <p:nvPr/>
        </p:nvSpPr>
        <p:spPr>
          <a:xfrm>
            <a:off x="295663" y="1303815"/>
            <a:ext cx="5496559" cy="17429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95563" lvl="0" indent="-17145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rgbClr val="707173">
                    <a:lumMod val="75000"/>
                  </a:srgb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25 AFFARI 952 POE</a:t>
            </a:r>
          </a:p>
          <a:p>
            <a:pPr marL="2424113" lvl="0">
              <a:defRPr/>
            </a:pPr>
            <a:endParaRPr lang="en-US" sz="1600" b="1" i="1" dirty="0">
              <a:solidFill>
                <a:srgbClr val="707173">
                  <a:lumMod val="75000"/>
                </a:srgbClr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595563" lvl="0" indent="-17145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rgbClr val="707173">
                    <a:lumMod val="75000"/>
                  </a:srgb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1,3 MLN NBI</a:t>
            </a:r>
          </a:p>
          <a:p>
            <a:pPr marL="2595563" lvl="0" indent="-17145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rgbClr val="707173">
                    <a:lumMod val="75000"/>
                  </a:srgb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61,5 MLN LOANS</a:t>
            </a:r>
          </a:p>
          <a:p>
            <a:pPr marL="2595563" lvl="0" indent="-171450">
              <a:buFont typeface="Arial" panose="020B0604020202020204" pitchFamily="34" charset="0"/>
              <a:buChar char="•"/>
              <a:defRPr/>
            </a:pPr>
            <a:r>
              <a:rPr lang="en-US" sz="1600" b="1" i="1" dirty="0">
                <a:solidFill>
                  <a:srgbClr val="707173">
                    <a:lumMod val="75000"/>
                  </a:srgb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24,8 MLN DEPOSITS</a:t>
            </a:r>
          </a:p>
          <a:p>
            <a:pPr marL="2424113" lvl="0">
              <a:defRPr/>
            </a:pPr>
            <a:endParaRPr lang="en-US" sz="1200" dirty="0">
              <a:solidFill>
                <a:srgbClr val="70717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A556A4-7FBC-AA38-F7E4-581DEE87230E}"/>
              </a:ext>
            </a:extLst>
          </p:cNvPr>
          <p:cNvSpPr txBox="1"/>
          <p:nvPr/>
        </p:nvSpPr>
        <p:spPr>
          <a:xfrm>
            <a:off x="49880" y="57371"/>
            <a:ext cx="12050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2025 acquisition &amp; loss on liberal professions AFF E POE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B4767C-18DC-7C55-E103-9FC8DC9A0927}"/>
              </a:ext>
            </a:extLst>
          </p:cNvPr>
          <p:cNvSpPr txBox="1"/>
          <p:nvPr/>
        </p:nvSpPr>
        <p:spPr>
          <a:xfrm>
            <a:off x="203336" y="6087719"/>
            <a:ext cx="1160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7" name="Documento 96">
            <a:extLst>
              <a:ext uri="{FF2B5EF4-FFF2-40B4-BE49-F238E27FC236}">
                <a16:creationId xmlns:a16="http://schemas.microsoft.com/office/drawing/2014/main" id="{61B523C0-167C-0086-205C-8B59B9DA29CE}"/>
              </a:ext>
            </a:extLst>
          </p:cNvPr>
          <p:cNvSpPr/>
          <p:nvPr/>
        </p:nvSpPr>
        <p:spPr>
          <a:xfrm>
            <a:off x="295664" y="1322957"/>
            <a:ext cx="2396736" cy="1687179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A5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977 NEW 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professions positions </a:t>
            </a:r>
            <a:r>
              <a:rPr lang="en-US" sz="12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(natural persons +studios)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Documento 97">
            <a:extLst>
              <a:ext uri="{FF2B5EF4-FFF2-40B4-BE49-F238E27FC236}">
                <a16:creationId xmlns:a16="http://schemas.microsoft.com/office/drawing/2014/main" id="{DBD29C6D-9A06-D0B4-FCEA-49C447812856}"/>
              </a:ext>
            </a:extLst>
          </p:cNvPr>
          <p:cNvSpPr/>
          <p:nvPr/>
        </p:nvSpPr>
        <p:spPr>
          <a:xfrm>
            <a:off x="6096000" y="1325215"/>
            <a:ext cx="2306320" cy="1670482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 LOSS#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Liberal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positions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it-IT" sz="1200" b="1" dirty="0" err="1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sz="12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it-IT" sz="12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studios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24B048F3-A665-22AF-5351-6B5B434A2FFA}"/>
              </a:ext>
            </a:extLst>
          </p:cNvPr>
          <p:cNvSpPr txBox="1"/>
          <p:nvPr/>
        </p:nvSpPr>
        <p:spPr>
          <a:xfrm>
            <a:off x="3288314" y="3442917"/>
            <a:ext cx="2137126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ACQUISITION </a:t>
            </a:r>
            <a:r>
              <a:rPr lang="it-IT" sz="105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CATEGORIES</a:t>
            </a:r>
            <a:endParaRPr kumimoji="0" lang="it-IT" sz="1050" b="1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Ovale 130">
            <a:extLst>
              <a:ext uri="{FF2B5EF4-FFF2-40B4-BE49-F238E27FC236}">
                <a16:creationId xmlns:a16="http://schemas.microsoft.com/office/drawing/2014/main" id="{8DE0238C-2153-AA55-F2A7-26AD104A58BC}"/>
              </a:ext>
            </a:extLst>
          </p:cNvPr>
          <p:cNvSpPr/>
          <p:nvPr/>
        </p:nvSpPr>
        <p:spPr>
          <a:xfrm>
            <a:off x="2581564" y="4006038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3B3D0AB-5682-6D0F-393B-0E05CFECFF51}"/>
              </a:ext>
            </a:extLst>
          </p:cNvPr>
          <p:cNvCxnSpPr>
            <a:cxnSpLocks/>
          </p:cNvCxnSpPr>
          <p:nvPr/>
        </p:nvCxnSpPr>
        <p:spPr>
          <a:xfrm>
            <a:off x="3015890" y="3874681"/>
            <a:ext cx="2326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e 37">
            <a:extLst>
              <a:ext uri="{FF2B5EF4-FFF2-40B4-BE49-F238E27FC236}">
                <a16:creationId xmlns:a16="http://schemas.microsoft.com/office/drawing/2014/main" id="{490B3C13-913F-0E23-2EF7-5B62704F2661}"/>
              </a:ext>
            </a:extLst>
          </p:cNvPr>
          <p:cNvSpPr/>
          <p:nvPr/>
        </p:nvSpPr>
        <p:spPr>
          <a:xfrm>
            <a:off x="2588694" y="4786252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65F402DA-4554-6FDE-B73A-EC5FA66C545B}"/>
              </a:ext>
            </a:extLst>
          </p:cNvPr>
          <p:cNvSpPr/>
          <p:nvPr/>
        </p:nvSpPr>
        <p:spPr>
          <a:xfrm>
            <a:off x="2588694" y="5549317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2CBF75F8-2024-36F4-01DE-8C37B9691586}"/>
              </a:ext>
            </a:extLst>
          </p:cNvPr>
          <p:cNvSpPr/>
          <p:nvPr/>
        </p:nvSpPr>
        <p:spPr>
          <a:xfrm>
            <a:off x="7043909" y="4752167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82830-1A59-58F4-F191-210B75735144}"/>
              </a:ext>
            </a:extLst>
          </p:cNvPr>
          <p:cNvSpPr/>
          <p:nvPr/>
        </p:nvSpPr>
        <p:spPr>
          <a:xfrm>
            <a:off x="7043909" y="3993698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D5B42AF-0CC3-1050-BFFB-B458F888FE5E}"/>
              </a:ext>
            </a:extLst>
          </p:cNvPr>
          <p:cNvSpPr/>
          <p:nvPr/>
        </p:nvSpPr>
        <p:spPr>
          <a:xfrm>
            <a:off x="7051039" y="553515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11.5%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4B7B1CCB-8515-7622-BA48-A6796B4A1C61}"/>
              </a:ext>
            </a:extLst>
          </p:cNvPr>
          <p:cNvSpPr/>
          <p:nvPr/>
        </p:nvSpPr>
        <p:spPr>
          <a:xfrm>
            <a:off x="3332479" y="4063133"/>
            <a:ext cx="2448558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brokers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51F9FDB3-6A88-F6F7-EF83-E2EBA27280D1}"/>
              </a:ext>
            </a:extLst>
          </p:cNvPr>
          <p:cNvSpPr/>
          <p:nvPr/>
        </p:nvSpPr>
        <p:spPr>
          <a:xfrm>
            <a:off x="3391335" y="4820635"/>
            <a:ext cx="238970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Lawyers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Notaries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accountants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BFCB1782-0845-C2DD-1781-9F2C72FFBDF7}"/>
              </a:ext>
            </a:extLst>
          </p:cNvPr>
          <p:cNvSpPr/>
          <p:nvPr/>
        </p:nvSpPr>
        <p:spPr>
          <a:xfrm>
            <a:off x="3332480" y="5493480"/>
            <a:ext cx="2448559" cy="71332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physiotherapists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3A80F79A-D79B-3A6E-C315-BA75DF8175F2}"/>
              </a:ext>
            </a:extLst>
          </p:cNvPr>
          <p:cNvSpPr/>
          <p:nvPr/>
        </p:nvSpPr>
        <p:spPr>
          <a:xfrm>
            <a:off x="7823198" y="4077577"/>
            <a:ext cx="2457891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brokers</a:t>
            </a: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93CE9AB5-2089-5CB1-CBC9-CDD81DA99996}"/>
              </a:ext>
            </a:extLst>
          </p:cNvPr>
          <p:cNvSpPr/>
          <p:nvPr/>
        </p:nvSpPr>
        <p:spPr>
          <a:xfrm>
            <a:off x="7823199" y="4820635"/>
            <a:ext cx="2457891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Lawyers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Notaries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Accountants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entagono 38">
            <a:extLst>
              <a:ext uri="{FF2B5EF4-FFF2-40B4-BE49-F238E27FC236}">
                <a16:creationId xmlns:a16="http://schemas.microsoft.com/office/drawing/2014/main" id="{649A1BE1-1E1A-B46B-865F-D41A97DD987E}"/>
              </a:ext>
            </a:extLst>
          </p:cNvPr>
          <p:cNvSpPr/>
          <p:nvPr/>
        </p:nvSpPr>
        <p:spPr>
          <a:xfrm>
            <a:off x="295664" y="666466"/>
            <a:ext cx="11124176" cy="565664"/>
          </a:xfrm>
          <a:prstGeom prst="homePlate">
            <a:avLst/>
          </a:prstGeom>
          <a:solidFill>
            <a:schemeClr val="bg2">
              <a:alpha val="10196"/>
            </a:schemeClr>
          </a:soli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200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Balance 2025 - </a:t>
            </a:r>
            <a:r>
              <a:rPr lang="it-IT" sz="2000" b="1" i="1" dirty="0" err="1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00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dirty="0" err="1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it-IT" sz="200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liberal </a:t>
            </a:r>
            <a:r>
              <a:rPr lang="it-IT" sz="2000" b="1" i="1" dirty="0" err="1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</a:t>
            </a:r>
            <a:r>
              <a:rPr lang="it-IT" sz="200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clients: +600 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4FB9DD4C-AE67-7D5E-EED4-A587028CD13B}"/>
              </a:ext>
            </a:extLst>
          </p:cNvPr>
          <p:cNvSpPr/>
          <p:nvPr/>
        </p:nvSpPr>
        <p:spPr>
          <a:xfrm>
            <a:off x="770850" y="5137868"/>
            <a:ext cx="1250330" cy="721282"/>
          </a:xfrm>
          <a:prstGeom prst="rightArrow">
            <a:avLst>
              <a:gd name="adj1" fmla="val 44365"/>
              <a:gd name="adj2" fmla="val 1007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E115176-7E69-2E03-9543-078C95F5A36B}"/>
              </a:ext>
            </a:extLst>
          </p:cNvPr>
          <p:cNvSpPr/>
          <p:nvPr/>
        </p:nvSpPr>
        <p:spPr>
          <a:xfrm>
            <a:off x="49879" y="6479368"/>
            <a:ext cx="1053986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approximated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due to the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some flows in 2024 and to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customers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C2B3B248-5DF3-4CA6-C449-544B10215112}"/>
              </a:ext>
            </a:extLst>
          </p:cNvPr>
          <p:cNvSpPr/>
          <p:nvPr/>
        </p:nvSpPr>
        <p:spPr>
          <a:xfrm>
            <a:off x="7832532" y="5474670"/>
            <a:ext cx="2448559" cy="71332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</a:t>
            </a:r>
            <a:r>
              <a:rPr lang="it-IT" sz="11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b="1" dirty="0" err="1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physiotherapists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F44F65-3A07-55C6-8E0A-FBF83D945BCA}"/>
              </a:ext>
            </a:extLst>
          </p:cNvPr>
          <p:cNvSpPr txBox="1"/>
          <p:nvPr/>
        </p:nvSpPr>
        <p:spPr>
          <a:xfrm>
            <a:off x="7852154" y="3431961"/>
            <a:ext cx="2188214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i="1" dirty="0">
                <a:solidFill>
                  <a:srgbClr val="0A5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LOSS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CATEGORIES</a:t>
            </a:r>
            <a:endParaRPr kumimoji="0" lang="it-IT" sz="1050" b="1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8939B97-2BA1-7195-6777-9C5EE7967602}"/>
              </a:ext>
            </a:extLst>
          </p:cNvPr>
          <p:cNvCxnSpPr>
            <a:cxnSpLocks/>
          </p:cNvCxnSpPr>
          <p:nvPr/>
        </p:nvCxnSpPr>
        <p:spPr>
          <a:xfrm>
            <a:off x="7783035" y="3876930"/>
            <a:ext cx="23264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CD28D21-A52E-8658-6434-04DF4AF17963}"/>
              </a:ext>
            </a:extLst>
          </p:cNvPr>
          <p:cNvCxnSpPr>
            <a:cxnSpLocks/>
          </p:cNvCxnSpPr>
          <p:nvPr/>
        </p:nvCxnSpPr>
        <p:spPr>
          <a:xfrm>
            <a:off x="6053061" y="1800199"/>
            <a:ext cx="0" cy="4287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aborazione alternativa 22">
            <a:extLst>
              <a:ext uri="{FF2B5EF4-FFF2-40B4-BE49-F238E27FC236}">
                <a16:creationId xmlns:a16="http://schemas.microsoft.com/office/drawing/2014/main" id="{BC972250-3433-8CC8-062A-0B0A21646868}"/>
              </a:ext>
            </a:extLst>
          </p:cNvPr>
          <p:cNvSpPr/>
          <p:nvPr/>
        </p:nvSpPr>
        <p:spPr>
          <a:xfrm>
            <a:off x="269930" y="3118486"/>
            <a:ext cx="1881699" cy="1511099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highlight>
                  <a:srgbClr val="E1FFF7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in 2025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highlight>
                  <a:srgbClr val="E1FFF7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dentists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doctors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clinics</a:t>
            </a:r>
          </a:p>
        </p:txBody>
      </p:sp>
    </p:spTree>
    <p:extLst>
      <p:ext uri="{BB962C8B-B14F-4D97-AF65-F5344CB8AC3E}">
        <p14:creationId xmlns:p14="http://schemas.microsoft.com/office/powerpoint/2010/main" val="15327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2339162"/>
            <a:ext cx="12031129" cy="956931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4  )  Improvement proposals for 2026 </a:t>
            </a:r>
          </a:p>
        </p:txBody>
      </p:sp>
    </p:spTree>
    <p:extLst>
      <p:ext uri="{BB962C8B-B14F-4D97-AF65-F5344CB8AC3E}">
        <p14:creationId xmlns:p14="http://schemas.microsoft.com/office/powerpoint/2010/main" val="365143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6D88-99E1-90BC-D996-EF9160AC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2">
            <a:extLst>
              <a:ext uri="{FF2B5EF4-FFF2-40B4-BE49-F238E27FC236}">
                <a16:creationId xmlns:a16="http://schemas.microsoft.com/office/drawing/2014/main" id="{CAE2E627-CCE4-4A15-7B3F-A95B35267910}"/>
              </a:ext>
            </a:extLst>
          </p:cNvPr>
          <p:cNvSpPr txBox="1"/>
          <p:nvPr/>
        </p:nvSpPr>
        <p:spPr>
          <a:xfrm>
            <a:off x="214579" y="914399"/>
            <a:ext cx="11762841" cy="533250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</a:b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BE418C-E9CC-C5AB-4893-B56864BB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8FC670DA-3DC5-E59A-186D-8BC18A8C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539365" cy="616926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Main issues and solutions – focus on acquisition</a:t>
            </a:r>
            <a:br>
              <a:rPr lang="en-GB" sz="2400" b="0" dirty="0">
                <a:solidFill>
                  <a:srgbClr val="009597"/>
                </a:solidFill>
                <a:latin typeface="+mn-lt"/>
              </a:rPr>
            </a:b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F311C0B-1B16-91E5-C93B-FB7E84D9EBCC}"/>
              </a:ext>
            </a:extLst>
          </p:cNvPr>
          <p:cNvSpPr/>
          <p:nvPr/>
        </p:nvSpPr>
        <p:spPr>
          <a:xfrm>
            <a:off x="595424" y="2137747"/>
            <a:ext cx="5380075" cy="1815995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chemeClr val="tx1">
                    <a:lumMod val="75000"/>
                  </a:schemeClr>
                </a:solidFill>
              </a:rPr>
              <a:t>Aggressive competitors, </a:t>
            </a:r>
            <a:r>
              <a:rPr lang="it-IT" sz="1500" dirty="0" err="1">
                <a:solidFill>
                  <a:schemeClr val="tx1">
                    <a:lumMod val="75000"/>
                  </a:schemeClr>
                </a:solidFill>
              </a:rPr>
              <a:t>especially</a:t>
            </a:r>
            <a:r>
              <a:rPr lang="it-IT" sz="1500" dirty="0">
                <a:solidFill>
                  <a:schemeClr val="tx1">
                    <a:lumMod val="75000"/>
                  </a:schemeClr>
                </a:solidFill>
              </a:rPr>
              <a:t> online banks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ECE095D-89C2-1541-BF3A-A2FC84144732}"/>
              </a:ext>
            </a:extLst>
          </p:cNvPr>
          <p:cNvSpPr/>
          <p:nvPr/>
        </p:nvSpPr>
        <p:spPr>
          <a:xfrm>
            <a:off x="595424" y="4127607"/>
            <a:ext cx="5380075" cy="1815994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Activation of the commercial network that is not always uniform</a:t>
            </a:r>
            <a:endParaRPr lang="it-IT" sz="15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1380578-831E-0988-0714-26FD81345A0D}"/>
              </a:ext>
            </a:extLst>
          </p:cNvPr>
          <p:cNvSpPr/>
          <p:nvPr/>
        </p:nvSpPr>
        <p:spPr>
          <a:xfrm>
            <a:off x="595425" y="1374501"/>
            <a:ext cx="5380075" cy="593125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PAIN POINTS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D361AC1-5C7E-C9E2-7436-D7EAC9660AD8}"/>
              </a:ext>
            </a:extLst>
          </p:cNvPr>
          <p:cNvSpPr/>
          <p:nvPr/>
        </p:nvSpPr>
        <p:spPr>
          <a:xfrm>
            <a:off x="6386624" y="1374501"/>
            <a:ext cx="5192231" cy="593125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963639B-6D60-07B3-522B-DBB3D6582A73}"/>
              </a:ext>
            </a:extLst>
          </p:cNvPr>
          <p:cNvSpPr/>
          <p:nvPr/>
        </p:nvSpPr>
        <p:spPr>
          <a:xfrm>
            <a:off x="6386624" y="2137747"/>
            <a:ext cx="5192230" cy="1815995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Online bank account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dedicated to liberal professions and sole proprietorships</a:t>
            </a:r>
          </a:p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Dedicated offers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for in-branches business bank accounts, discounts with cross-selling</a:t>
            </a:r>
          </a:p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Value-added partnerships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for customers who pay more attention to services than to pricing</a:t>
            </a:r>
            <a:endParaRPr lang="it-IT" sz="15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FFF14EB-82D1-0906-2411-1D87C2D0D28E}"/>
              </a:ext>
            </a:extLst>
          </p:cNvPr>
          <p:cNvSpPr/>
          <p:nvPr/>
        </p:nvSpPr>
        <p:spPr>
          <a:xfrm>
            <a:off x="6386624" y="4127607"/>
            <a:ext cx="5192230" cy="1815994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it-IT" sz="1500" dirty="0" err="1">
                <a:solidFill>
                  <a:schemeClr val="tx1">
                    <a:lumMod val="75000"/>
                  </a:schemeClr>
                </a:solidFill>
              </a:rPr>
              <a:t>Increased</a:t>
            </a:r>
            <a:r>
              <a:rPr lang="it-IT" sz="15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5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500" dirty="0" err="1">
                <a:solidFill>
                  <a:schemeClr val="tx1">
                    <a:lumMod val="75000"/>
                  </a:schemeClr>
                </a:solidFill>
              </a:rPr>
              <a:t>between</a:t>
            </a:r>
            <a:r>
              <a:rPr lang="it-IT" sz="15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500" dirty="0" err="1">
                <a:solidFill>
                  <a:schemeClr val="tx1">
                    <a:lumMod val="75000"/>
                  </a:schemeClr>
                </a:solidFill>
              </a:rPr>
              <a:t>segments</a:t>
            </a:r>
            <a:endParaRPr lang="it-IT" sz="15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Review of commercial campaign methods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: campaigns increasingly targeted by number and clients</a:t>
            </a:r>
          </a:p>
          <a:p>
            <a:pPr marL="285750" indent="-285750">
              <a:buClr>
                <a:srgbClr val="009496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Request for </a:t>
            </a: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development plans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to any </a:t>
            </a:r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Regional Direction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to enhance the specificities of their individual territories</a:t>
            </a:r>
            <a:endParaRPr lang="it-IT" sz="15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6718B4-14AD-18AF-8F2D-53722CCC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90" y="1396849"/>
            <a:ext cx="573117" cy="56359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0AB3C64-0A74-8090-9BD7-FA3C8A1B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24" y="1396849"/>
            <a:ext cx="607449" cy="5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2339162"/>
            <a:ext cx="12031129" cy="956931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5</a:t>
            </a: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  )  2026 ambitions and acquisition plan</a:t>
            </a: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05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tangolo arrotondato 113"/>
          <p:cNvSpPr/>
          <p:nvPr/>
        </p:nvSpPr>
        <p:spPr>
          <a:xfrm>
            <a:off x="2594304" y="3163018"/>
            <a:ext cx="7208064" cy="7449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Sole proprietorships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liberal professionals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able to open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 account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starting from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October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ttangolo arrotondato 112"/>
          <p:cNvSpPr/>
          <p:nvPr/>
        </p:nvSpPr>
        <p:spPr>
          <a:xfrm>
            <a:off x="2594304" y="2319978"/>
            <a:ext cx="7208064" cy="7449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4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97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campaigns with target lists directly uploaded in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ATOKA platform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AE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clients selected by best rating and customized for each Regional Direction in ATOKA platform)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commercial activity of the network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e.g.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recommendations</a:t>
            </a:r>
            <a:endParaRPr kumimoji="0" lang="en-AE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2" name="Rettangolo arrotondato 111"/>
          <p:cNvSpPr/>
          <p:nvPr/>
        </p:nvSpPr>
        <p:spPr>
          <a:xfrm>
            <a:off x="2594304" y="1489279"/>
            <a:ext cx="7208064" cy="7449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Dedicated offers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 fee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 account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 already active. </a:t>
            </a:r>
            <a:r>
              <a:rPr kumimoji="0" lang="en-AE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cross-selling bank accounts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(discount with Debit Business, Card, Pos and/or damage policies).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6AE198-48F3-4615-A16F-18CF8E4EE7E8}"/>
              </a:ext>
            </a:extLst>
          </p:cNvPr>
          <p:cNvSpPr txBox="1"/>
          <p:nvPr/>
        </p:nvSpPr>
        <p:spPr>
          <a:xfrm>
            <a:off x="49880" y="57371"/>
            <a:ext cx="1205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2025 ACTION PLAN / Main actions for NEW CLIENTS ACQUISITION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Focus on realizations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EFB89-AF4B-C469-2BBB-A1A25D69C0FB}"/>
              </a:ext>
            </a:extLst>
          </p:cNvPr>
          <p:cNvSpPr txBox="1"/>
          <p:nvPr/>
        </p:nvSpPr>
        <p:spPr>
          <a:xfrm>
            <a:off x="233816" y="5991787"/>
            <a:ext cx="1160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5" name="Rettangolo 94"/>
          <p:cNvSpPr/>
          <p:nvPr/>
        </p:nvSpPr>
        <p:spPr>
          <a:xfrm>
            <a:off x="285766" y="1489279"/>
            <a:ext cx="2236768" cy="2418723"/>
          </a:xfrm>
          <a:prstGeom prst="rect">
            <a:avLst/>
          </a:prstGeom>
          <a:solidFill>
            <a:srgbClr val="009597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MARKETING LEVERS</a:t>
            </a:r>
          </a:p>
        </p:txBody>
      </p:sp>
      <p:sp>
        <p:nvSpPr>
          <p:cNvPr id="96" name="Rettangolo 95"/>
          <p:cNvSpPr/>
          <p:nvPr/>
        </p:nvSpPr>
        <p:spPr>
          <a:xfrm>
            <a:off x="285766" y="4258258"/>
            <a:ext cx="2236768" cy="1575683"/>
          </a:xfrm>
          <a:prstGeom prst="rect">
            <a:avLst/>
          </a:prstGeom>
          <a:solidFill>
            <a:srgbClr val="009597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LEVERS</a:t>
            </a:r>
          </a:p>
        </p:txBody>
      </p:sp>
      <p:sp>
        <p:nvSpPr>
          <p:cNvPr id="97" name="Documento 96"/>
          <p:cNvSpPr/>
          <p:nvPr/>
        </p:nvSpPr>
        <p:spPr>
          <a:xfrm>
            <a:off x="2596096" y="1489279"/>
            <a:ext cx="2392202" cy="684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 OFFERS FOR C/C</a:t>
            </a:r>
          </a:p>
        </p:txBody>
      </p:sp>
      <p:sp>
        <p:nvSpPr>
          <p:cNvPr id="98" name="Documento 97"/>
          <p:cNvSpPr/>
          <p:nvPr/>
        </p:nvSpPr>
        <p:spPr>
          <a:xfrm>
            <a:off x="2596096" y="3168168"/>
            <a:ext cx="2392202" cy="684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BANK ACCOUNT</a:t>
            </a:r>
          </a:p>
        </p:txBody>
      </p:sp>
      <p:sp>
        <p:nvSpPr>
          <p:cNvPr id="99" name="Documento 98"/>
          <p:cNvSpPr/>
          <p:nvPr/>
        </p:nvSpPr>
        <p:spPr>
          <a:xfrm>
            <a:off x="2596096" y="2328724"/>
            <a:ext cx="2392202" cy="684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ACTIVITIES</a:t>
            </a:r>
          </a:p>
        </p:txBody>
      </p:sp>
      <p:sp>
        <p:nvSpPr>
          <p:cNvPr id="116" name="Rettangolo arrotondato 115"/>
          <p:cNvSpPr/>
          <p:nvPr/>
        </p:nvSpPr>
        <p:spPr>
          <a:xfrm>
            <a:off x="2594304" y="5088957"/>
            <a:ext cx="7208064" cy="7449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evaluating new agreements (NSA, Kiron, </a:t>
            </a:r>
            <a:r>
              <a:rPr lang="en-US" sz="1200" b="1" dirty="0" err="1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Credipass</a:t>
            </a:r>
            <a:r>
              <a:rPr lang="en-US" sz="1200" b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FMC Finance,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Euroansa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Spa,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Italfinance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Srl,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Tkcredigo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already signed before.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Pilots on 3 Regional Directions</a:t>
            </a:r>
          </a:p>
        </p:txBody>
      </p:sp>
      <p:sp>
        <p:nvSpPr>
          <p:cNvPr id="117" name="Rettangolo arrotondato 116"/>
          <p:cNvSpPr/>
          <p:nvPr/>
        </p:nvSpPr>
        <p:spPr>
          <a:xfrm>
            <a:off x="2594304" y="4258258"/>
            <a:ext cx="7208064" cy="7449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Package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pre-approved economic conditions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 bank account/loans).</a:t>
            </a:r>
          </a:p>
          <a:p>
            <a:pPr marL="24241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Territorial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organized with main referents at national level </a:t>
            </a:r>
          </a:p>
        </p:txBody>
      </p:sp>
      <p:sp>
        <p:nvSpPr>
          <p:cNvPr id="118" name="Documento 117"/>
          <p:cNvSpPr/>
          <p:nvPr/>
        </p:nvSpPr>
        <p:spPr>
          <a:xfrm>
            <a:off x="2596096" y="4258258"/>
            <a:ext cx="2392202" cy="684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CONFIDI AND ASSOCIATIONS</a:t>
            </a:r>
          </a:p>
        </p:txBody>
      </p:sp>
      <p:sp>
        <p:nvSpPr>
          <p:cNvPr id="120" name="Documento 119"/>
          <p:cNvSpPr/>
          <p:nvPr/>
        </p:nvSpPr>
        <p:spPr>
          <a:xfrm>
            <a:off x="2596096" y="5097703"/>
            <a:ext cx="2392202" cy="684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CREDIT BROKERS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9443941" y="743104"/>
            <a:ext cx="2475768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Estimated contribution to 2026 target achievement (+21,8k  new clients)</a:t>
            </a:r>
          </a:p>
        </p:txBody>
      </p:sp>
      <p:sp>
        <p:nvSpPr>
          <p:cNvPr id="131" name="Ovale 130"/>
          <p:cNvSpPr/>
          <p:nvPr/>
        </p:nvSpPr>
        <p:spPr>
          <a:xfrm>
            <a:off x="10019670" y="1537771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56,4%</a:t>
            </a:r>
          </a:p>
        </p:txBody>
      </p:sp>
      <p:sp>
        <p:nvSpPr>
          <p:cNvPr id="137" name="Rettangolo 136"/>
          <p:cNvSpPr/>
          <p:nvPr/>
        </p:nvSpPr>
        <p:spPr>
          <a:xfrm>
            <a:off x="10921102" y="1231662"/>
            <a:ext cx="950400" cy="190671"/>
          </a:xfrm>
          <a:prstGeom prst="rect">
            <a:avLst/>
          </a:prstGeom>
          <a:noFill/>
          <a:ln w="63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#Clients</a:t>
            </a:r>
          </a:p>
        </p:txBody>
      </p:sp>
      <p:sp>
        <p:nvSpPr>
          <p:cNvPr id="139" name="Rettangolo 138"/>
          <p:cNvSpPr/>
          <p:nvPr/>
        </p:nvSpPr>
        <p:spPr>
          <a:xfrm>
            <a:off x="9868265" y="1231662"/>
            <a:ext cx="950811" cy="190671"/>
          </a:xfrm>
          <a:prstGeom prst="rect">
            <a:avLst/>
          </a:prstGeom>
          <a:noFill/>
          <a:ln w="63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7" name="Connettore diritto 6"/>
          <p:cNvCxnSpPr/>
          <p:nvPr/>
        </p:nvCxnSpPr>
        <p:spPr>
          <a:xfrm>
            <a:off x="9835478" y="1135053"/>
            <a:ext cx="2084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10019669" y="236847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41,3%</a:t>
            </a:r>
          </a:p>
        </p:txBody>
      </p:sp>
      <p:sp>
        <p:nvSpPr>
          <p:cNvPr id="46" name="Ovale 45"/>
          <p:cNvSpPr/>
          <p:nvPr/>
        </p:nvSpPr>
        <p:spPr>
          <a:xfrm>
            <a:off x="10019670" y="321151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0,9%</a:t>
            </a:r>
          </a:p>
        </p:txBody>
      </p:sp>
      <p:sp>
        <p:nvSpPr>
          <p:cNvPr id="47" name="Ovale 46"/>
          <p:cNvSpPr/>
          <p:nvPr/>
        </p:nvSpPr>
        <p:spPr>
          <a:xfrm>
            <a:off x="11072302" y="321151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100*</a:t>
            </a:r>
          </a:p>
        </p:txBody>
      </p:sp>
      <p:sp>
        <p:nvSpPr>
          <p:cNvPr id="48" name="Ovale 47"/>
          <p:cNvSpPr/>
          <p:nvPr/>
        </p:nvSpPr>
        <p:spPr>
          <a:xfrm>
            <a:off x="10019670" y="5137449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0,7%</a:t>
            </a:r>
          </a:p>
        </p:txBody>
      </p:sp>
      <p:sp>
        <p:nvSpPr>
          <p:cNvPr id="49" name="Ovale 48"/>
          <p:cNvSpPr/>
          <p:nvPr/>
        </p:nvSpPr>
        <p:spPr>
          <a:xfrm>
            <a:off x="11072302" y="5137449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0" name="Ovale 49"/>
          <p:cNvSpPr/>
          <p:nvPr/>
        </p:nvSpPr>
        <p:spPr>
          <a:xfrm>
            <a:off x="10019670" y="430675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0,7%</a:t>
            </a:r>
          </a:p>
        </p:txBody>
      </p:sp>
      <p:sp>
        <p:nvSpPr>
          <p:cNvPr id="51" name="Ovale 50"/>
          <p:cNvSpPr/>
          <p:nvPr/>
        </p:nvSpPr>
        <p:spPr>
          <a:xfrm>
            <a:off x="11072302" y="430675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8" name="Ovale 57"/>
          <p:cNvSpPr/>
          <p:nvPr/>
        </p:nvSpPr>
        <p:spPr>
          <a:xfrm>
            <a:off x="11064394" y="1537771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12300</a:t>
            </a:r>
          </a:p>
        </p:txBody>
      </p:sp>
      <p:sp>
        <p:nvSpPr>
          <p:cNvPr id="59" name="Ovale 58"/>
          <p:cNvSpPr/>
          <p:nvPr/>
        </p:nvSpPr>
        <p:spPr>
          <a:xfrm>
            <a:off x="11064393" y="2368470"/>
            <a:ext cx="648000" cy="648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59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9100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219C21B-100D-82A6-B428-B59315062871}"/>
              </a:ext>
            </a:extLst>
          </p:cNvPr>
          <p:cNvSpPr/>
          <p:nvPr/>
        </p:nvSpPr>
        <p:spPr>
          <a:xfrm>
            <a:off x="265323" y="6522600"/>
            <a:ext cx="5321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*150 online bank accounts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end of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8296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1D747-1185-629D-430B-94AD0E58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2">
            <a:extLst>
              <a:ext uri="{FF2B5EF4-FFF2-40B4-BE49-F238E27FC236}">
                <a16:creationId xmlns:a16="http://schemas.microsoft.com/office/drawing/2014/main" id="{C012D41E-587E-CE4B-4D50-D6DC180C14D1}"/>
              </a:ext>
            </a:extLst>
          </p:cNvPr>
          <p:cNvSpPr txBox="1"/>
          <p:nvPr/>
        </p:nvSpPr>
        <p:spPr>
          <a:xfrm>
            <a:off x="214579" y="808073"/>
            <a:ext cx="11762841" cy="533250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</a:b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CC89D-341A-299B-136F-65F77E59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777A790E-A85B-AF54-8B69-73A9CF93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539365" cy="616926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ACTION PLAN 2026 - Main actions for NEW CLIENTS ACQUISITION</a:t>
            </a:r>
            <a:br>
              <a:rPr lang="en-GB" sz="2400" b="0" dirty="0">
                <a:solidFill>
                  <a:srgbClr val="009597"/>
                </a:solidFill>
                <a:latin typeface="+mn-lt"/>
              </a:rPr>
            </a:b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D6C32B-BBF1-1589-505B-DC1C56C76938}"/>
              </a:ext>
            </a:extLst>
          </p:cNvPr>
          <p:cNvSpPr/>
          <p:nvPr/>
        </p:nvSpPr>
        <p:spPr>
          <a:xfrm>
            <a:off x="696996" y="1147994"/>
            <a:ext cx="1980000" cy="1128464"/>
          </a:xfrm>
          <a:prstGeom prst="rect">
            <a:avLst/>
          </a:prstGeom>
          <a:solidFill>
            <a:srgbClr val="E5F6F5"/>
          </a:solidFill>
          <a:ln w="3175">
            <a:solidFill>
              <a:srgbClr val="01979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it-IT" b="1" noProof="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BANK ACCOUNTS</a:t>
            </a:r>
            <a:endParaRPr kumimoji="0" lang="it-IT" b="1" i="0" u="none" strike="noStrike" kern="1200" cap="none" spc="0" normalizeH="0" baseline="0" noProof="0" dirty="0">
              <a:ln w="0"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10C2426-2834-0E23-60D0-2FC0117FC66C}"/>
              </a:ext>
            </a:extLst>
          </p:cNvPr>
          <p:cNvSpPr/>
          <p:nvPr/>
        </p:nvSpPr>
        <p:spPr>
          <a:xfrm>
            <a:off x="710927" y="2466752"/>
            <a:ext cx="1980000" cy="1128464"/>
          </a:xfrm>
          <a:prstGeom prst="rect">
            <a:avLst/>
          </a:prstGeom>
          <a:solidFill>
            <a:srgbClr val="E5F6F5"/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accounts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small business/liberal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clients.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8F8888D-71BE-C201-9FC4-9C39ED10D0F4}"/>
              </a:ext>
            </a:extLst>
          </p:cNvPr>
          <p:cNvSpPr/>
          <p:nvPr/>
        </p:nvSpPr>
        <p:spPr>
          <a:xfrm>
            <a:off x="710927" y="3770485"/>
            <a:ext cx="1980000" cy="2279441"/>
          </a:xfrm>
          <a:prstGeom prst="rect">
            <a:avLst/>
          </a:prstGeom>
          <a:solidFill>
            <a:schemeClr val="bg1"/>
          </a:solidFill>
          <a:ln w="6350">
            <a:solidFill>
              <a:srgbClr val="007D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endParaRPr lang="it-IT" sz="1200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range of bank accounts</a:t>
            </a:r>
          </a:p>
          <a:p>
            <a:pPr marL="468000" indent="-171450" defTabSz="898525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  <a:tabLst>
                <a:tab pos="1435100" algn="l"/>
                <a:tab pos="1701800" algn="l"/>
              </a:tabLst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customers and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endParaRPr lang="it-IT" sz="1200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cross-selling and reduce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churn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BD5642F5-C0FC-C20B-7304-CC7D7634E067}"/>
              </a:ext>
            </a:extLst>
          </p:cNvPr>
          <p:cNvSpPr/>
          <p:nvPr/>
        </p:nvSpPr>
        <p:spPr>
          <a:xfrm>
            <a:off x="5206198" y="1147994"/>
            <a:ext cx="1980000" cy="1128464"/>
          </a:xfrm>
          <a:prstGeom prst="rect">
            <a:avLst/>
          </a:prstGeom>
          <a:solidFill>
            <a:srgbClr val="E5F6F5"/>
          </a:solidFill>
          <a:ln w="3175">
            <a:solidFill>
              <a:srgbClr val="01979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it-IT" b="1" noProof="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PROFESSIONS</a:t>
            </a:r>
            <a:endParaRPr kumimoji="0" lang="it-IT" b="1" i="0" u="none" strike="noStrike" kern="1200" cap="none" spc="0" normalizeH="0" baseline="0" noProof="0" dirty="0">
              <a:ln w="0"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82580D5C-DBE3-6327-F0FA-8D2E1A6316F2}"/>
              </a:ext>
            </a:extLst>
          </p:cNvPr>
          <p:cNvSpPr/>
          <p:nvPr/>
        </p:nvSpPr>
        <p:spPr>
          <a:xfrm>
            <a:off x="5220129" y="2466752"/>
            <a:ext cx="1980000" cy="1128464"/>
          </a:xfrm>
          <a:prstGeom prst="rect">
            <a:avLst/>
          </a:prstGeom>
          <a:solidFill>
            <a:srgbClr val="E5F6F5"/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liberal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and national networks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370CDF0-3D55-C63D-9B11-8A0D669B723E}"/>
              </a:ext>
            </a:extLst>
          </p:cNvPr>
          <p:cNvSpPr/>
          <p:nvPr/>
        </p:nvSpPr>
        <p:spPr>
          <a:xfrm>
            <a:off x="5220129" y="3770485"/>
            <a:ext cx="1980000" cy="2279441"/>
          </a:xfrm>
          <a:prstGeom prst="rect">
            <a:avLst/>
          </a:prstGeom>
          <a:solidFill>
            <a:schemeClr val="bg1"/>
          </a:solidFill>
          <a:ln w="6350">
            <a:solidFill>
              <a:srgbClr val="007D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endParaRPr lang="it-IT" sz="1200" b="1" i="1" dirty="0">
              <a:ln w="0"/>
              <a:solidFill>
                <a:srgbClr val="007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conquest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market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niche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competitor </a:t>
            </a: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products and consulting 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LP customers and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endParaRPr lang="it-IT" sz="1200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1F55B2E0-AB33-C2CA-631C-E9E8E7941B53}"/>
              </a:ext>
            </a:extLst>
          </p:cNvPr>
          <p:cNvSpPr/>
          <p:nvPr/>
        </p:nvSpPr>
        <p:spPr>
          <a:xfrm>
            <a:off x="7460799" y="1147994"/>
            <a:ext cx="1980000" cy="1128464"/>
          </a:xfrm>
          <a:prstGeom prst="rect">
            <a:avLst/>
          </a:prstGeom>
          <a:solidFill>
            <a:srgbClr val="E5F6F5"/>
          </a:solidFill>
          <a:ln w="3175">
            <a:solidFill>
              <a:srgbClr val="01979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it-IT" b="1" noProof="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BROKERS</a:t>
            </a:r>
            <a:endParaRPr kumimoji="0" lang="it-IT" b="1" i="0" u="none" strike="noStrike" kern="1200" cap="none" spc="0" normalizeH="0" baseline="0" noProof="0" dirty="0">
              <a:ln w="0"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82123A5A-2320-6A35-94BC-A10DB8B3D86F}"/>
              </a:ext>
            </a:extLst>
          </p:cNvPr>
          <p:cNvSpPr/>
          <p:nvPr/>
        </p:nvSpPr>
        <p:spPr>
          <a:xfrm>
            <a:off x="7474730" y="2466752"/>
            <a:ext cx="1980000" cy="1128464"/>
          </a:xfrm>
          <a:prstGeom prst="rect">
            <a:avLst/>
          </a:prstGeom>
          <a:solidFill>
            <a:srgbClr val="E5F6F5"/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and deployment the project to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it-IT" sz="1200" b="1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2E7851C5-39B0-52DD-721D-810F260F3E14}"/>
              </a:ext>
            </a:extLst>
          </p:cNvPr>
          <p:cNvSpPr/>
          <p:nvPr/>
        </p:nvSpPr>
        <p:spPr>
          <a:xfrm>
            <a:off x="7474730" y="3770485"/>
            <a:ext cx="1980000" cy="2279441"/>
          </a:xfrm>
          <a:prstGeom prst="rect">
            <a:avLst/>
          </a:prstGeom>
          <a:solidFill>
            <a:schemeClr val="bg1"/>
          </a:solidFill>
          <a:ln w="6350">
            <a:solidFill>
              <a:srgbClr val="007D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it-IT" sz="1200" b="1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stock</a:t>
            </a: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steady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it-IT" sz="1200" b="1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746E1B3-2623-24FD-2CA2-C719238D8D13}"/>
              </a:ext>
            </a:extLst>
          </p:cNvPr>
          <p:cNvSpPr/>
          <p:nvPr/>
        </p:nvSpPr>
        <p:spPr>
          <a:xfrm>
            <a:off x="9715401" y="1147994"/>
            <a:ext cx="1980000" cy="1128464"/>
          </a:xfrm>
          <a:prstGeom prst="rect">
            <a:avLst/>
          </a:prstGeom>
          <a:solidFill>
            <a:srgbClr val="E5F6F5"/>
          </a:solidFill>
          <a:ln w="3175">
            <a:solidFill>
              <a:srgbClr val="01979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it-IT" b="1" noProof="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FOR THIRD-PARTY NETWORKS</a:t>
            </a:r>
            <a:endParaRPr kumimoji="0" lang="it-IT" b="1" i="0" u="none" strike="noStrike" kern="1200" cap="none" spc="0" normalizeH="0" baseline="0" noProof="0" dirty="0">
              <a:ln w="0"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231CDE5-929A-9929-0EE3-3AE572157923}"/>
              </a:ext>
            </a:extLst>
          </p:cNvPr>
          <p:cNvSpPr/>
          <p:nvPr/>
        </p:nvSpPr>
        <p:spPr>
          <a:xfrm>
            <a:off x="9729332" y="2466752"/>
            <a:ext cx="1980000" cy="1128464"/>
          </a:xfrm>
          <a:prstGeom prst="rect">
            <a:avLst/>
          </a:prstGeom>
          <a:solidFill>
            <a:srgbClr val="E5F6F5"/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brokered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lending practices 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-parties (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Confidi, brokers) 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B592384A-7D5C-F2BC-CC04-D95C9DBB3BFE}"/>
              </a:ext>
            </a:extLst>
          </p:cNvPr>
          <p:cNvSpPr/>
          <p:nvPr/>
        </p:nvSpPr>
        <p:spPr>
          <a:xfrm>
            <a:off x="9729332" y="3770485"/>
            <a:ext cx="1980000" cy="2279441"/>
          </a:xfrm>
          <a:prstGeom prst="rect">
            <a:avLst/>
          </a:prstGeom>
          <a:solidFill>
            <a:schemeClr val="bg1"/>
          </a:solidFill>
          <a:ln w="6350">
            <a:solidFill>
              <a:srgbClr val="007D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</a:t>
            </a:r>
            <a:r>
              <a:rPr lang="en-US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lines, turnover</a:t>
            </a:r>
            <a:r>
              <a:rPr lang="en-US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customers</a:t>
            </a: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</a:t>
            </a:r>
            <a:r>
              <a:rPr lang="en-US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operational, compliance and security </a:t>
            </a:r>
            <a:r>
              <a:rPr lang="en-US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save time </a:t>
            </a:r>
            <a:r>
              <a:rPr lang="en-US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from the proposition (digital improvement)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AA27DF-151E-FA71-21CD-C0026EA846A2}"/>
              </a:ext>
            </a:extLst>
          </p:cNvPr>
          <p:cNvSpPr/>
          <p:nvPr/>
        </p:nvSpPr>
        <p:spPr>
          <a:xfrm>
            <a:off x="2951597" y="1147994"/>
            <a:ext cx="1980000" cy="1128464"/>
          </a:xfrm>
          <a:prstGeom prst="rect">
            <a:avLst/>
          </a:prstGeom>
          <a:solidFill>
            <a:srgbClr val="E5F6F5"/>
          </a:solidFill>
          <a:ln w="3175">
            <a:solidFill>
              <a:srgbClr val="01979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it-IT" b="1" noProof="0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BANK ACCOUNT</a:t>
            </a:r>
            <a:endParaRPr kumimoji="0" lang="it-IT" b="1" i="0" u="none" strike="noStrike" kern="1200" cap="none" spc="0" normalizeH="0" baseline="0" noProof="0" dirty="0">
              <a:ln w="0"/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33B6D45D-3A24-AC81-FF50-C8410079BBB4}"/>
              </a:ext>
            </a:extLst>
          </p:cNvPr>
          <p:cNvSpPr/>
          <p:nvPr/>
        </p:nvSpPr>
        <p:spPr>
          <a:xfrm>
            <a:off x="2965528" y="2466752"/>
            <a:ext cx="1980000" cy="1128464"/>
          </a:xfrm>
          <a:prstGeom prst="rect">
            <a:avLst/>
          </a:prstGeom>
          <a:solidFill>
            <a:srgbClr val="E5F6F5"/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100"/>
              </a:spcAft>
              <a:buClr>
                <a:srgbClr val="92D050"/>
              </a:buClr>
              <a:buSzPct val="130000"/>
            </a:pP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small bugs after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start of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advertisement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B55B2314-2927-834D-8A22-693179EEE7CE}"/>
              </a:ext>
            </a:extLst>
          </p:cNvPr>
          <p:cNvSpPr/>
          <p:nvPr/>
        </p:nvSpPr>
        <p:spPr>
          <a:xfrm>
            <a:off x="2965528" y="3770485"/>
            <a:ext cx="1980000" cy="2279441"/>
          </a:xfrm>
          <a:prstGeom prst="rect">
            <a:avLst/>
          </a:prstGeom>
          <a:solidFill>
            <a:schemeClr val="bg1"/>
          </a:solidFill>
          <a:ln w="6350">
            <a:solidFill>
              <a:srgbClr val="007D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conquest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and sole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proprietorships</a:t>
            </a:r>
            <a:endParaRPr lang="it-IT" sz="1200" b="1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171450">
              <a:spcAft>
                <a:spcPts val="100"/>
              </a:spcAft>
              <a:buClr>
                <a:srgbClr val="007D8F"/>
              </a:buClr>
              <a:buSzPct val="130000"/>
              <a:buFont typeface="Wingdings" panose="05000000000000000000" pitchFamily="2" charset="2"/>
              <a:buChar char="Ø"/>
            </a:pP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it-IT" sz="1200" b="1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it-IT" sz="1200" b="1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1200" i="1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the </a:t>
            </a:r>
            <a:r>
              <a:rPr lang="it-IT" sz="1200" i="1" dirty="0" err="1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it-IT" sz="1200" i="1" dirty="0">
              <a:ln w="0"/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1227E874-24FE-B672-E2F7-4B4C615831B2}"/>
              </a:ext>
            </a:extLst>
          </p:cNvPr>
          <p:cNvSpPr/>
          <p:nvPr/>
        </p:nvSpPr>
        <p:spPr>
          <a:xfrm>
            <a:off x="9220292" y="2083246"/>
            <a:ext cx="715617" cy="159026"/>
          </a:xfrm>
          <a:prstGeom prst="leftRightArrow">
            <a:avLst/>
          </a:prstGeom>
          <a:solidFill>
            <a:srgbClr val="339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E7608EC-EA07-F672-60EA-E69F8C54F5A3}"/>
              </a:ext>
            </a:extLst>
          </p:cNvPr>
          <p:cNvSpPr/>
          <p:nvPr/>
        </p:nvSpPr>
        <p:spPr>
          <a:xfrm rot="16200000">
            <a:off x="-657797" y="4759005"/>
            <a:ext cx="2279443" cy="302400"/>
          </a:xfrm>
          <a:prstGeom prst="rect">
            <a:avLst/>
          </a:prstGeom>
          <a:solidFill>
            <a:srgbClr val="3397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MAIN GOALS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A7DEAD6-4C1F-940B-5CEC-A2E428BD795C}"/>
              </a:ext>
            </a:extLst>
          </p:cNvPr>
          <p:cNvSpPr/>
          <p:nvPr/>
        </p:nvSpPr>
        <p:spPr>
          <a:xfrm rot="16200000">
            <a:off x="-79689" y="1563118"/>
            <a:ext cx="1123227" cy="303458"/>
          </a:xfrm>
          <a:prstGeom prst="rect">
            <a:avLst/>
          </a:prstGeom>
          <a:solidFill>
            <a:srgbClr val="3397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PROJECT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4C16CC9-E1C9-CBFB-CD00-C16FB9BFA44E}"/>
              </a:ext>
            </a:extLst>
          </p:cNvPr>
          <p:cNvSpPr/>
          <p:nvPr/>
        </p:nvSpPr>
        <p:spPr>
          <a:xfrm rot="16200000">
            <a:off x="-79690" y="2854829"/>
            <a:ext cx="1123229" cy="303460"/>
          </a:xfrm>
          <a:prstGeom prst="rect">
            <a:avLst/>
          </a:prstGeom>
          <a:solidFill>
            <a:srgbClr val="3397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58543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algn="ctr" defTabSz="514266"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6 </a:t>
            </a: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)  2026 innovations within the BPIs</a:t>
            </a:r>
          </a:p>
          <a:p>
            <a:pPr algn="ctr" defTabSz="514266"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95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7E87-2E7B-1C7E-F81A-C97606F1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130EB5-9614-FA98-8AA3-1D04F15A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3808D3A-A7B1-4659-AC4F-D26DACBA51C6}"/>
              </a:ext>
            </a:extLst>
          </p:cNvPr>
          <p:cNvSpPr/>
          <p:nvPr/>
        </p:nvSpPr>
        <p:spPr>
          <a:xfrm>
            <a:off x="6095999" y="614729"/>
            <a:ext cx="5159925" cy="1272339"/>
          </a:xfrm>
          <a:prstGeom prst="roundRect">
            <a:avLst/>
          </a:prstGeom>
          <a:gradFill flip="none" rotWithShape="1">
            <a:gsLst>
              <a:gs pos="0">
                <a:srgbClr val="3397A5">
                  <a:tint val="66000"/>
                  <a:satMod val="160000"/>
                </a:srgbClr>
              </a:gs>
              <a:gs pos="50000">
                <a:srgbClr val="3397A5">
                  <a:tint val="44500"/>
                  <a:satMod val="160000"/>
                </a:srgbClr>
              </a:gs>
              <a:gs pos="100000">
                <a:srgbClr val="3397A5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400" b="1" u="sng" dirty="0">
                <a:solidFill>
                  <a:srgbClr val="007D8F"/>
                </a:solidFill>
              </a:rPr>
              <a:t>18 points out of 100 </a:t>
            </a:r>
            <a:r>
              <a:rPr lang="it-IT" sz="1400" b="1" u="sng" dirty="0" err="1">
                <a:solidFill>
                  <a:srgbClr val="007D8F"/>
                </a:solidFill>
              </a:rPr>
              <a:t>given</a:t>
            </a:r>
            <a:r>
              <a:rPr lang="it-IT" sz="1400" b="1" u="sng" dirty="0">
                <a:solidFill>
                  <a:srgbClr val="007D8F"/>
                </a:solidFill>
              </a:rPr>
              <a:t> to clients </a:t>
            </a:r>
            <a:r>
              <a:rPr lang="it-IT" sz="1400" b="1" u="sng" dirty="0" err="1">
                <a:solidFill>
                  <a:srgbClr val="007D8F"/>
                </a:solidFill>
              </a:rPr>
              <a:t>development</a:t>
            </a:r>
            <a:r>
              <a:rPr lang="it-IT" sz="1400" b="1" u="sng" dirty="0">
                <a:solidFill>
                  <a:srgbClr val="007D8F"/>
                </a:solidFill>
              </a:rPr>
              <a:t> with the </a:t>
            </a:r>
            <a:r>
              <a:rPr lang="it-IT" sz="1400" b="1" u="sng" dirty="0" err="1">
                <a:solidFill>
                  <a:srgbClr val="007D8F"/>
                </a:solidFill>
              </a:rPr>
              <a:t>aim</a:t>
            </a:r>
            <a:r>
              <a:rPr lang="it-IT" sz="1400" b="1" u="sng" dirty="0">
                <a:solidFill>
                  <a:srgbClr val="007D8F"/>
                </a:solidFill>
              </a:rPr>
              <a:t> of: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Overseeing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acquisiton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retention</a:t>
            </a:r>
            <a:endParaRPr lang="it-IT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Fostering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collaboration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between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segments</a:t>
            </a:r>
            <a:endParaRPr lang="it-IT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Rewarding the creation of long-lasting relationships</a:t>
            </a:r>
            <a:endParaRPr lang="it-IT" sz="1200" b="1" dirty="0">
              <a:solidFill>
                <a:srgbClr val="007D8F"/>
              </a:solidFill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7">
            <a:extLst>
              <a:ext uri="{FF2B5EF4-FFF2-40B4-BE49-F238E27FC236}">
                <a16:creationId xmlns:a16="http://schemas.microsoft.com/office/drawing/2014/main" id="{8F42E0B2-14E4-1E6E-5CFF-665228CFD18A}"/>
              </a:ext>
            </a:extLst>
          </p:cNvPr>
          <p:cNvSpPr txBox="1"/>
          <p:nvPr/>
        </p:nvSpPr>
        <p:spPr>
          <a:xfrm>
            <a:off x="70660" y="66477"/>
            <a:ext cx="12050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</a:rPr>
              <a:t>INCENTIVE SYSTEM 2025 POLI AFFARI – focus synergies</a:t>
            </a:r>
            <a:endParaRPr kumimoji="0" lang="en-GB" sz="24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187DB25-7543-7540-7AC7-858EEFB8FA2C}"/>
              </a:ext>
            </a:extLst>
          </p:cNvPr>
          <p:cNvSpPr/>
          <p:nvPr/>
        </p:nvSpPr>
        <p:spPr>
          <a:xfrm>
            <a:off x="6096747" y="4643533"/>
            <a:ext cx="2984470" cy="1661994"/>
          </a:xfrm>
          <a:prstGeom prst="roundRect">
            <a:avLst/>
          </a:prstGeom>
          <a:gradFill flip="none" rotWithShape="1">
            <a:gsLst>
              <a:gs pos="0">
                <a:srgbClr val="F47682">
                  <a:tint val="66000"/>
                  <a:satMod val="160000"/>
                </a:srgbClr>
              </a:gs>
              <a:gs pos="50000">
                <a:srgbClr val="F47682">
                  <a:tint val="44500"/>
                  <a:satMod val="160000"/>
                </a:srgbClr>
              </a:gs>
              <a:gs pos="100000">
                <a:srgbClr val="F47682">
                  <a:tint val="23500"/>
                  <a:satMod val="160000"/>
                </a:srgbClr>
              </a:gs>
            </a:gsLst>
            <a:lin ang="5400000" scaled="1"/>
            <a:tileRect/>
          </a:gra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results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in 2025</a:t>
            </a:r>
            <a:r>
              <a:rPr lang="it-IT" sz="1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it-IT" sz="1100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chemeClr val="tx1">
                    <a:lumMod val="75000"/>
                  </a:schemeClr>
                </a:solidFill>
              </a:rPr>
              <a:t>Annual</a:t>
            </a:r>
            <a:r>
              <a:rPr lang="it-IT" sz="1100" dirty="0">
                <a:solidFill>
                  <a:schemeClr val="tx1">
                    <a:lumMod val="75000"/>
                  </a:schemeClr>
                </a:solidFill>
              </a:rPr>
              <a:t> target: 650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75000"/>
                  </a:schemeClr>
                </a:solidFill>
              </a:rPr>
              <a:t>31st </a:t>
            </a:r>
            <a:r>
              <a:rPr lang="it-IT" sz="1100" dirty="0" err="1">
                <a:solidFill>
                  <a:schemeClr val="tx1">
                    <a:lumMod val="75000"/>
                  </a:schemeClr>
                </a:solidFill>
              </a:rPr>
              <a:t>Dec.Realization</a:t>
            </a:r>
            <a:r>
              <a:rPr lang="it-IT" sz="1100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852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total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763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Ordinary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+ 89 Quality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endParaRPr lang="it-IT" sz="11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131%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396D80A-5C3E-1A14-2A5A-03FD74C8ED70}"/>
              </a:ext>
            </a:extLst>
          </p:cNvPr>
          <p:cNvSpPr/>
          <p:nvPr/>
        </p:nvSpPr>
        <p:spPr>
          <a:xfrm>
            <a:off x="9153136" y="5047363"/>
            <a:ext cx="2333369" cy="1258163"/>
          </a:xfrm>
          <a:prstGeom prst="roundRect">
            <a:avLst/>
          </a:prstGeom>
          <a:gradFill flip="none" rotWithShape="1">
            <a:gsLst>
              <a:gs pos="0">
                <a:srgbClr val="F47682">
                  <a:tint val="66000"/>
                  <a:satMod val="160000"/>
                </a:srgbClr>
              </a:gs>
              <a:gs pos="50000">
                <a:srgbClr val="F47682">
                  <a:tint val="44500"/>
                  <a:satMod val="160000"/>
                </a:srgbClr>
              </a:gs>
              <a:gs pos="100000">
                <a:srgbClr val="F47682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in the first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two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</a:schemeClr>
                </a:solidFill>
              </a:rPr>
              <a:t>months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 of 2026</a:t>
            </a:r>
          </a:p>
          <a:p>
            <a:endParaRPr lang="it-IT" sz="11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143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total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139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ordinary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+</a:t>
            </a:r>
          </a:p>
          <a:p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quality</a:t>
            </a:r>
            <a:r>
              <a:rPr lang="it-IT" sz="11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</a:schemeClr>
                </a:solidFill>
              </a:rPr>
              <a:t>synergies</a:t>
            </a:r>
            <a:endParaRPr lang="it-IT" sz="1100" b="1" dirty="0">
              <a:solidFill>
                <a:srgbClr val="007D8F"/>
              </a:solidFill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4E2D48B-6BB3-1581-E0B4-77C493E50014}"/>
              </a:ext>
            </a:extLst>
          </p:cNvPr>
          <p:cNvGrpSpPr/>
          <p:nvPr/>
        </p:nvGrpSpPr>
        <p:grpSpPr>
          <a:xfrm>
            <a:off x="85206" y="714602"/>
            <a:ext cx="5519469" cy="5137558"/>
            <a:chOff x="562794" y="913200"/>
            <a:chExt cx="5449417" cy="48492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E49C5C1-65D3-8746-5588-2553FEF229D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2794" y="913200"/>
              <a:ext cx="5379665" cy="4849200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DA9067F9-A8CA-5881-C051-CCF4684F47A1}"/>
                </a:ext>
              </a:extLst>
            </p:cNvPr>
            <p:cNvSpPr/>
            <p:nvPr/>
          </p:nvSpPr>
          <p:spPr>
            <a:xfrm>
              <a:off x="637952" y="954579"/>
              <a:ext cx="3859619" cy="225639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AFFARI – POLO I.S.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11D3A34-343A-9A12-FB37-FDEE2937C0E9}"/>
                </a:ext>
              </a:extLst>
            </p:cNvPr>
            <p:cNvSpPr/>
            <p:nvPr/>
          </p:nvSpPr>
          <p:spPr>
            <a:xfrm>
              <a:off x="585783" y="1341127"/>
              <a:ext cx="1044000" cy="253291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bg1"/>
                  </a:solidFill>
                </a:rPr>
                <a:t>Profitability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CBDA88F-0A2D-CE72-160C-963324C38355}"/>
                </a:ext>
              </a:extLst>
            </p:cNvPr>
            <p:cNvSpPr/>
            <p:nvPr/>
          </p:nvSpPr>
          <p:spPr>
            <a:xfrm>
              <a:off x="585784" y="2121134"/>
              <a:ext cx="1044000" cy="253291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Clients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0DE1CA8B-56A7-9DEB-4765-1C65377CE6AE}"/>
                </a:ext>
              </a:extLst>
            </p:cNvPr>
            <p:cNvSpPr/>
            <p:nvPr/>
          </p:nvSpPr>
          <p:spPr>
            <a:xfrm>
              <a:off x="613237" y="3014331"/>
              <a:ext cx="999461" cy="735855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Assets </a:t>
              </a:r>
              <a:r>
                <a:rPr lang="it-IT" sz="1200" b="1" dirty="0" err="1">
                  <a:solidFill>
                    <a:schemeClr val="bg1"/>
                  </a:solidFill>
                </a:rPr>
                <a:t>growth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F7B4AB9-B560-8F4E-36C0-AB54DC46838B}"/>
                </a:ext>
              </a:extLst>
            </p:cNvPr>
            <p:cNvSpPr/>
            <p:nvPr/>
          </p:nvSpPr>
          <p:spPr>
            <a:xfrm>
              <a:off x="573427" y="3870256"/>
              <a:ext cx="1063986" cy="455790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Credit risk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8849E78-437C-6B45-5EF6-BE412ABF00E6}"/>
                </a:ext>
              </a:extLst>
            </p:cNvPr>
            <p:cNvSpPr/>
            <p:nvPr/>
          </p:nvSpPr>
          <p:spPr>
            <a:xfrm>
              <a:off x="613237" y="4788486"/>
              <a:ext cx="1024176" cy="253291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Products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F895E196-D9AF-0E2A-00D1-D910C91EA167}"/>
                </a:ext>
              </a:extLst>
            </p:cNvPr>
            <p:cNvSpPr/>
            <p:nvPr/>
          </p:nvSpPr>
          <p:spPr>
            <a:xfrm>
              <a:off x="625594" y="5149489"/>
              <a:ext cx="999461" cy="253291"/>
            </a:xfrm>
            <a:prstGeom prst="rect">
              <a:avLst/>
            </a:prstGeom>
            <a:solidFill>
              <a:srgbClr val="1F4E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bg1"/>
                  </a:solidFill>
                </a:rPr>
                <a:t>Priority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C27F1C0-9263-9376-27F5-0708E8610227}"/>
                </a:ext>
              </a:extLst>
            </p:cNvPr>
            <p:cNvSpPr/>
            <p:nvPr/>
          </p:nvSpPr>
          <p:spPr>
            <a:xfrm>
              <a:off x="4667691" y="954579"/>
              <a:ext cx="650994" cy="225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>
                      <a:lumMod val="50000"/>
                    </a:schemeClr>
                  </a:solidFill>
                </a:rPr>
                <a:t>Range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F2A3AB3D-BC87-53BB-8036-A41DE3426301}"/>
                </a:ext>
              </a:extLst>
            </p:cNvPr>
            <p:cNvSpPr/>
            <p:nvPr/>
          </p:nvSpPr>
          <p:spPr>
            <a:xfrm>
              <a:off x="5361217" y="913201"/>
              <a:ext cx="650994" cy="31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>
                      <a:lumMod val="50000"/>
                    </a:schemeClr>
                  </a:solidFill>
                </a:rPr>
                <a:t>Points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AB474770-9518-149E-A680-D369CD4033C5}"/>
                </a:ext>
              </a:extLst>
            </p:cNvPr>
            <p:cNvSpPr/>
            <p:nvPr/>
          </p:nvSpPr>
          <p:spPr>
            <a:xfrm>
              <a:off x="1743740" y="1341369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Revenues on total fees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0C3966A-E4F9-CA9F-3112-2117C68E2F3D}"/>
                </a:ext>
              </a:extLst>
            </p:cNvPr>
            <p:cNvSpPr/>
            <p:nvPr/>
          </p:nvSpPr>
          <p:spPr>
            <a:xfrm>
              <a:off x="1743740" y="1701089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IRC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89A4B5E-3A07-CAE9-B5BE-AADB26F87DE3}"/>
                </a:ext>
              </a:extLst>
            </p:cNvPr>
            <p:cNvSpPr/>
            <p:nvPr/>
          </p:nvSpPr>
          <p:spPr>
            <a:xfrm>
              <a:off x="1737689" y="1988824"/>
              <a:ext cx="2743198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Clients: Delta Stock – with obligation to gross acquisition)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1CDA8E4A-83FF-E005-B4C9-0412DD3DD7B3}"/>
                </a:ext>
              </a:extLst>
            </p:cNvPr>
            <p:cNvSpPr/>
            <p:nvPr/>
          </p:nvSpPr>
          <p:spPr>
            <a:xfrm>
              <a:off x="1743740" y="2511589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Synergies with Financial Advisors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BDDE6C23-AE9D-3136-1095-3E8A664C3252}"/>
                </a:ext>
              </a:extLst>
            </p:cNvPr>
            <p:cNvSpPr/>
            <p:nvPr/>
          </p:nvSpPr>
          <p:spPr>
            <a:xfrm>
              <a:off x="1743740" y="2956141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MLT loans (Delta Stock)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0A68111-7932-4ED4-A0DE-A5BBFD3EB5F2}"/>
                </a:ext>
              </a:extLst>
            </p:cNvPr>
            <p:cNvSpPr/>
            <p:nvPr/>
          </p:nvSpPr>
          <p:spPr>
            <a:xfrm>
              <a:off x="1743740" y="3221763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ST loans growth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14F7BAFA-0CF5-7B42-F6A1-79653F7D30AE}"/>
                </a:ext>
              </a:extLst>
            </p:cNvPr>
            <p:cNvSpPr/>
            <p:nvPr/>
          </p:nvSpPr>
          <p:spPr>
            <a:xfrm>
              <a:off x="1743740" y="3519359"/>
              <a:ext cx="2743198" cy="25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Net direct deposits flows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59206A22-E323-4BF7-60F4-3A5FF8912803}"/>
                </a:ext>
              </a:extLst>
            </p:cNvPr>
            <p:cNvSpPr/>
            <p:nvPr/>
          </p:nvSpPr>
          <p:spPr>
            <a:xfrm>
              <a:off x="1743740" y="3975591"/>
              <a:ext cx="2844000" cy="225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Credit cost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9DC60E75-FD11-EB9F-D288-2BAC9162F254}"/>
                </a:ext>
              </a:extLst>
            </p:cNvPr>
            <p:cNvSpPr/>
            <p:nvPr/>
          </p:nvSpPr>
          <p:spPr>
            <a:xfrm>
              <a:off x="1743739" y="4431412"/>
              <a:ext cx="2808000" cy="19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ESG KPI</a:t>
              </a:r>
              <a:endParaRPr lang="it-IT" sz="13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EA531EDF-5702-A858-AB13-6F183522A0BD}"/>
                </a:ext>
              </a:extLst>
            </p:cNvPr>
            <p:cNvSpPr/>
            <p:nvPr/>
          </p:nvSpPr>
          <p:spPr>
            <a:xfrm>
              <a:off x="1743739" y="4820266"/>
              <a:ext cx="2844000" cy="225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 err="1">
                  <a:solidFill>
                    <a:schemeClr val="tx1">
                      <a:lumMod val="50000"/>
                    </a:schemeClr>
                  </a:solidFill>
                </a:rPr>
                <a:t>Specitic</a:t>
              </a:r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 Products</a:t>
              </a:r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</a:rPr>
                <a:t> (e.g. mortgages, loans,..)</a:t>
              </a:r>
              <a:endParaRPr lang="it-IT" sz="9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AD82DF28-0D9B-A47B-F35A-E0B9B05E4311}"/>
                </a:ext>
              </a:extLst>
            </p:cNvPr>
            <p:cNvSpPr/>
            <p:nvPr/>
          </p:nvSpPr>
          <p:spPr>
            <a:xfrm>
              <a:off x="1743739" y="5177613"/>
              <a:ext cx="284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dirty="0">
                  <a:solidFill>
                    <a:schemeClr val="tx1">
                      <a:lumMod val="50000"/>
                    </a:schemeClr>
                  </a:solidFill>
                </a:rPr>
                <a:t>Insurance premiums</a:t>
              </a:r>
              <a:endParaRPr lang="it-IT" sz="9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38D97DA5-DB25-7FB6-2710-FB27A5E83A23}"/>
                </a:ext>
              </a:extLst>
            </p:cNvPr>
            <p:cNvSpPr/>
            <p:nvPr/>
          </p:nvSpPr>
          <p:spPr>
            <a:xfrm>
              <a:off x="1743739" y="5506898"/>
              <a:ext cx="2844000" cy="225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b="1" dirty="0">
                  <a:solidFill>
                    <a:schemeClr val="tx1">
                      <a:lumMod val="50000"/>
                    </a:schemeClr>
                  </a:solidFill>
                </a:rPr>
                <a:t>TOTAL</a:t>
              </a:r>
              <a:endParaRPr lang="it-IT" sz="9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7A42B9F8-7DE7-CC79-D19B-CA381B74E89E}"/>
                </a:ext>
              </a:extLst>
            </p:cNvPr>
            <p:cNvSpPr/>
            <p:nvPr/>
          </p:nvSpPr>
          <p:spPr>
            <a:xfrm>
              <a:off x="1737689" y="1954846"/>
              <a:ext cx="4236669" cy="924560"/>
            </a:xfrm>
            <a:prstGeom prst="roundRect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1EC0C33-6471-6290-A1C2-953F53A3FA93}"/>
              </a:ext>
            </a:extLst>
          </p:cNvPr>
          <p:cNvSpPr/>
          <p:nvPr/>
        </p:nvSpPr>
        <p:spPr>
          <a:xfrm>
            <a:off x="6095999" y="1914954"/>
            <a:ext cx="5128027" cy="4292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D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18 points are made of: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723C000-0B0F-72B8-FCF1-584202C86697}"/>
              </a:ext>
            </a:extLst>
          </p:cNvPr>
          <p:cNvCxnSpPr>
            <a:cxnSpLocks/>
          </p:cNvCxnSpPr>
          <p:nvPr/>
        </p:nvCxnSpPr>
        <p:spPr>
          <a:xfrm>
            <a:off x="7048997" y="2412046"/>
            <a:ext cx="0" cy="207863"/>
          </a:xfrm>
          <a:prstGeom prst="straightConnector1">
            <a:avLst/>
          </a:prstGeom>
          <a:ln w="38100">
            <a:solidFill>
              <a:srgbClr val="009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7C656DD-FAB0-31FD-B031-35318FF74CC5}"/>
              </a:ext>
            </a:extLst>
          </p:cNvPr>
          <p:cNvCxnSpPr>
            <a:cxnSpLocks/>
          </p:cNvCxnSpPr>
          <p:nvPr/>
        </p:nvCxnSpPr>
        <p:spPr>
          <a:xfrm>
            <a:off x="10171080" y="2412046"/>
            <a:ext cx="0" cy="207863"/>
          </a:xfrm>
          <a:prstGeom prst="straightConnector1">
            <a:avLst/>
          </a:prstGeom>
          <a:ln w="38100">
            <a:solidFill>
              <a:srgbClr val="009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nità di visualizzazione grafica 39">
            <a:extLst>
              <a:ext uri="{FF2B5EF4-FFF2-40B4-BE49-F238E27FC236}">
                <a16:creationId xmlns:a16="http://schemas.microsoft.com/office/drawing/2014/main" id="{27B9AA01-703A-68E0-F223-3D06D1B0AE75}"/>
              </a:ext>
            </a:extLst>
          </p:cNvPr>
          <p:cNvSpPr/>
          <p:nvPr/>
        </p:nvSpPr>
        <p:spPr>
          <a:xfrm rot="16200000">
            <a:off x="9011117" y="2698753"/>
            <a:ext cx="2359630" cy="2179725"/>
          </a:xfrm>
          <a:prstGeom prst="flowChartDisplay">
            <a:avLst/>
          </a:prstGeom>
          <a:solidFill>
            <a:schemeClr val="bg1"/>
          </a:solidFill>
          <a:ln w="19050" cap="rnd" cmpd="sng" algn="ctr">
            <a:solidFill>
              <a:srgbClr val="009B9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</a:rPr>
              <a:t>8 points </a:t>
            </a: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</a:rPr>
              <a:t> synergies with financial advisors: </a:t>
            </a:r>
          </a:p>
          <a:p>
            <a:pPr lvl="0" algn="ctr">
              <a:defRPr/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Arial" panose="020B0604020202020204" pitchFamily="34" charset="0"/>
              </a:rPr>
              <a:t>Achievement of a target of new clients presented by the Financial Advisors segment to the Poli and vice versa with incentive in case of </a:t>
            </a: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/>
                <a:cs typeface="Arial" panose="020B0604020202020204" pitchFamily="34" charset="0"/>
              </a:rPr>
              <a:t>Quality Synergies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Arial" panose="020B0604020202020204" pitchFamily="34" charset="0"/>
              </a:rPr>
              <a:t>: clients with new collection in the year ≥ 100,000 euros and/or new loans ≥ 50,000 euros </a:t>
            </a:r>
          </a:p>
        </p:txBody>
      </p:sp>
      <p:sp>
        <p:nvSpPr>
          <p:cNvPr id="10" name="Rettangolo con due angoli in diagonale arrotondati 9">
            <a:extLst>
              <a:ext uri="{FF2B5EF4-FFF2-40B4-BE49-F238E27FC236}">
                <a16:creationId xmlns:a16="http://schemas.microsoft.com/office/drawing/2014/main" id="{CAD46729-7776-6CED-CCBD-4D71258A9FE4}"/>
              </a:ext>
            </a:extLst>
          </p:cNvPr>
          <p:cNvSpPr/>
          <p:nvPr/>
        </p:nvSpPr>
        <p:spPr>
          <a:xfrm>
            <a:off x="5784832" y="2645287"/>
            <a:ext cx="2891129" cy="1592805"/>
          </a:xfrm>
          <a:prstGeom prst="round2DiagRect">
            <a:avLst>
              <a:gd name="adj1" fmla="val 16667"/>
              <a:gd name="adj2" fmla="val 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D8E7269-9A81-8A18-73FE-01E535559DBA}"/>
              </a:ext>
            </a:extLst>
          </p:cNvPr>
          <p:cNvSpPr txBox="1"/>
          <p:nvPr/>
        </p:nvSpPr>
        <p:spPr>
          <a:xfrm>
            <a:off x="5817141" y="2721713"/>
            <a:ext cx="289112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</a:rPr>
              <a:t>10 points </a:t>
            </a: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b="1" dirty="0">
                <a:solidFill>
                  <a:srgbClr val="009496"/>
                </a:solidFill>
                <a:ea typeface="ＭＳ Ｐゴシック"/>
                <a:cs typeface="Arial" panose="020B0604020202020204" pitchFamily="34" charset="0"/>
              </a:rPr>
              <a:t> ‘Delta Stock’ with obligation to gross acquisition</a:t>
            </a:r>
            <a:r>
              <a:rPr lang="en-US" sz="1100" dirty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: </a:t>
            </a:r>
          </a:p>
          <a:p>
            <a:pPr lvl="0" algn="ctr">
              <a:defRPr/>
            </a:pPr>
            <a:r>
              <a:rPr lang="en-US" sz="1100" dirty="0">
                <a:solidFill>
                  <a:srgbClr val="595959"/>
                </a:solidFill>
                <a:ea typeface="ＭＳ Ｐゴシック"/>
                <a:cs typeface="Arial" panose="020B0604020202020204" pitchFamily="34" charset="0"/>
              </a:rPr>
              <a:t>Difference between Delta Stock on the 31st December and Delta Stock on the 1st January with minimum target of new customers in the year (95% acquisition goal)</a:t>
            </a:r>
          </a:p>
          <a:p>
            <a:pPr lvl="0" algn="ctr">
              <a:defRPr/>
            </a:pPr>
            <a:endParaRPr lang="en-GB" sz="1800" b="1" dirty="0">
              <a:solidFill>
                <a:srgbClr val="595959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8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AA6D1-75FE-C830-DC67-9B9AC53E4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2">
            <a:extLst>
              <a:ext uri="{FF2B5EF4-FFF2-40B4-BE49-F238E27FC236}">
                <a16:creationId xmlns:a16="http://schemas.microsoft.com/office/drawing/2014/main" id="{67D96EBC-AEA7-DE90-4614-90226FE12E14}"/>
              </a:ext>
            </a:extLst>
          </p:cNvPr>
          <p:cNvSpPr txBox="1"/>
          <p:nvPr/>
        </p:nvSpPr>
        <p:spPr>
          <a:xfrm>
            <a:off x="214579" y="914399"/>
            <a:ext cx="11762841" cy="5688420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</a:b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tangolo arrotondato 33">
            <a:extLst>
              <a:ext uri="{FF2B5EF4-FFF2-40B4-BE49-F238E27FC236}">
                <a16:creationId xmlns:a16="http://schemas.microsoft.com/office/drawing/2014/main" id="{B2F63EDF-49BC-1753-0B49-6AF56FA224D5}"/>
              </a:ext>
            </a:extLst>
          </p:cNvPr>
          <p:cNvSpPr/>
          <p:nvPr/>
        </p:nvSpPr>
        <p:spPr>
          <a:xfrm>
            <a:off x="846621" y="5329697"/>
            <a:ext cx="10468186" cy="1182313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3175" cap="flat" cmpd="sng" algn="ctr">
            <a:solidFill>
              <a:srgbClr val="1A999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ptos Narrow" panose="020B00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Aptos Narrow" panose="020B0004020202020204" pitchFamily="34" charset="0"/>
              </a:rPr>
              <a:t>       Agri-</a:t>
            </a:r>
            <a:r>
              <a:rPr lang="en-GB" sz="1400" b="1" dirty="0" err="1">
                <a:solidFill>
                  <a:prstClr val="black"/>
                </a:solidFill>
                <a:latin typeface="Aptos Narrow" panose="020B0004020202020204" pitchFamily="34" charset="0"/>
              </a:rPr>
              <a:t>Agro</a:t>
            </a:r>
            <a:r>
              <a:rPr lang="en-GB" sz="1400" b="1" dirty="0">
                <a:solidFill>
                  <a:prstClr val="black"/>
                </a:solidFill>
                <a:latin typeface="Aptos Narrow" panose="020B0004020202020204" pitchFamily="34" charset="0"/>
              </a:rPr>
              <a:t>: 2</a:t>
            </a:r>
            <a:r>
              <a:rPr lang="en-GB" sz="1400" b="1" baseline="30000" dirty="0">
                <a:solidFill>
                  <a:prstClr val="black"/>
                </a:solidFill>
                <a:latin typeface="Aptos Narrow" panose="020B0004020202020204" pitchFamily="34" charset="0"/>
              </a:rPr>
              <a:t>nd</a:t>
            </a:r>
            <a:r>
              <a:rPr lang="en-GB" sz="1400" b="1" dirty="0">
                <a:solidFill>
                  <a:prstClr val="black"/>
                </a:solidFill>
                <a:latin typeface="Aptos Narrow" panose="020B0004020202020204" pitchFamily="34" charset="0"/>
              </a:rPr>
              <a:t> Semester 2026 </a:t>
            </a:r>
            <a:r>
              <a:rPr lang="en-GB" sz="1400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err="1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e.g</a:t>
            </a:r>
            <a:r>
              <a:rPr lang="en-GB" sz="1400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: the client intends to buy an agricultural machine (e.g. John Deere) and is supported in her request of loan.</a:t>
            </a:r>
            <a:r>
              <a:rPr lang="en-GB" sz="1400" i="1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 NB: dedicated to multi-brand, independent and multi-franchise dealership</a:t>
            </a:r>
          </a:p>
          <a:p>
            <a:pPr lvl="0" algn="ctr">
              <a:defRPr/>
            </a:pPr>
            <a:r>
              <a:rPr lang="en-GB" sz="1400" b="1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  </a:t>
            </a:r>
            <a:r>
              <a:rPr lang="en-GB" sz="1400" b="1" dirty="0" err="1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Affari</a:t>
            </a:r>
            <a:r>
              <a:rPr lang="en-GB" sz="1400" b="1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: expected 2027 </a:t>
            </a:r>
            <a:r>
              <a:rPr lang="en-GB" sz="1400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 like in the case of Agri-</a:t>
            </a:r>
            <a:r>
              <a:rPr lang="en-GB" sz="1400" dirty="0" err="1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agro</a:t>
            </a:r>
            <a:r>
              <a:rPr lang="en-GB" sz="1400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, with different products. </a:t>
            </a:r>
            <a:r>
              <a:rPr lang="en-GB" sz="1400" i="1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NB: dedicated to multi-brand, independent and multi-franchise dealership, vendors, </a:t>
            </a:r>
            <a:r>
              <a:rPr lang="en-GB" sz="1400" i="1" dirty="0" err="1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Confidi</a:t>
            </a:r>
            <a:r>
              <a:rPr lang="en-GB" sz="1400" i="1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, brokers.</a:t>
            </a:r>
            <a:r>
              <a:rPr lang="en-GB" sz="1400" dirty="0">
                <a:solidFill>
                  <a:prstClr val="black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 </a:t>
            </a:r>
            <a:endParaRPr lang="en-GB" sz="1400" dirty="0">
              <a:solidFill>
                <a:prstClr val="black"/>
              </a:solidFill>
              <a:latin typeface="Aptos Narrow" panose="020B00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F921239-91A5-08DD-03F4-6E300A840571}"/>
              </a:ext>
            </a:extLst>
          </p:cNvPr>
          <p:cNvSpPr txBox="1"/>
          <p:nvPr/>
        </p:nvSpPr>
        <p:spPr>
          <a:xfrm>
            <a:off x="8030245" y="2800107"/>
            <a:ext cx="3235878" cy="606072"/>
          </a:xfrm>
          <a:prstGeom prst="roundRect">
            <a:avLst>
              <a:gd name="adj" fmla="val 15953"/>
            </a:avLst>
          </a:prstGeom>
          <a:solidFill>
            <a:schemeClr val="bg1"/>
          </a:solidFill>
          <a:ln>
            <a:solidFill>
              <a:srgbClr val="003C5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Industrialization of credit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A65483-922C-8048-7D21-0625614C3618}"/>
              </a:ext>
            </a:extLst>
          </p:cNvPr>
          <p:cNvSpPr txBox="1"/>
          <p:nvPr/>
        </p:nvSpPr>
        <p:spPr>
          <a:xfrm>
            <a:off x="4414091" y="2800107"/>
            <a:ext cx="3235878" cy="606072"/>
          </a:xfrm>
          <a:prstGeom prst="roundRect">
            <a:avLst>
              <a:gd name="adj" fmla="val 15953"/>
            </a:avLst>
          </a:prstGeom>
          <a:solidFill>
            <a:schemeClr val="bg1"/>
          </a:solidFill>
          <a:ln>
            <a:solidFill>
              <a:srgbClr val="003C5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Increase in distribution capacity – </a:t>
            </a:r>
          </a:p>
          <a:p>
            <a:pPr lvl="0" algn="ctr">
              <a:defRPr/>
            </a:pP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Other Channels</a:t>
            </a:r>
          </a:p>
        </p:txBody>
      </p:sp>
      <p:sp>
        <p:nvSpPr>
          <p:cNvPr id="32" name="ZoneTexte 1">
            <a:extLst>
              <a:ext uri="{FF2B5EF4-FFF2-40B4-BE49-F238E27FC236}">
                <a16:creationId xmlns:a16="http://schemas.microsoft.com/office/drawing/2014/main" id="{B47169DE-1DA6-1B8C-E58B-DAB471D8DDDF}"/>
              </a:ext>
            </a:extLst>
          </p:cNvPr>
          <p:cNvSpPr txBox="1"/>
          <p:nvPr/>
        </p:nvSpPr>
        <p:spPr>
          <a:xfrm>
            <a:off x="797937" y="2429529"/>
            <a:ext cx="10527219" cy="249835"/>
          </a:xfrm>
          <a:prstGeom prst="roundRect">
            <a:avLst/>
          </a:prstGeom>
          <a:solidFill>
            <a:srgbClr val="00959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89999" rIns="36000" bIns="89999" rtlCol="0" anchor="ctr" anchorCtr="0"/>
          <a:lstStyle>
            <a:defPPr>
              <a:defRPr lang="it-IT"/>
            </a:defPPr>
            <a:lvl1pPr marR="0" lvl="0" indent="0" algn="ctr" defTabSz="91431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kern="0" dirty="0">
                <a:solidFill>
                  <a:prstClr val="white"/>
                </a:solidFill>
                <a:latin typeface="Aptos Narrow" panose="020B0004020202020204" pitchFamily="34" charset="0"/>
                <a:ea typeface="+mn-ea"/>
                <a:cs typeface="+mn-cs"/>
              </a:rPr>
              <a:t>Priority</a:t>
            </a:r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17379C42-84A3-4712-9530-24FED4D2FB22}"/>
              </a:ext>
            </a:extLst>
          </p:cNvPr>
          <p:cNvSpPr/>
          <p:nvPr/>
        </p:nvSpPr>
        <p:spPr>
          <a:xfrm rot="10800000">
            <a:off x="3012050" y="3545517"/>
            <a:ext cx="6137329" cy="249834"/>
          </a:xfrm>
          <a:prstGeom prst="triangle">
            <a:avLst/>
          </a:prstGeom>
          <a:solidFill>
            <a:srgbClr val="89C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34" name="Rettangolo arrotondato 33">
            <a:extLst>
              <a:ext uri="{FF2B5EF4-FFF2-40B4-BE49-F238E27FC236}">
                <a16:creationId xmlns:a16="http://schemas.microsoft.com/office/drawing/2014/main" id="{C6E66EF0-7292-934E-9EB5-7E9B50922CD3}"/>
              </a:ext>
            </a:extLst>
          </p:cNvPr>
          <p:cNvSpPr/>
          <p:nvPr/>
        </p:nvSpPr>
        <p:spPr>
          <a:xfrm>
            <a:off x="846621" y="3897169"/>
            <a:ext cx="10468186" cy="1235796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3175" cap="flat" cmpd="sng" algn="ctr">
            <a:solidFill>
              <a:srgbClr val="1A999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dirty="0">
              <a:ln w="0"/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2885B06-AE93-F3AD-D3A8-B6B99EE56C02}"/>
              </a:ext>
            </a:extLst>
          </p:cNvPr>
          <p:cNvSpPr/>
          <p:nvPr/>
        </p:nvSpPr>
        <p:spPr>
          <a:xfrm>
            <a:off x="838352" y="3885276"/>
            <a:ext cx="10484725" cy="332863"/>
          </a:xfrm>
          <a:prstGeom prst="rect">
            <a:avLst/>
          </a:prstGeom>
          <a:solidFill>
            <a:srgbClr val="1A99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</a:rPr>
              <a:t>New</a:t>
            </a:r>
            <a:r>
              <a:rPr kumimoji="0" lang="en-GB" sz="1600" b="1" i="0" u="none" strike="noStrike" kern="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</a:rPr>
              <a:t> Channel</a:t>
            </a:r>
            <a:endParaRPr kumimoji="0" lang="en-GB" sz="1600" b="1" i="0" u="none" strike="noStrike" kern="0" cap="none" spc="0" normalizeH="0" baseline="0" dirty="0">
              <a:ln w="0"/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62A78B8-D1E4-BEEC-5EC8-0E077FB8DFCD}"/>
              </a:ext>
            </a:extLst>
          </p:cNvPr>
          <p:cNvSpPr/>
          <p:nvPr/>
        </p:nvSpPr>
        <p:spPr>
          <a:xfrm>
            <a:off x="846622" y="4266420"/>
            <a:ext cx="1046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prstClr val="black"/>
                </a:solidFill>
                <a:latin typeface="Aptos Narrow" panose="020B0004020202020204" pitchFamily="34" charset="0"/>
              </a:rPr>
              <a:t>Creation of an integrated platform with bank systems for the management of both </a:t>
            </a:r>
            <a:r>
              <a:rPr lang="en-GB" sz="1600" b="1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loan and leasing</a:t>
            </a:r>
            <a:r>
              <a:rPr lang="en-GB" sz="1600" dirty="0">
                <a:solidFill>
                  <a:prstClr val="black"/>
                </a:solidFill>
                <a:latin typeface="Aptos Narrow" panose="020B0004020202020204" pitchFamily="34" charset="0"/>
              </a:rPr>
              <a:t> practices that come from new agreements with any partners and third-party networks, </a:t>
            </a:r>
            <a:r>
              <a:rPr lang="en-GB" sz="1600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b="1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time saving </a:t>
            </a:r>
            <a:r>
              <a:rPr lang="en-GB" sz="1600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for all stakeholders through </a:t>
            </a:r>
            <a:r>
              <a:rPr lang="en-GB" sz="1600" b="1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automation of credit assessment</a:t>
            </a:r>
            <a:r>
              <a:rPr lang="en-GB" sz="1600" dirty="0">
                <a:solidFill>
                  <a:prstClr val="black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 </a:t>
            </a:r>
            <a:endParaRPr lang="en-GB" sz="1600" i="1" dirty="0">
              <a:solidFill>
                <a:srgbClr val="000000"/>
              </a:solidFill>
              <a:latin typeface="Aptos Narrow" panose="020B0004020202020204" pitchFamily="34" charset="0"/>
              <a:ea typeface="ＭＳ Ｐゴシック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D41BAC7-8342-6FAE-0DB0-8253DCB006CC}"/>
              </a:ext>
            </a:extLst>
          </p:cNvPr>
          <p:cNvSpPr txBox="1"/>
          <p:nvPr/>
        </p:nvSpPr>
        <p:spPr>
          <a:xfrm>
            <a:off x="797937" y="2800107"/>
            <a:ext cx="3235878" cy="606072"/>
          </a:xfrm>
          <a:prstGeom prst="roundRect">
            <a:avLst>
              <a:gd name="adj" fmla="val 15953"/>
            </a:avLst>
          </a:prstGeom>
          <a:solidFill>
            <a:schemeClr val="bg1"/>
          </a:solidFill>
          <a:ln>
            <a:solidFill>
              <a:srgbClr val="003C5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Increase in distribution capacity – </a:t>
            </a:r>
          </a:p>
          <a:p>
            <a:pPr lvl="0" algn="ctr">
              <a:defRPr/>
            </a:pP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Agri </a:t>
            </a:r>
            <a:r>
              <a:rPr lang="en-GB" sz="1500" b="1" dirty="0" err="1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agro</a:t>
            </a:r>
            <a:r>
              <a:rPr lang="en-GB" sz="15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machinery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095F3682-1C0E-87C6-555A-CFE363BD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0" y="176413"/>
            <a:ext cx="10515600" cy="475068"/>
          </a:xfrm>
        </p:spPr>
        <p:txBody>
          <a:bodyPr>
            <a:normAutofit fontScale="90000"/>
          </a:bodyPr>
          <a:lstStyle/>
          <a:p>
            <a:pPr lvl="0" algn="l"/>
            <a:r>
              <a:rPr lang="en-GB" dirty="0"/>
              <a:t>Third-Party Networks Platform – Scope of the project</a:t>
            </a:r>
            <a:endParaRPr lang="en-GB" sz="2200" b="0" i="1" dirty="0"/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B089CB2D-41DC-30F0-D42D-7B1FF7284162}"/>
              </a:ext>
            </a:extLst>
          </p:cNvPr>
          <p:cNvSpPr txBox="1"/>
          <p:nvPr/>
        </p:nvSpPr>
        <p:spPr>
          <a:xfrm>
            <a:off x="836273" y="1013628"/>
            <a:ext cx="10488883" cy="265185"/>
          </a:xfrm>
          <a:prstGeom prst="roundRect">
            <a:avLst/>
          </a:prstGeom>
          <a:solidFill>
            <a:srgbClr val="00959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89999" rIns="36000" bIns="89999" rtlCol="0" anchor="ctr" anchorCtr="0"/>
          <a:lstStyle>
            <a:defPPr>
              <a:defRPr lang="it-IT"/>
            </a:defPPr>
            <a:lvl1pPr marR="0" lvl="0" indent="0" algn="ctr" defTabSz="91431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kern="0" dirty="0">
                <a:solidFill>
                  <a:prstClr val="white"/>
                </a:solidFill>
                <a:latin typeface="Aptos Narrow" panose="020B0004020202020204" pitchFamily="34" charset="0"/>
                <a:ea typeface="+mn-ea"/>
                <a:cs typeface="+mn-cs"/>
              </a:rPr>
              <a:t>Opportunities</a:t>
            </a:r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E9EC765F-B1D8-F119-A5FF-611769882E76}"/>
              </a:ext>
            </a:extLst>
          </p:cNvPr>
          <p:cNvSpPr/>
          <p:nvPr/>
        </p:nvSpPr>
        <p:spPr>
          <a:xfrm rot="10800000">
            <a:off x="3012050" y="2118981"/>
            <a:ext cx="6137329" cy="249834"/>
          </a:xfrm>
          <a:prstGeom prst="triangle">
            <a:avLst/>
          </a:prstGeom>
          <a:solidFill>
            <a:srgbClr val="89C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56F16E-4FD3-8316-ED64-3743760FBD16}"/>
              </a:ext>
            </a:extLst>
          </p:cNvPr>
          <p:cNvSpPr txBox="1"/>
          <p:nvPr/>
        </p:nvSpPr>
        <p:spPr>
          <a:xfrm>
            <a:off x="863679" y="1384206"/>
            <a:ext cx="10423140" cy="606072"/>
          </a:xfrm>
          <a:prstGeom prst="roundRect">
            <a:avLst>
              <a:gd name="adj" fmla="val 15953"/>
            </a:avLst>
          </a:prstGeom>
          <a:solidFill>
            <a:schemeClr val="bg1"/>
          </a:solidFill>
          <a:ln>
            <a:solidFill>
              <a:srgbClr val="003C5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1300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main objectives are to become a key player in the third-party network market with a secure, compliant platform and to manage an efficient process that saves time for all stakeholders affected and the Bank departments directly involved in the process.</a:t>
            </a:r>
          </a:p>
          <a:p>
            <a:pPr lvl="0" algn="ctr">
              <a:defRPr/>
            </a:pPr>
            <a:r>
              <a:rPr lang="en-US" sz="1300" b="1" dirty="0">
                <a:solidFill>
                  <a:srgbClr val="003C5C"/>
                </a:solidFill>
                <a:latin typeface="Aptos Narrow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New distributive channel, with only BNP as a competitor in the Italian market</a:t>
            </a:r>
            <a:endParaRPr lang="en-US" sz="1300" b="1" dirty="0">
              <a:solidFill>
                <a:srgbClr val="003C5C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6FFA597-B390-9CC7-B5DD-2D229A20BECD}"/>
              </a:ext>
            </a:extLst>
          </p:cNvPr>
          <p:cNvSpPr/>
          <p:nvPr/>
        </p:nvSpPr>
        <p:spPr>
          <a:xfrm>
            <a:off x="838352" y="5292301"/>
            <a:ext cx="10484725" cy="332863"/>
          </a:xfrm>
          <a:prstGeom prst="rect">
            <a:avLst/>
          </a:prstGeom>
          <a:solidFill>
            <a:srgbClr val="1A99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</a:rPr>
              <a:t>Timing and examples</a:t>
            </a:r>
            <a:endParaRPr kumimoji="0" lang="en-GB" sz="1600" b="1" i="0" u="none" strike="noStrike" kern="0" cap="none" spc="0" normalizeH="0" baseline="0" dirty="0">
              <a:ln w="0"/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EB0242-0FC8-17A9-6654-AD28D32E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1" y="5600082"/>
            <a:ext cx="311384" cy="3113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5A06A5-3533-D083-DD92-92B5E4CE4B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3" y="6027716"/>
            <a:ext cx="272542" cy="2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2">
            <a:extLst>
              <a:ext uri="{FF2B5EF4-FFF2-40B4-BE49-F238E27FC236}">
                <a16:creationId xmlns:a16="http://schemas.microsoft.com/office/drawing/2014/main" id="{B6D31F7D-5749-7186-4C68-557701F7C4EF}"/>
              </a:ext>
            </a:extLst>
          </p:cNvPr>
          <p:cNvSpPr txBox="1"/>
          <p:nvPr/>
        </p:nvSpPr>
        <p:spPr>
          <a:xfrm>
            <a:off x="214579" y="840886"/>
            <a:ext cx="11762841" cy="5304733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</a:b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A12333E-0BD6-5CC8-D21B-E1F81790FBAD}"/>
              </a:ext>
            </a:extLst>
          </p:cNvPr>
          <p:cNvSpPr/>
          <p:nvPr/>
        </p:nvSpPr>
        <p:spPr>
          <a:xfrm>
            <a:off x="335622" y="1199137"/>
            <a:ext cx="2955600" cy="3395744"/>
          </a:xfrm>
          <a:prstGeom prst="roundRect">
            <a:avLst/>
          </a:prstGeom>
          <a:solidFill>
            <a:srgbClr val="339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liberal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0B39242-6DCD-4503-FEA3-EFED48BAD6BD}"/>
              </a:ext>
            </a:extLst>
          </p:cNvPr>
          <p:cNvSpPr/>
          <p:nvPr/>
        </p:nvSpPr>
        <p:spPr>
          <a:xfrm>
            <a:off x="434643" y="5047837"/>
            <a:ext cx="2955600" cy="844048"/>
          </a:xfrm>
          <a:prstGeom prst="roundRect">
            <a:avLst/>
          </a:prstGeom>
          <a:solidFill>
            <a:srgbClr val="2551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INTERFIMO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doability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Italy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DA5DB22-6C3F-6702-FE19-D89685EDC983}"/>
              </a:ext>
            </a:extLst>
          </p:cNvPr>
          <p:cNvSpPr/>
          <p:nvPr/>
        </p:nvSpPr>
        <p:spPr>
          <a:xfrm>
            <a:off x="3554942" y="1209673"/>
            <a:ext cx="2660923" cy="1426866"/>
          </a:xfrm>
          <a:prstGeom prst="roundRect">
            <a:avLst/>
          </a:prstGeom>
          <a:gradFill flip="none" rotWithShape="1">
            <a:gsLst>
              <a:gs pos="0">
                <a:srgbClr val="3397A5">
                  <a:tint val="66000"/>
                  <a:satMod val="160000"/>
                </a:srgbClr>
              </a:gs>
              <a:gs pos="50000">
                <a:srgbClr val="3397A5">
                  <a:tint val="44500"/>
                  <a:satMod val="160000"/>
                </a:srgbClr>
              </a:gs>
              <a:gs pos="100000">
                <a:srgbClr val="3397A5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Commercial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offer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3397A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9745577-4BBB-543A-5103-672447917E44}"/>
              </a:ext>
            </a:extLst>
          </p:cNvPr>
          <p:cNvSpPr/>
          <p:nvPr/>
        </p:nvSpPr>
        <p:spPr>
          <a:xfrm>
            <a:off x="3554941" y="2870286"/>
            <a:ext cx="2660923" cy="739993"/>
          </a:xfrm>
          <a:prstGeom prst="roundRect">
            <a:avLst/>
          </a:prstGeom>
          <a:gradFill flip="none" rotWithShape="1">
            <a:gsLst>
              <a:gs pos="0">
                <a:srgbClr val="255179">
                  <a:tint val="66000"/>
                  <a:satMod val="160000"/>
                </a:srgbClr>
              </a:gs>
              <a:gs pos="50000">
                <a:srgbClr val="255179">
                  <a:tint val="44500"/>
                  <a:satMod val="160000"/>
                </a:srgbClr>
              </a:gs>
              <a:gs pos="100000">
                <a:srgbClr val="25517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CA25352-E19B-9C52-9F95-57C0304D8CFE}"/>
              </a:ext>
            </a:extLst>
          </p:cNvPr>
          <p:cNvSpPr/>
          <p:nvPr/>
        </p:nvSpPr>
        <p:spPr>
          <a:xfrm>
            <a:off x="3554942" y="3899380"/>
            <a:ext cx="2660923" cy="705948"/>
          </a:xfrm>
          <a:prstGeom prst="roundRect">
            <a:avLst/>
          </a:prstGeom>
          <a:gradFill flip="none" rotWithShape="1">
            <a:gsLst>
              <a:gs pos="0">
                <a:srgbClr val="4F8978">
                  <a:tint val="66000"/>
                  <a:satMod val="160000"/>
                </a:srgbClr>
              </a:gs>
              <a:gs pos="50000">
                <a:srgbClr val="4F8978">
                  <a:tint val="44500"/>
                  <a:satMod val="160000"/>
                </a:srgbClr>
              </a:gs>
              <a:gs pos="100000">
                <a:srgbClr val="4F8978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4F89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4A47367-2095-15E5-1880-75A4CE609004}"/>
              </a:ext>
            </a:extLst>
          </p:cNvPr>
          <p:cNvSpPr/>
          <p:nvPr/>
        </p:nvSpPr>
        <p:spPr>
          <a:xfrm>
            <a:off x="6380564" y="3899380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161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‘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Casse Previdenziali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 (e.g. ENPAM)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DD31004-27E0-2CEA-3B6C-92919C5AA569}"/>
              </a:ext>
            </a:extLst>
          </p:cNvPr>
          <p:cNvSpPr/>
          <p:nvPr/>
        </p:nvSpPr>
        <p:spPr>
          <a:xfrm>
            <a:off x="6380564" y="4290110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F89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Professional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F89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4F89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93B1D64-751E-4B69-B54A-BA52332AABB8}"/>
              </a:ext>
            </a:extLst>
          </p:cNvPr>
          <p:cNvSpPr/>
          <p:nvPr/>
        </p:nvSpPr>
        <p:spPr>
          <a:xfrm>
            <a:off x="6380564" y="1199137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Online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 account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new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b.accounts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branches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3397A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58215A2-6FC9-C47B-B07D-54B456350598}"/>
              </a:ext>
            </a:extLst>
          </p:cNvPr>
          <p:cNvSpPr/>
          <p:nvPr/>
        </p:nvSpPr>
        <p:spPr>
          <a:xfrm>
            <a:off x="6380564" y="1595533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 with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entities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CALIT (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leasing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C82BA7C-50E8-BD61-D156-FB39C7E08453}"/>
              </a:ext>
            </a:extLst>
          </p:cNvPr>
          <p:cNvSpPr/>
          <p:nvPr/>
        </p:nvSpPr>
        <p:spPr>
          <a:xfrm>
            <a:off x="6380564" y="1965623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Dedicated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CB3D6BE-67C1-85B5-F599-E8D9F75803CF}"/>
              </a:ext>
            </a:extLst>
          </p:cNvPr>
          <p:cNvSpPr/>
          <p:nvPr/>
        </p:nvSpPr>
        <p:spPr>
          <a:xfrm>
            <a:off x="6380564" y="2331768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97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Collection rate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bank account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C367A56-FACB-1DBC-A9EA-DEA663E24328}"/>
              </a:ext>
            </a:extLst>
          </p:cNvPr>
          <p:cNvSpPr/>
          <p:nvPr/>
        </p:nvSpPr>
        <p:spPr>
          <a:xfrm>
            <a:off x="6380564" y="2870287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Discount on online tax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consultancy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Fiscozen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EAB86F2-9903-8855-28B9-91311D5720AC}"/>
              </a:ext>
            </a:extLst>
          </p:cNvPr>
          <p:cNvSpPr/>
          <p:nvPr/>
        </p:nvSpPr>
        <p:spPr>
          <a:xfrm>
            <a:off x="6380563" y="3305508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 card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discounts on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subscriptions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DAZN 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FCA7C344-F62D-B977-876E-B17863BE98CF}"/>
              </a:ext>
            </a:extLst>
          </p:cNvPr>
          <p:cNvSpPr/>
          <p:nvPr/>
        </p:nvSpPr>
        <p:spPr>
          <a:xfrm>
            <a:off x="3554940" y="5047836"/>
            <a:ext cx="2660923" cy="844049"/>
          </a:xfrm>
          <a:prstGeom prst="roundRect">
            <a:avLst/>
          </a:prstGeom>
          <a:gradFill flip="none" rotWithShape="1">
            <a:gsLst>
              <a:gs pos="0">
                <a:srgbClr val="255179">
                  <a:tint val="66000"/>
                  <a:satMod val="160000"/>
                </a:srgbClr>
              </a:gs>
              <a:gs pos="50000">
                <a:srgbClr val="255179">
                  <a:tint val="44500"/>
                  <a:satMod val="160000"/>
                </a:srgbClr>
              </a:gs>
              <a:gs pos="100000">
                <a:srgbClr val="255179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Synergic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9B34CA84-E14A-A57F-11F2-C4F327D887FA}"/>
              </a:ext>
            </a:extLst>
          </p:cNvPr>
          <p:cNvSpPr/>
          <p:nvPr/>
        </p:nvSpPr>
        <p:spPr>
          <a:xfrm>
            <a:off x="6380564" y="5112323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Interviews on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clients and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prospects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ended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2551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85DC785-60D2-4C4E-4D20-DB4EBE42C40F}"/>
              </a:ext>
            </a:extLst>
          </p:cNvPr>
          <p:cNvSpPr/>
          <p:nvPr/>
        </p:nvSpPr>
        <p:spPr>
          <a:xfrm>
            <a:off x="6380564" y="5525329"/>
            <a:ext cx="5475814" cy="3047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Affari and Agri Agro, Risks and Credits in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551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CAI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7BBC1D8-EB68-14E5-2824-D6EC14BDD130}"/>
              </a:ext>
            </a:extLst>
          </p:cNvPr>
          <p:cNvCxnSpPr>
            <a:cxnSpLocks/>
          </p:cNvCxnSpPr>
          <p:nvPr/>
        </p:nvCxnSpPr>
        <p:spPr>
          <a:xfrm>
            <a:off x="335622" y="4821806"/>
            <a:ext cx="11520756" cy="0"/>
          </a:xfrm>
          <a:prstGeom prst="line">
            <a:avLst/>
          </a:prstGeom>
          <a:ln>
            <a:solidFill>
              <a:srgbClr val="3397A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ABDA283-82D6-D983-5C9E-B8FC57FC3757}"/>
              </a:ext>
            </a:extLst>
          </p:cNvPr>
          <p:cNvSpPr/>
          <p:nvPr/>
        </p:nvSpPr>
        <p:spPr>
          <a:xfrm>
            <a:off x="764036" y="6308991"/>
            <a:ext cx="10154092" cy="306809"/>
          </a:xfrm>
          <a:prstGeom prst="rect">
            <a:avLst/>
          </a:prstGeom>
          <a:gradFill flip="none" rotWithShape="1">
            <a:gsLst>
              <a:gs pos="0">
                <a:srgbClr val="3397A5">
                  <a:shade val="30000"/>
                  <a:satMod val="115000"/>
                </a:srgbClr>
              </a:gs>
              <a:gs pos="50000">
                <a:srgbClr val="3397A5">
                  <a:shade val="67500"/>
                  <a:satMod val="115000"/>
                </a:srgbClr>
              </a:gs>
              <a:gs pos="100000">
                <a:srgbClr val="3397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ambition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5% market share</a:t>
            </a:r>
          </a:p>
        </p:txBody>
      </p:sp>
      <p:sp>
        <p:nvSpPr>
          <p:cNvPr id="5" name="Onda 4">
            <a:extLst>
              <a:ext uri="{FF2B5EF4-FFF2-40B4-BE49-F238E27FC236}">
                <a16:creationId xmlns:a16="http://schemas.microsoft.com/office/drawing/2014/main" id="{A8BBC6C2-3CAB-C6CE-B142-F795F364588C}"/>
              </a:ext>
            </a:extLst>
          </p:cNvPr>
          <p:cNvSpPr/>
          <p:nvPr/>
        </p:nvSpPr>
        <p:spPr>
          <a:xfrm rot="19689941">
            <a:off x="-32299" y="1172162"/>
            <a:ext cx="1411525" cy="696150"/>
          </a:xfrm>
          <a:prstGeom prst="wave">
            <a:avLst/>
          </a:prstGeom>
          <a:solidFill>
            <a:srgbClr val="25517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/>
              <a:t>Launched</a:t>
            </a:r>
            <a:r>
              <a:rPr lang="it-IT" sz="1400" dirty="0"/>
              <a:t> in </a:t>
            </a:r>
            <a:r>
              <a:rPr lang="it-IT" sz="1400" dirty="0" err="1"/>
              <a:t>February</a:t>
            </a:r>
            <a:endParaRPr lang="it-IT" sz="1400" dirty="0"/>
          </a:p>
        </p:txBody>
      </p:sp>
      <p:sp>
        <p:nvSpPr>
          <p:cNvPr id="8" name="Titolo 85">
            <a:extLst>
              <a:ext uri="{FF2B5EF4-FFF2-40B4-BE49-F238E27FC236}">
                <a16:creationId xmlns:a16="http://schemas.microsoft.com/office/drawing/2014/main" id="{D4C1F4EC-D304-A7C4-9110-23D4A998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9" y="18687"/>
            <a:ext cx="10986447" cy="900000"/>
          </a:xfrm>
        </p:spPr>
        <p:txBody>
          <a:bodyPr>
            <a:normAutofit/>
          </a:bodyPr>
          <a:lstStyle/>
          <a:p>
            <a:r>
              <a:rPr lang="en-GB" dirty="0"/>
              <a:t>Offer and partnerships – </a:t>
            </a:r>
            <a:r>
              <a:rPr lang="en-GB" dirty="0" err="1"/>
              <a:t>LIBERal</a:t>
            </a:r>
            <a:r>
              <a:rPr lang="en-GB" dirty="0"/>
              <a:t> PROFESSIONs </a:t>
            </a:r>
          </a:p>
        </p:txBody>
      </p:sp>
    </p:spTree>
    <p:extLst>
      <p:ext uri="{BB962C8B-B14F-4D97-AF65-F5344CB8AC3E}">
        <p14:creationId xmlns:p14="http://schemas.microsoft.com/office/powerpoint/2010/main" val="379546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282538" y="713965"/>
            <a:ext cx="11789597" cy="53169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defTabSz="514266">
              <a:defRPr/>
            </a:pPr>
            <a:endParaRPr lang="en-GB" sz="1400" cap="all" dirty="0">
              <a:solidFill>
                <a:srgbClr val="009597"/>
              </a:solidFill>
              <a:latin typeface="Arial Black" panose="020B0A04020102020204" pitchFamily="34" charset="0"/>
              <a:ea typeface="+mj-ea"/>
              <a:cs typeface="Arial"/>
            </a:endParaRPr>
          </a:p>
          <a:p>
            <a:pPr defTabSz="514266">
              <a:defRPr/>
            </a:pPr>
            <a:r>
              <a:rPr lang="en-GB" sz="14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</a:rPr>
              <a:t> </a:t>
            </a:r>
            <a:r>
              <a:rPr lang="en-GB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</a:rPr>
              <a:t>1  )  2025 final acquisition results in each BPI</a:t>
            </a:r>
          </a:p>
          <a:p>
            <a:pPr defTabSz="514266"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ea typeface="+mj-ea"/>
              <a:cs typeface="Arial"/>
            </a:endParaRPr>
          </a:p>
          <a:p>
            <a:pPr defTabSz="514266">
              <a:defRPr/>
            </a:pPr>
            <a:r>
              <a:rPr lang="en-GB" sz="20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</a:t>
            </a:r>
            <a:r>
              <a:rPr lang="en-GB" sz="12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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Net balance / Growth Acquisition / </a:t>
            </a:r>
            <a:r>
              <a:rPr lang="en-GB" sz="1600" cap="all" dirty="0" err="1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LosS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/ Rate of target achievement </a:t>
            </a: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  </a:t>
            </a:r>
            <a:r>
              <a:rPr lang="en-GB" sz="12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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Figures by Regional Direction </a:t>
            </a: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  </a:t>
            </a:r>
            <a:r>
              <a:rPr lang="en-GB" sz="12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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Acquisition by channel </a:t>
            </a:r>
          </a:p>
          <a:p>
            <a:pPr defTabSz="514266">
              <a:defRPr/>
            </a:pPr>
            <a:endParaRPr lang="en-GB" sz="1600" cap="all" dirty="0">
              <a:solidFill>
                <a:srgbClr val="009597"/>
              </a:solidFill>
              <a:latin typeface="Arial Black" panose="020B0A04020102020204" pitchFamily="34" charset="0"/>
              <a:ea typeface="+mj-ea"/>
              <a:cs typeface="Arial"/>
              <a:sym typeface="Wingdings" panose="05000000000000000000" pitchFamily="2" charset="2"/>
            </a:endParaRP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</a:t>
            </a: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   </a:t>
            </a:r>
          </a:p>
          <a:p>
            <a:pPr defTabSz="514266">
              <a:defRPr/>
            </a:pPr>
            <a:endParaRPr lang="en-GB" sz="1600" cap="all" dirty="0">
              <a:solidFill>
                <a:srgbClr val="009597"/>
              </a:solidFill>
              <a:latin typeface="Arial Black" panose="020B0A04020102020204" pitchFamily="34" charset="0"/>
              <a:ea typeface="+mj-ea"/>
              <a:cs typeface="Arial"/>
              <a:sym typeface="Wingdings" panose="05000000000000000000" pitchFamily="2" charset="2"/>
            </a:endParaRP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</a:t>
            </a:r>
            <a:r>
              <a:rPr lang="en-GB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3  ) Focus on Liberal Professions </a:t>
            </a:r>
          </a:p>
          <a:p>
            <a:pPr defTabSz="514266">
              <a:defRPr/>
            </a:pPr>
            <a:r>
              <a:rPr lang="en-GB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</a:t>
            </a:r>
          </a:p>
          <a:p>
            <a:pPr defTabSz="514266">
              <a:defRPr/>
            </a:pPr>
            <a:r>
              <a:rPr lang="en-GB" sz="18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 </a:t>
            </a:r>
            <a:r>
              <a:rPr lang="en-GB" sz="12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</a:t>
            </a:r>
            <a:r>
              <a:rPr lang="en-GB" sz="18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Liberal professions priority segments / ambitions / market share ambition</a:t>
            </a:r>
          </a:p>
          <a:p>
            <a:pPr defTabSz="514266">
              <a:defRPr/>
            </a:pP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        </a:t>
            </a:r>
            <a:r>
              <a:rPr lang="en-GB" sz="12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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Net balance / Growth Acquisition / </a:t>
            </a:r>
            <a:r>
              <a:rPr lang="en-GB" sz="1600" cap="all" dirty="0" err="1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LosS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  <a:sym typeface="Wingdings" panose="05000000000000000000" pitchFamily="2" charset="2"/>
              </a:rPr>
              <a:t> / Rate of target achievement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38" y="108128"/>
            <a:ext cx="11539365" cy="249410"/>
          </a:xfrm>
        </p:spPr>
        <p:txBody>
          <a:bodyPr>
            <a:noAutofit/>
          </a:bodyPr>
          <a:lstStyle/>
          <a:p>
            <a:pPr algn="ctr" defTabSz="180000">
              <a:defRPr/>
            </a:pPr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AGENDA  </a:t>
            </a:r>
            <a:br>
              <a:rPr lang="fr-FR" sz="1600" b="0" dirty="0">
                <a:solidFill>
                  <a:srgbClr val="009597"/>
                </a:solidFill>
                <a:latin typeface="+mn-lt"/>
              </a:rPr>
            </a:br>
            <a:endParaRPr lang="fr-FR" sz="16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15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1617-E6E7-2A3C-6F17-E60EF406A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4E7C9848-7B27-4F97-E4CA-6B1CE70C9FA0}"/>
              </a:ext>
            </a:extLst>
          </p:cNvPr>
          <p:cNvSpPr txBox="1"/>
          <p:nvPr/>
        </p:nvSpPr>
        <p:spPr>
          <a:xfrm>
            <a:off x="49880" y="57371"/>
            <a:ext cx="12050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2026 COMMERCIAL Strategies FOR LIBERAL PROFESSIONS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4843C4-357C-DFC6-3FC1-CD1E2A5393DD}"/>
              </a:ext>
            </a:extLst>
          </p:cNvPr>
          <p:cNvSpPr txBox="1"/>
          <p:nvPr/>
        </p:nvSpPr>
        <p:spPr>
          <a:xfrm>
            <a:off x="233816" y="5991787"/>
            <a:ext cx="1160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B07DC4C8-5896-065E-EE61-A02AF469D955}"/>
              </a:ext>
            </a:extLst>
          </p:cNvPr>
          <p:cNvSpPr/>
          <p:nvPr/>
        </p:nvSpPr>
        <p:spPr>
          <a:xfrm>
            <a:off x="9428404" y="3827795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Q2 2026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E25D1AB-2151-A3FB-10B6-BDB3CD1DB4DD}"/>
              </a:ext>
            </a:extLst>
          </p:cNvPr>
          <p:cNvCxnSpPr>
            <a:cxnSpLocks/>
          </p:cNvCxnSpPr>
          <p:nvPr/>
        </p:nvCxnSpPr>
        <p:spPr>
          <a:xfrm>
            <a:off x="9264767" y="727935"/>
            <a:ext cx="24343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entagono 38">
            <a:extLst>
              <a:ext uri="{FF2B5EF4-FFF2-40B4-BE49-F238E27FC236}">
                <a16:creationId xmlns:a16="http://schemas.microsoft.com/office/drawing/2014/main" id="{24786105-F755-BAF3-97D8-EB9D0E0B02DF}"/>
              </a:ext>
            </a:extLst>
          </p:cNvPr>
          <p:cNvSpPr/>
          <p:nvPr/>
        </p:nvSpPr>
        <p:spPr>
          <a:xfrm>
            <a:off x="2815085" y="820261"/>
            <a:ext cx="5693828" cy="565665"/>
          </a:xfrm>
          <a:prstGeom prst="homePlate">
            <a:avLst>
              <a:gd name="adj" fmla="val 48184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bank account + new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liberal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it-IT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o 38">
            <a:extLst>
              <a:ext uri="{FF2B5EF4-FFF2-40B4-BE49-F238E27FC236}">
                <a16:creationId xmlns:a16="http://schemas.microsoft.com/office/drawing/2014/main" id="{2BFC2625-7FA4-DC58-CF1F-CC9429179378}"/>
              </a:ext>
            </a:extLst>
          </p:cNvPr>
          <p:cNvSpPr/>
          <p:nvPr/>
        </p:nvSpPr>
        <p:spPr>
          <a:xfrm>
            <a:off x="2815085" y="1519476"/>
            <a:ext cx="5693828" cy="50697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new partners (Enpam, Others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Pentagono 38">
            <a:extLst>
              <a:ext uri="{FF2B5EF4-FFF2-40B4-BE49-F238E27FC236}">
                <a16:creationId xmlns:a16="http://schemas.microsoft.com/office/drawing/2014/main" id="{A43EEBF7-3437-9B05-156E-3070559B881B}"/>
              </a:ext>
            </a:extLst>
          </p:cNvPr>
          <p:cNvSpPr/>
          <p:nvPr/>
        </p:nvSpPr>
        <p:spPr>
          <a:xfrm>
            <a:off x="2815084" y="3789937"/>
            <a:ext cx="5866577" cy="565664"/>
          </a:xfrm>
          <a:prstGeom prst="homePlate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Crescita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national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LP</a:t>
            </a:r>
          </a:p>
        </p:txBody>
      </p:sp>
      <p:sp>
        <p:nvSpPr>
          <p:cNvPr id="6" name="Pentagono 38">
            <a:extLst>
              <a:ext uri="{FF2B5EF4-FFF2-40B4-BE49-F238E27FC236}">
                <a16:creationId xmlns:a16="http://schemas.microsoft.com/office/drawing/2014/main" id="{FD5F3E4D-5541-261C-38B9-0EF7F6EE8B84}"/>
              </a:ext>
            </a:extLst>
          </p:cNvPr>
          <p:cNvSpPr/>
          <p:nvPr/>
        </p:nvSpPr>
        <p:spPr>
          <a:xfrm>
            <a:off x="2815085" y="5482746"/>
            <a:ext cx="5866576" cy="647460"/>
          </a:xfrm>
          <a:prstGeom prst="homePlate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cross-selling and NBI</a:t>
            </a:r>
          </a:p>
        </p:txBody>
      </p:sp>
      <p:sp>
        <p:nvSpPr>
          <p:cNvPr id="8" name="Pentagono 38">
            <a:extLst>
              <a:ext uri="{FF2B5EF4-FFF2-40B4-BE49-F238E27FC236}">
                <a16:creationId xmlns:a16="http://schemas.microsoft.com/office/drawing/2014/main" id="{5A9FC72B-7F83-A171-E66A-5699395DBA46}"/>
              </a:ext>
            </a:extLst>
          </p:cNvPr>
          <p:cNvSpPr/>
          <p:nvPr/>
        </p:nvSpPr>
        <p:spPr>
          <a:xfrm>
            <a:off x="2815085" y="2806071"/>
            <a:ext cx="5866578" cy="811885"/>
          </a:xfrm>
          <a:prstGeom prst="homePlate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Iniatiatives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Treasury Service)</a:t>
            </a:r>
          </a:p>
        </p:txBody>
      </p:sp>
      <p:sp>
        <p:nvSpPr>
          <p:cNvPr id="9" name="Pentagono 38">
            <a:extLst>
              <a:ext uri="{FF2B5EF4-FFF2-40B4-BE49-F238E27FC236}">
                <a16:creationId xmlns:a16="http://schemas.microsoft.com/office/drawing/2014/main" id="{19DF55E4-70D0-9021-C9B6-8A4070B9E746}"/>
              </a:ext>
            </a:extLst>
          </p:cNvPr>
          <p:cNvSpPr/>
          <p:nvPr/>
        </p:nvSpPr>
        <p:spPr>
          <a:xfrm>
            <a:off x="2815085" y="2117363"/>
            <a:ext cx="5693828" cy="565665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Events/Road Shows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BF5CDD-BA5A-E852-0D53-2D5B4288573A}"/>
              </a:ext>
            </a:extLst>
          </p:cNvPr>
          <p:cNvSpPr txBox="1"/>
          <p:nvPr/>
        </p:nvSpPr>
        <p:spPr>
          <a:xfrm>
            <a:off x="9244077" y="468277"/>
            <a:ext cx="2475768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dirty="0" err="1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it-IT" sz="120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 </a:t>
            </a:r>
            <a:r>
              <a:rPr lang="it-IT" sz="120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reali</a:t>
            </a:r>
            <a:r>
              <a:rPr lang="it-IT" sz="120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it-IT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ation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entagono 38">
            <a:extLst>
              <a:ext uri="{FF2B5EF4-FFF2-40B4-BE49-F238E27FC236}">
                <a16:creationId xmlns:a16="http://schemas.microsoft.com/office/drawing/2014/main" id="{4D2932CA-DFD8-2C92-1A92-E520022F6DB1}"/>
              </a:ext>
            </a:extLst>
          </p:cNvPr>
          <p:cNvSpPr/>
          <p:nvPr/>
        </p:nvSpPr>
        <p:spPr>
          <a:xfrm>
            <a:off x="2815085" y="4734362"/>
            <a:ext cx="5866576" cy="666713"/>
          </a:xfrm>
          <a:prstGeom prst="homePlate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2700">
            <a:solidFill>
              <a:srgbClr val="00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LP with the best credit standards to facilitate access to Credit (in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Crediti </a:t>
            </a:r>
            <a:r>
              <a:rPr lang="it-IT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it-IT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Freccia a pentagono 9">
            <a:extLst>
              <a:ext uri="{FF2B5EF4-FFF2-40B4-BE49-F238E27FC236}">
                <a16:creationId xmlns:a16="http://schemas.microsoft.com/office/drawing/2014/main" id="{03ECF6D9-748C-E9A7-A6B5-8F8A4BC872DD}"/>
              </a:ext>
            </a:extLst>
          </p:cNvPr>
          <p:cNvSpPr/>
          <p:nvPr/>
        </p:nvSpPr>
        <p:spPr>
          <a:xfrm>
            <a:off x="357074" y="821636"/>
            <a:ext cx="2334755" cy="3619064"/>
          </a:xfrm>
          <a:prstGeom prst="homePlate">
            <a:avLst>
              <a:gd name="adj" fmla="val 17963"/>
            </a:avLst>
          </a:prstGeom>
          <a:solidFill>
            <a:srgbClr val="E1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acquire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new clients on the target of Liberal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Professions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4D3C1F94-1748-DED4-D357-31C9DAFFF042}"/>
              </a:ext>
            </a:extLst>
          </p:cNvPr>
          <p:cNvSpPr/>
          <p:nvPr/>
        </p:nvSpPr>
        <p:spPr>
          <a:xfrm>
            <a:off x="357073" y="4543619"/>
            <a:ext cx="2334755" cy="1591470"/>
          </a:xfrm>
          <a:prstGeom prst="homePlate">
            <a:avLst>
              <a:gd name="adj" fmla="val 17963"/>
            </a:avLst>
          </a:prstGeom>
          <a:solidFill>
            <a:srgbClr val="E1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strengthen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relations with the 27.000 liberal </a:t>
            </a:r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professions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clients in CAI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5C6E86F-E4BC-CF0D-9F21-189FA4CCA7EE}"/>
              </a:ext>
            </a:extLst>
          </p:cNvPr>
          <p:cNvSpPr/>
          <p:nvPr/>
        </p:nvSpPr>
        <p:spPr>
          <a:xfrm>
            <a:off x="9428404" y="4828688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Q2 2026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CC7000B-B379-2221-1ACD-4FB922FABF60}"/>
              </a:ext>
            </a:extLst>
          </p:cNvPr>
          <p:cNvSpPr/>
          <p:nvPr/>
        </p:nvSpPr>
        <p:spPr>
          <a:xfrm>
            <a:off x="9428404" y="5577702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</a:t>
            </a: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2026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AEE24DA-1CCC-46EA-B6E8-BDDDEBDB5F23}"/>
              </a:ext>
            </a:extLst>
          </p:cNvPr>
          <p:cNvSpPr/>
          <p:nvPr/>
        </p:nvSpPr>
        <p:spPr>
          <a:xfrm>
            <a:off x="9428404" y="3006598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Q3 2026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7B5BFB7-E15E-9F2B-AAAA-5C83958A3E2E}"/>
              </a:ext>
            </a:extLst>
          </p:cNvPr>
          <p:cNvSpPr/>
          <p:nvPr/>
        </p:nvSpPr>
        <p:spPr>
          <a:xfrm>
            <a:off x="9418586" y="2257584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</a:t>
            </a: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2026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C829816-DCB0-58D6-3F4D-6342A6292B1D}"/>
              </a:ext>
            </a:extLst>
          </p:cNvPr>
          <p:cNvSpPr/>
          <p:nvPr/>
        </p:nvSpPr>
        <p:spPr>
          <a:xfrm>
            <a:off x="9418586" y="1575313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from Q1 2026 and work in progress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FF2818B-74F5-B1FD-07F7-0EAAD39A07C3}"/>
              </a:ext>
            </a:extLst>
          </p:cNvPr>
          <p:cNvSpPr/>
          <p:nvPr/>
        </p:nvSpPr>
        <p:spPr>
          <a:xfrm>
            <a:off x="9418586" y="944276"/>
            <a:ext cx="2126749" cy="457548"/>
          </a:xfrm>
          <a:prstGeom prst="rect">
            <a:avLst/>
          </a:prstGeom>
          <a:solidFill>
            <a:schemeClr val="accent6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from Q4 2025</a:t>
            </a:r>
          </a:p>
        </p:txBody>
      </p:sp>
    </p:spTree>
    <p:extLst>
      <p:ext uri="{BB962C8B-B14F-4D97-AF65-F5344CB8AC3E}">
        <p14:creationId xmlns:p14="http://schemas.microsoft.com/office/powerpoint/2010/main" val="415152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space réservé du pied de page 3"/>
          <p:cNvSpPr txBox="1">
            <a:spLocks/>
          </p:cNvSpPr>
          <p:nvPr/>
        </p:nvSpPr>
        <p:spPr>
          <a:xfrm>
            <a:off x="3223220" y="6463653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DBI - AAP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CEFB89-AF4B-C469-2BBB-A1A25D69C0FB}"/>
              </a:ext>
            </a:extLst>
          </p:cNvPr>
          <p:cNvSpPr txBox="1"/>
          <p:nvPr/>
        </p:nvSpPr>
        <p:spPr>
          <a:xfrm>
            <a:off x="233816" y="5995332"/>
            <a:ext cx="11601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071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E2201AB3-3232-4FA5-7977-A062DE59DA7E}"/>
              </a:ext>
            </a:extLst>
          </p:cNvPr>
          <p:cNvSpPr/>
          <p:nvPr/>
        </p:nvSpPr>
        <p:spPr>
          <a:xfrm>
            <a:off x="0" y="1352872"/>
            <a:ext cx="12192000" cy="4509363"/>
          </a:xfrm>
          <a:prstGeom prst="rect">
            <a:avLst/>
          </a:prstGeom>
          <a:solidFill>
            <a:srgbClr val="019798"/>
          </a:solidFill>
          <a:ln w="12700" cap="flat" cmpd="sng" algn="ctr">
            <a:solidFill>
              <a:srgbClr val="0197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45A6007-2711-A014-4E10-F0C4BD36EC8C}"/>
              </a:ext>
            </a:extLst>
          </p:cNvPr>
          <p:cNvSpPr/>
          <p:nvPr/>
        </p:nvSpPr>
        <p:spPr>
          <a:xfrm>
            <a:off x="151557" y="1563955"/>
            <a:ext cx="10691044" cy="17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CFB1156-E23E-95A8-8A6F-07B89A7E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8" y="2303677"/>
            <a:ext cx="1003339" cy="6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4416-F5E3-3380-B5FD-E52BB4F1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85">
            <a:extLst>
              <a:ext uri="{FF2B5EF4-FFF2-40B4-BE49-F238E27FC236}">
                <a16:creationId xmlns:a16="http://schemas.microsoft.com/office/drawing/2014/main" id="{1DAE8CEA-5690-AC59-E799-AD5D6DA9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0" y="188803"/>
            <a:ext cx="10800000" cy="900000"/>
          </a:xfrm>
        </p:spPr>
        <p:txBody>
          <a:bodyPr>
            <a:normAutofit/>
          </a:bodyPr>
          <a:lstStyle/>
          <a:p>
            <a:r>
              <a:rPr lang="en-GB" dirty="0"/>
              <a:t>Offer and partnerships – </a:t>
            </a:r>
            <a:r>
              <a:rPr lang="en-GB" dirty="0" err="1"/>
              <a:t>LIBERal</a:t>
            </a:r>
            <a:r>
              <a:rPr lang="en-GB" dirty="0"/>
              <a:t> PROFESSIONs 1/2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DF0B31FB-91C0-D73E-DA77-9E6A17AAD501}"/>
              </a:ext>
            </a:extLst>
          </p:cNvPr>
          <p:cNvSpPr/>
          <p:nvPr/>
        </p:nvSpPr>
        <p:spPr>
          <a:xfrm>
            <a:off x="347861" y="1259655"/>
            <a:ext cx="5383088" cy="2568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97D44F8-9A68-1081-3F6F-A8D15EB93BA1}"/>
              </a:ext>
            </a:extLst>
          </p:cNvPr>
          <p:cNvSpPr/>
          <p:nvPr/>
        </p:nvSpPr>
        <p:spPr>
          <a:xfrm>
            <a:off x="2040454" y="1388986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Complete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ecosystem</a:t>
            </a:r>
            <a:endParaRPr lang="it-IT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251A43-A6C3-BDD3-A59A-A58BB8F1A202}"/>
              </a:ext>
            </a:extLst>
          </p:cNvPr>
          <p:cNvSpPr/>
          <p:nvPr/>
        </p:nvSpPr>
        <p:spPr>
          <a:xfrm>
            <a:off x="2040454" y="1971701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Changes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in the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italian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market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80450AC-B63F-39E6-16A1-3D065A8CF2A7}"/>
              </a:ext>
            </a:extLst>
          </p:cNvPr>
          <p:cNvSpPr/>
          <p:nvPr/>
        </p:nvSpPr>
        <p:spPr>
          <a:xfrm>
            <a:off x="2040454" y="2567196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Territorial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proximity</a:t>
            </a:r>
            <a:endParaRPr lang="it-IT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81F2D7-7A21-8AB2-72AD-0F6E7AE43C9C}"/>
              </a:ext>
            </a:extLst>
          </p:cNvPr>
          <p:cNvSpPr/>
          <p:nvPr/>
        </p:nvSpPr>
        <p:spPr>
          <a:xfrm>
            <a:off x="2040454" y="3170862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Low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realization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costs</a:t>
            </a:r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C23D9BC4-0B77-2CB6-8E0D-DFAD54DA4FB0}"/>
              </a:ext>
            </a:extLst>
          </p:cNvPr>
          <p:cNvSpPr/>
          <p:nvPr/>
        </p:nvSpPr>
        <p:spPr>
          <a:xfrm>
            <a:off x="347859" y="1259655"/>
            <a:ext cx="2065731" cy="2568129"/>
          </a:xfrm>
          <a:prstGeom prst="homePlate">
            <a:avLst>
              <a:gd name="adj" fmla="val 17963"/>
            </a:avLst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Reasons</a:t>
            </a:r>
            <a:r>
              <a:rPr lang="it-IT" b="1" dirty="0"/>
              <a:t> for an </a:t>
            </a:r>
            <a:r>
              <a:rPr lang="it-IT" b="1" dirty="0" err="1"/>
              <a:t>added-value</a:t>
            </a:r>
            <a:r>
              <a:rPr lang="it-IT" b="1" dirty="0"/>
              <a:t> plan…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36AACD6-F855-5A00-9739-07311CB28FD0}"/>
              </a:ext>
            </a:extLst>
          </p:cNvPr>
          <p:cNvSpPr/>
          <p:nvPr/>
        </p:nvSpPr>
        <p:spPr>
          <a:xfrm>
            <a:off x="5919322" y="1259655"/>
            <a:ext cx="5383088" cy="2568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C4D3948-2895-5933-3EE0-DBAEEA606363}"/>
              </a:ext>
            </a:extLst>
          </p:cNvPr>
          <p:cNvSpPr/>
          <p:nvPr/>
        </p:nvSpPr>
        <p:spPr>
          <a:xfrm>
            <a:off x="5919323" y="1388986"/>
            <a:ext cx="5383088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Dedicated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conditions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on products and innovative services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0103C3D-7386-1387-4B3A-8C65A2F6FA26}"/>
              </a:ext>
            </a:extLst>
          </p:cNvPr>
          <p:cNvSpPr/>
          <p:nvPr/>
        </p:nvSpPr>
        <p:spPr>
          <a:xfrm>
            <a:off x="5919321" y="1971701"/>
            <a:ext cx="5383089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Room for a new leader in the liberal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professions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sector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A2610B2-5FB9-7A5B-822B-DE415B8BD122}"/>
              </a:ext>
            </a:extLst>
          </p:cNvPr>
          <p:cNvSpPr/>
          <p:nvPr/>
        </p:nvSpPr>
        <p:spPr>
          <a:xfrm>
            <a:off x="5919321" y="2567196"/>
            <a:ext cx="5383089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Advisors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always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at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the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client’s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disposal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B2682CC-0213-49E9-61A6-AA0A58D39A41}"/>
              </a:ext>
            </a:extLst>
          </p:cNvPr>
          <p:cNvSpPr/>
          <p:nvPr/>
        </p:nvSpPr>
        <p:spPr>
          <a:xfrm>
            <a:off x="5919321" y="3170862"/>
            <a:ext cx="5383089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Investment in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ideas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win-win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partnerships, with low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expenses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D43ED99-C6CE-F164-685F-E20F76D2A8D1}"/>
              </a:ext>
            </a:extLst>
          </p:cNvPr>
          <p:cNvSpPr/>
          <p:nvPr/>
        </p:nvSpPr>
        <p:spPr>
          <a:xfrm>
            <a:off x="347861" y="4099647"/>
            <a:ext cx="5383088" cy="1911207"/>
          </a:xfrm>
          <a:prstGeom prst="rect">
            <a:avLst/>
          </a:prstGeom>
          <a:solidFill>
            <a:srgbClr val="D8F1E4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A9B8C79-90BB-008C-6362-1DCB57C35F4B}"/>
              </a:ext>
            </a:extLst>
          </p:cNvPr>
          <p:cNvSpPr/>
          <p:nvPr/>
        </p:nvSpPr>
        <p:spPr>
          <a:xfrm>
            <a:off x="2040454" y="4228978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External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communication</a:t>
            </a:r>
            <a:endParaRPr lang="it-IT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36F22F5-097C-A41A-E6BB-7CF2368D3C8F}"/>
              </a:ext>
            </a:extLst>
          </p:cNvPr>
          <p:cNvSpPr/>
          <p:nvPr/>
        </p:nvSpPr>
        <p:spPr>
          <a:xfrm>
            <a:off x="2040454" y="4811693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Digital UX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91A71CB-39FD-5A03-E9FE-497E14686A27}"/>
              </a:ext>
            </a:extLst>
          </p:cNvPr>
          <p:cNvSpPr/>
          <p:nvPr/>
        </p:nvSpPr>
        <p:spPr>
          <a:xfrm>
            <a:off x="2040454" y="5407188"/>
            <a:ext cx="3690495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Internal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</a:rPr>
              <a:t>communication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</a:rPr>
              <a:t> and meetings</a:t>
            </a:r>
          </a:p>
        </p:txBody>
      </p:sp>
      <p:sp>
        <p:nvSpPr>
          <p:cNvPr id="26" name="Freccia a pentagono 25">
            <a:extLst>
              <a:ext uri="{FF2B5EF4-FFF2-40B4-BE49-F238E27FC236}">
                <a16:creationId xmlns:a16="http://schemas.microsoft.com/office/drawing/2014/main" id="{CE0F2B47-B45E-06E4-F58A-F4277F97CE75}"/>
              </a:ext>
            </a:extLst>
          </p:cNvPr>
          <p:cNvSpPr/>
          <p:nvPr/>
        </p:nvSpPr>
        <p:spPr>
          <a:xfrm>
            <a:off x="347859" y="4099647"/>
            <a:ext cx="2065731" cy="1911207"/>
          </a:xfrm>
          <a:prstGeom prst="homePlate">
            <a:avLst>
              <a:gd name="adj" fmla="val 1796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…and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communication</a:t>
            </a:r>
            <a:r>
              <a:rPr lang="it-IT" b="1" dirty="0"/>
              <a:t> strategy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4A6306B-281C-2CF7-9BE4-6167027CB46C}"/>
              </a:ext>
            </a:extLst>
          </p:cNvPr>
          <p:cNvSpPr/>
          <p:nvPr/>
        </p:nvSpPr>
        <p:spPr>
          <a:xfrm>
            <a:off x="5919322" y="4099647"/>
            <a:ext cx="5383088" cy="1911207"/>
          </a:xfrm>
          <a:prstGeom prst="rect">
            <a:avLst/>
          </a:prstGeom>
          <a:solidFill>
            <a:srgbClr val="D8F1E4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26D6505-4719-8E15-6107-4215100C165B}"/>
              </a:ext>
            </a:extLst>
          </p:cNvPr>
          <p:cNvSpPr/>
          <p:nvPr/>
        </p:nvSpPr>
        <p:spPr>
          <a:xfrm>
            <a:off x="5919323" y="4228978"/>
            <a:ext cx="5383088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Broad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presence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both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in Social Networks and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branches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582B697-9C1A-1DDD-E79E-E2C7D5A1D1F2}"/>
              </a:ext>
            </a:extLst>
          </p:cNvPr>
          <p:cNvSpPr/>
          <p:nvPr/>
        </p:nvSpPr>
        <p:spPr>
          <a:xfrm>
            <a:off x="5919321" y="4811693"/>
            <a:ext cx="5383089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CAI website for the general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proposal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customized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HB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E46EDD7-755E-172F-A267-A92266076D03}"/>
              </a:ext>
            </a:extLst>
          </p:cNvPr>
          <p:cNvSpPr/>
          <p:nvPr/>
        </p:nvSpPr>
        <p:spPr>
          <a:xfrm>
            <a:off x="5919321" y="5407188"/>
            <a:ext cx="5383089" cy="450447"/>
          </a:xfrm>
          <a:prstGeom prst="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For the advisors to spread the word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88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6A405-8DBC-4A47-647A-3644EE04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D8AC117-B21E-BDA4-D0AF-0D93BB07E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ABC3C-103B-4086-8D3F-569824F59C7E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86" name="Titolo 85">
            <a:extLst>
              <a:ext uri="{FF2B5EF4-FFF2-40B4-BE49-F238E27FC236}">
                <a16:creationId xmlns:a16="http://schemas.microsoft.com/office/drawing/2014/main" id="{6035AEF4-6E27-1A49-3B6B-58C5252B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0" y="188803"/>
            <a:ext cx="10800000" cy="900000"/>
          </a:xfrm>
        </p:spPr>
        <p:txBody>
          <a:bodyPr>
            <a:normAutofit/>
          </a:bodyPr>
          <a:lstStyle/>
          <a:p>
            <a:r>
              <a:rPr lang="en-GB" dirty="0"/>
              <a:t>Offer and partnerships – </a:t>
            </a:r>
            <a:r>
              <a:rPr lang="en-GB" dirty="0" err="1"/>
              <a:t>LIBERal</a:t>
            </a:r>
            <a:r>
              <a:rPr lang="en-GB" dirty="0"/>
              <a:t> PROFESSIONs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CE7E31-D7B0-3142-9094-77AE10FCACA7}"/>
              </a:ext>
            </a:extLst>
          </p:cNvPr>
          <p:cNvSpPr txBox="1"/>
          <p:nvPr/>
        </p:nvSpPr>
        <p:spPr>
          <a:xfrm>
            <a:off x="618207" y="6553761"/>
            <a:ext cx="4486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al 31.12.2025</a:t>
            </a:r>
            <a:endParaRPr lang="it-IT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4FFA421-5C08-7EAF-EF8B-BFF8CCFF91A8}"/>
              </a:ext>
            </a:extLst>
          </p:cNvPr>
          <p:cNvSpPr/>
          <p:nvPr/>
        </p:nvSpPr>
        <p:spPr>
          <a:xfrm>
            <a:off x="518978" y="1173891"/>
            <a:ext cx="5140411" cy="390308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OFFER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F80A0B4-A24C-09AE-8C31-5BD164507B25}"/>
              </a:ext>
            </a:extLst>
          </p:cNvPr>
          <p:cNvSpPr/>
          <p:nvPr/>
        </p:nvSpPr>
        <p:spPr>
          <a:xfrm>
            <a:off x="6211333" y="1173891"/>
            <a:ext cx="5184000" cy="390308"/>
          </a:xfrm>
          <a:prstGeom prst="roundRect">
            <a:avLst/>
          </a:prstGeom>
          <a:solidFill>
            <a:srgbClr val="2551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PARTNERSHIPS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79F157F-8606-86F1-4C39-B397E5C87DB8}"/>
              </a:ext>
            </a:extLst>
          </p:cNvPr>
          <p:cNvSpPr/>
          <p:nvPr/>
        </p:nvSpPr>
        <p:spPr>
          <a:xfrm>
            <a:off x="531708" y="1655802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Bank account in </a:t>
            </a:r>
            <a:r>
              <a:rPr lang="it-IT" sz="1500" b="1" dirty="0" err="1"/>
              <a:t>branches</a:t>
            </a:r>
            <a:endParaRPr lang="it-IT" sz="1500" b="1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64E6198-08B6-52F5-A5DB-5EFD7EC61B54}"/>
              </a:ext>
            </a:extLst>
          </p:cNvPr>
          <p:cNvSpPr/>
          <p:nvPr/>
        </p:nvSpPr>
        <p:spPr>
          <a:xfrm>
            <a:off x="531708" y="2431304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Online bank account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D07A78A-5518-A573-C17F-E1C204F12DFA}"/>
              </a:ext>
            </a:extLst>
          </p:cNvPr>
          <p:cNvSpPr/>
          <p:nvPr/>
        </p:nvSpPr>
        <p:spPr>
          <a:xfrm>
            <a:off x="531708" y="3206806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Collection rate on bank account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428FBD5-C73F-209A-9981-61E18EB43219}"/>
              </a:ext>
            </a:extLst>
          </p:cNvPr>
          <p:cNvSpPr/>
          <p:nvPr/>
        </p:nvSpPr>
        <p:spPr>
          <a:xfrm>
            <a:off x="531708" y="3982308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POS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60398E07-04E7-560E-3810-3DC446FB9E96}"/>
              </a:ext>
            </a:extLst>
          </p:cNvPr>
          <p:cNvSpPr/>
          <p:nvPr/>
        </p:nvSpPr>
        <p:spPr>
          <a:xfrm>
            <a:off x="531708" y="4757810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Leasing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BCD42CF-07AB-827E-7358-3C3EBAA4113B}"/>
              </a:ext>
            </a:extLst>
          </p:cNvPr>
          <p:cNvSpPr/>
          <p:nvPr/>
        </p:nvSpPr>
        <p:spPr>
          <a:xfrm>
            <a:off x="531708" y="5533314"/>
            <a:ext cx="1853144" cy="679622"/>
          </a:xfrm>
          <a:prstGeom prst="roundRect">
            <a:avLst/>
          </a:prstGeom>
          <a:solidFill>
            <a:srgbClr val="009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err="1"/>
              <a:t>Loans</a:t>
            </a:r>
            <a:endParaRPr lang="it-IT" sz="1500" b="1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C1BF9BE-EE81-3557-580A-0112D6EF25B3}"/>
              </a:ext>
            </a:extLst>
          </p:cNvPr>
          <p:cNvSpPr/>
          <p:nvPr/>
        </p:nvSpPr>
        <p:spPr>
          <a:xfrm>
            <a:off x="2510220" y="1680518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Free for 6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months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1DBD304-B6D2-2F63-0ACB-C97D8C447857}"/>
              </a:ext>
            </a:extLst>
          </p:cNvPr>
          <p:cNvSpPr/>
          <p:nvPr/>
        </p:nvSpPr>
        <p:spPr>
          <a:xfrm>
            <a:off x="2510220" y="2024653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Increased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transactions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FDADB6E3-6113-294F-2ECE-3BDC748E8626}"/>
              </a:ext>
            </a:extLst>
          </p:cNvPr>
          <p:cNvSpPr/>
          <p:nvPr/>
        </p:nvSpPr>
        <p:spPr>
          <a:xfrm>
            <a:off x="2510220" y="2430569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Free for 12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months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0E5F6F1-36A6-27BB-5E55-8899FE8B02F0}"/>
              </a:ext>
            </a:extLst>
          </p:cNvPr>
          <p:cNvSpPr/>
          <p:nvPr/>
        </p:nvSpPr>
        <p:spPr>
          <a:xfrm>
            <a:off x="2510220" y="2774704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Increased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transactions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CB0ABEC2-8B8A-16FD-E919-E4B2661DA751}"/>
              </a:ext>
            </a:extLst>
          </p:cNvPr>
          <p:cNvSpPr/>
          <p:nvPr/>
        </p:nvSpPr>
        <p:spPr>
          <a:xfrm>
            <a:off x="2510220" y="3202763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1% on new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liquidity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C75C1C2-C37C-14D0-F20C-FA44209B265A}"/>
              </a:ext>
            </a:extLst>
          </p:cNvPr>
          <p:cNvSpPr/>
          <p:nvPr/>
        </p:nvSpPr>
        <p:spPr>
          <a:xfrm>
            <a:off x="2510220" y="3546898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6-month duration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04B3A10-3A12-6BFF-E5DA-800F28431A9F}"/>
              </a:ext>
            </a:extLst>
          </p:cNvPr>
          <p:cNvSpPr/>
          <p:nvPr/>
        </p:nvSpPr>
        <p:spPr>
          <a:xfrm>
            <a:off x="2510220" y="3978976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Reduced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monthly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fee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E9D9D8-A6BA-45B3-59D9-4035C2E77D9A}"/>
              </a:ext>
            </a:extLst>
          </p:cNvPr>
          <p:cNvSpPr/>
          <p:nvPr/>
        </p:nvSpPr>
        <p:spPr>
          <a:xfrm>
            <a:off x="2510220" y="4323111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Reduced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bank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fees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2FC0412-54A5-9796-5406-2F4F571446B4}"/>
              </a:ext>
            </a:extLst>
          </p:cNvPr>
          <p:cNvSpPr/>
          <p:nvPr/>
        </p:nvSpPr>
        <p:spPr>
          <a:xfrm>
            <a:off x="2510220" y="4753767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Reduced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financing rate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413A789-D023-D442-340E-53D95E1BC4DE}"/>
              </a:ext>
            </a:extLst>
          </p:cNvPr>
          <p:cNvSpPr/>
          <p:nvPr/>
        </p:nvSpPr>
        <p:spPr>
          <a:xfrm>
            <a:off x="2510220" y="5097902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Reduced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administration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</a:rPr>
              <a:t>fees</a:t>
            </a:r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956402E-756C-5687-3585-14DDFA47051B}"/>
              </a:ext>
            </a:extLst>
          </p:cNvPr>
          <p:cNvSpPr/>
          <p:nvPr/>
        </p:nvSpPr>
        <p:spPr>
          <a:xfrm>
            <a:off x="2510220" y="5536155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611CBE35-16B6-6634-E3F9-C380D79E9580}"/>
              </a:ext>
            </a:extLst>
          </p:cNvPr>
          <p:cNvSpPr/>
          <p:nvPr/>
        </p:nvSpPr>
        <p:spPr>
          <a:xfrm>
            <a:off x="2510220" y="5880290"/>
            <a:ext cx="3126262" cy="298460"/>
          </a:xfrm>
          <a:prstGeom prst="roundRect">
            <a:avLst/>
          </a:prstGeom>
          <a:solidFill>
            <a:srgbClr val="E5F6F5"/>
          </a:solidFill>
          <a:ln>
            <a:solidFill>
              <a:srgbClr val="0094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Onda 30">
            <a:extLst>
              <a:ext uri="{FF2B5EF4-FFF2-40B4-BE49-F238E27FC236}">
                <a16:creationId xmlns:a16="http://schemas.microsoft.com/office/drawing/2014/main" id="{2D087DB8-049E-3DEE-BBAE-AECDC43301EB}"/>
              </a:ext>
            </a:extLst>
          </p:cNvPr>
          <p:cNvSpPr/>
          <p:nvPr/>
        </p:nvSpPr>
        <p:spPr>
          <a:xfrm rot="19820728">
            <a:off x="3635350" y="5650790"/>
            <a:ext cx="763985" cy="470944"/>
          </a:xfrm>
          <a:prstGeom prst="wave">
            <a:avLst/>
          </a:prstGeom>
          <a:solidFill>
            <a:srgbClr val="009496"/>
          </a:solidFill>
          <a:ln w="12700" cap="flat" cmpd="sng" algn="ctr">
            <a:solidFill>
              <a:srgbClr val="0094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B9CBD9F7-A7B1-7DC6-3DA4-FC8EBA336C5C}"/>
              </a:ext>
            </a:extLst>
          </p:cNvPr>
          <p:cNvSpPr/>
          <p:nvPr/>
        </p:nvSpPr>
        <p:spPr>
          <a:xfrm>
            <a:off x="6211333" y="1655802"/>
            <a:ext cx="1853144" cy="679622"/>
          </a:xfrm>
          <a:prstGeom prst="roundRect">
            <a:avLst/>
          </a:prstGeom>
          <a:solidFill>
            <a:srgbClr val="255179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err="1"/>
              <a:t>Fiscozen</a:t>
            </a:r>
            <a:endParaRPr lang="it-IT" sz="1500" b="1" dirty="0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4FCA9A8D-90F7-6960-F7A1-7381A58A31C7}"/>
              </a:ext>
            </a:extLst>
          </p:cNvPr>
          <p:cNvSpPr/>
          <p:nvPr/>
        </p:nvSpPr>
        <p:spPr>
          <a:xfrm>
            <a:off x="8189845" y="1680518"/>
            <a:ext cx="3204000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Online tax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consultancy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4E3D9923-A32E-03C9-D35E-F0D568B33F55}"/>
              </a:ext>
            </a:extLst>
          </p:cNvPr>
          <p:cNvSpPr/>
          <p:nvPr/>
        </p:nvSpPr>
        <p:spPr>
          <a:xfrm>
            <a:off x="8189845" y="2024653"/>
            <a:ext cx="3204000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100€ discount on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annual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subscription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DB72C90-1BD5-BF4D-F73C-F52DC186C741}"/>
              </a:ext>
            </a:extLst>
          </p:cNvPr>
          <p:cNvSpPr/>
          <p:nvPr/>
        </p:nvSpPr>
        <p:spPr>
          <a:xfrm>
            <a:off x="6211333" y="2434893"/>
            <a:ext cx="1853144" cy="679622"/>
          </a:xfrm>
          <a:prstGeom prst="roundRect">
            <a:avLst/>
          </a:prstGeom>
          <a:solidFill>
            <a:srgbClr val="255179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/>
              <a:t>Amex + DAZN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113F9BEB-D454-A54B-9082-0C82A66EB7C3}"/>
              </a:ext>
            </a:extLst>
          </p:cNvPr>
          <p:cNvSpPr/>
          <p:nvPr/>
        </p:nvSpPr>
        <p:spPr>
          <a:xfrm>
            <a:off x="8189845" y="2459609"/>
            <a:ext cx="3204000" cy="298460"/>
          </a:xfrm>
          <a:prstGeom prst="roundRect">
            <a:avLst/>
          </a:prstGeom>
          <a:solidFill>
            <a:srgbClr val="DFEBF5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: new b. account and card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CDCC78DB-4B1B-7117-8375-DEAC60151338}"/>
              </a:ext>
            </a:extLst>
          </p:cNvPr>
          <p:cNvSpPr/>
          <p:nvPr/>
        </p:nvSpPr>
        <p:spPr>
          <a:xfrm>
            <a:off x="8189845" y="2803744"/>
            <a:ext cx="3204000" cy="298460"/>
          </a:xfrm>
          <a:prstGeom prst="roundRect">
            <a:avLst/>
          </a:prstGeom>
          <a:solidFill>
            <a:srgbClr val="DFEBF5"/>
          </a:solidFill>
          <a:ln>
            <a:solidFill>
              <a:srgbClr val="2551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3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months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subscription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free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3C1DF2E-B8AC-E04D-502B-5D6D7F77D374}"/>
              </a:ext>
            </a:extLst>
          </p:cNvPr>
          <p:cNvSpPr/>
          <p:nvPr/>
        </p:nvSpPr>
        <p:spPr>
          <a:xfrm>
            <a:off x="6202961" y="4674363"/>
            <a:ext cx="1558804" cy="7747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February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78913D8-D729-B2AA-0603-F44792C2ABFF}"/>
              </a:ext>
            </a:extLst>
          </p:cNvPr>
          <p:cNvSpPr/>
          <p:nvPr/>
        </p:nvSpPr>
        <p:spPr>
          <a:xfrm>
            <a:off x="6202961" y="5470793"/>
            <a:ext cx="1558804" cy="7747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March</a:t>
            </a:r>
          </a:p>
        </p:txBody>
      </p:sp>
      <p:sp>
        <p:nvSpPr>
          <p:cNvPr id="29" name="Freccia a gallone 28">
            <a:extLst>
              <a:ext uri="{FF2B5EF4-FFF2-40B4-BE49-F238E27FC236}">
                <a16:creationId xmlns:a16="http://schemas.microsoft.com/office/drawing/2014/main" id="{E5A29A99-B57E-A767-1406-3D4BEB220A0A}"/>
              </a:ext>
            </a:extLst>
          </p:cNvPr>
          <p:cNvSpPr/>
          <p:nvPr/>
        </p:nvSpPr>
        <p:spPr>
          <a:xfrm>
            <a:off x="7819618" y="4724446"/>
            <a:ext cx="315437" cy="67962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3" name="Freccia a gallone 42">
            <a:extLst>
              <a:ext uri="{FF2B5EF4-FFF2-40B4-BE49-F238E27FC236}">
                <a16:creationId xmlns:a16="http://schemas.microsoft.com/office/drawing/2014/main" id="{81C2483B-734C-F808-BF6F-F147974BF1E4}"/>
              </a:ext>
            </a:extLst>
          </p:cNvPr>
          <p:cNvSpPr/>
          <p:nvPr/>
        </p:nvSpPr>
        <p:spPr>
          <a:xfrm>
            <a:off x="7819618" y="5511863"/>
            <a:ext cx="315437" cy="67962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8FB907F0-CE97-1FE1-88D3-C095C0D89F27}"/>
              </a:ext>
            </a:extLst>
          </p:cNvPr>
          <p:cNvSpPr/>
          <p:nvPr/>
        </p:nvSpPr>
        <p:spPr>
          <a:xfrm>
            <a:off x="6211333" y="4213856"/>
            <a:ext cx="5140411" cy="390308"/>
          </a:xfrm>
          <a:prstGeom prst="roundRect">
            <a:avLst/>
          </a:prstGeom>
          <a:solidFill>
            <a:srgbClr val="006A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HOW TO COMMUNICATE THEM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549371B-9C70-681D-C58C-F9B3F865C4B6}"/>
              </a:ext>
            </a:extLst>
          </p:cNvPr>
          <p:cNvSpPr/>
          <p:nvPr/>
        </p:nvSpPr>
        <p:spPr>
          <a:xfrm>
            <a:off x="8225482" y="4741400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Internal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communication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plan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6F0B0044-DB4C-964D-BC05-EBBC376670C3}"/>
              </a:ext>
            </a:extLst>
          </p:cNvPr>
          <p:cNvSpPr/>
          <p:nvPr/>
        </p:nvSpPr>
        <p:spPr>
          <a:xfrm>
            <a:off x="8225482" y="5106801"/>
            <a:ext cx="3126262" cy="298460"/>
          </a:xfrm>
          <a:prstGeom prst="roundRect">
            <a:avLst/>
          </a:prstGeom>
          <a:solidFill>
            <a:schemeClr val="bg1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CAI website,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customized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homebanking</a:t>
            </a:r>
            <a:endParaRPr lang="it-IT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BDBA44D7-067A-667A-E77B-62116EE1E5AC}"/>
              </a:ext>
            </a:extLst>
          </p:cNvPr>
          <p:cNvSpPr/>
          <p:nvPr/>
        </p:nvSpPr>
        <p:spPr>
          <a:xfrm>
            <a:off x="8225482" y="5517825"/>
            <a:ext cx="3126262" cy="298460"/>
          </a:xfrm>
          <a:prstGeom prst="roundRect">
            <a:avLst/>
          </a:prstGeom>
          <a:solidFill>
            <a:srgbClr val="E1FFF7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External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1300" dirty="0" err="1">
                <a:solidFill>
                  <a:schemeClr val="tx1">
                    <a:lumMod val="50000"/>
                  </a:schemeClr>
                </a:solidFill>
              </a:rPr>
              <a:t>communication</a:t>
            </a:r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 plan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38F53CDE-A10D-71DF-100F-D14E12F07274}"/>
              </a:ext>
            </a:extLst>
          </p:cNvPr>
          <p:cNvSpPr/>
          <p:nvPr/>
        </p:nvSpPr>
        <p:spPr>
          <a:xfrm>
            <a:off x="8225482" y="5883226"/>
            <a:ext cx="3126262" cy="298460"/>
          </a:xfrm>
          <a:prstGeom prst="roundRect">
            <a:avLst/>
          </a:prstGeom>
          <a:solidFill>
            <a:srgbClr val="E1FFF7"/>
          </a:solidFill>
          <a:ln>
            <a:solidFill>
              <a:srgbClr val="006A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tx1">
                    <a:lumMod val="50000"/>
                  </a:schemeClr>
                </a:solidFill>
              </a:rPr>
              <a:t>Meetings with commercial network</a:t>
            </a:r>
          </a:p>
        </p:txBody>
      </p:sp>
    </p:spTree>
    <p:extLst>
      <p:ext uri="{BB962C8B-B14F-4D97-AF65-F5344CB8AC3E}">
        <p14:creationId xmlns:p14="http://schemas.microsoft.com/office/powerpoint/2010/main" val="333567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81AC7-3E0D-3C18-5151-B2B861A65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6">
            <a:extLst>
              <a:ext uri="{FF2B5EF4-FFF2-40B4-BE49-F238E27FC236}">
                <a16:creationId xmlns:a16="http://schemas.microsoft.com/office/drawing/2014/main" id="{F3E36ED4-BB69-0FA8-2D1D-E835BA1C3DC7}"/>
              </a:ext>
            </a:extLst>
          </p:cNvPr>
          <p:cNvSpPr/>
          <p:nvPr/>
        </p:nvSpPr>
        <p:spPr>
          <a:xfrm>
            <a:off x="335520" y="1195422"/>
            <a:ext cx="1440000" cy="100811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en-GB" altLang="it-IT" sz="1400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  <a:sym typeface="Apex New Book" charset="0"/>
              </a:rPr>
              <a:t>SCOPE AND OBJECTIVES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B91C541B-9383-0388-7534-C98F97F29555}"/>
              </a:ext>
            </a:extLst>
          </p:cNvPr>
          <p:cNvSpPr/>
          <p:nvPr/>
        </p:nvSpPr>
        <p:spPr>
          <a:xfrm>
            <a:off x="335520" y="4578932"/>
            <a:ext cx="1440000" cy="459843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SzPct val="100000"/>
            </a:pPr>
            <a:r>
              <a:rPr lang="en-GB" sz="1400" dirty="0">
                <a:solidFill>
                  <a:prstClr val="white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75FDA1-241F-BF79-3F0D-CF681C3DC26E}"/>
              </a:ext>
            </a:extLst>
          </p:cNvPr>
          <p:cNvSpPr/>
          <p:nvPr/>
        </p:nvSpPr>
        <p:spPr>
          <a:xfrm>
            <a:off x="335520" y="6013009"/>
            <a:ext cx="1440000" cy="345753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SzPct val="100000"/>
            </a:pPr>
            <a:r>
              <a:rPr lang="en-GB" sz="1400" dirty="0">
                <a:solidFill>
                  <a:prstClr val="white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TOTAL AMOUNT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D4CA566-F93E-2BC5-B2ED-4FF60833265B}"/>
              </a:ext>
            </a:extLst>
          </p:cNvPr>
          <p:cNvSpPr/>
          <p:nvPr/>
        </p:nvSpPr>
        <p:spPr>
          <a:xfrm>
            <a:off x="335520" y="3997226"/>
            <a:ext cx="1440000" cy="386762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SzPct val="100000"/>
            </a:pPr>
            <a:r>
              <a:rPr lang="en-GB" sz="1400" dirty="0">
                <a:solidFill>
                  <a:prstClr val="white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TEAM GOVERNANCE</a:t>
            </a:r>
          </a:p>
        </p:txBody>
      </p:sp>
      <p:sp>
        <p:nvSpPr>
          <p:cNvPr id="12" name="Rettangolo arrotondato 36">
            <a:extLst>
              <a:ext uri="{FF2B5EF4-FFF2-40B4-BE49-F238E27FC236}">
                <a16:creationId xmlns:a16="http://schemas.microsoft.com/office/drawing/2014/main" id="{3CBB4A6D-D1A6-589C-9232-103D1D5209A2}"/>
              </a:ext>
            </a:extLst>
          </p:cNvPr>
          <p:cNvSpPr/>
          <p:nvPr/>
        </p:nvSpPr>
        <p:spPr>
          <a:xfrm>
            <a:off x="1919590" y="5969653"/>
            <a:ext cx="10004805" cy="439588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overall cost over the ‘25-’27 plan period is 5 million€, of which 3,9 million€ is CAPEX and 1,1 million€ is OPEX: the 2025 approved quota is 225 k€ for the inception phase; the 2026 quota is 2,6 million€ CAPEX and 381 k€ OPEX </a:t>
            </a:r>
          </a:p>
          <a:p>
            <a:pPr marL="0" lvl="1"/>
            <a:endParaRPr lang="en-GB" sz="1100" dirty="0">
              <a:solidFill>
                <a:schemeClr val="tx1">
                  <a:lumMod val="75000"/>
                </a:schemeClr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36">
            <a:extLst>
              <a:ext uri="{FF2B5EF4-FFF2-40B4-BE49-F238E27FC236}">
                <a16:creationId xmlns:a16="http://schemas.microsoft.com/office/drawing/2014/main" id="{2877AFD1-2FD5-28E9-230C-4B29329488BC}"/>
              </a:ext>
            </a:extLst>
          </p:cNvPr>
          <p:cNvSpPr/>
          <p:nvPr/>
        </p:nvSpPr>
        <p:spPr>
          <a:xfrm>
            <a:off x="1919591" y="3959194"/>
            <a:ext cx="10004805" cy="439588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With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five work areas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the platform's development is a single thread and follows an agile methodology. The platform is sponsored by the Deputy General Manager Retail and Digital and a coordination board has been established to summarize the activities of the five work areas.</a:t>
            </a:r>
          </a:p>
        </p:txBody>
      </p:sp>
      <p:sp>
        <p:nvSpPr>
          <p:cNvPr id="44" name="Rettangolo arrotondato 36">
            <a:extLst>
              <a:ext uri="{FF2B5EF4-FFF2-40B4-BE49-F238E27FC236}">
                <a16:creationId xmlns:a16="http://schemas.microsoft.com/office/drawing/2014/main" id="{2A9B4203-D05A-2305-FD21-E93299447717}"/>
              </a:ext>
            </a:extLst>
          </p:cNvPr>
          <p:cNvSpPr/>
          <p:nvPr/>
        </p:nvSpPr>
        <p:spPr>
          <a:xfrm>
            <a:off x="1919591" y="4648379"/>
            <a:ext cx="10004805" cy="310124"/>
          </a:xfrm>
          <a:prstGeom prst="rect">
            <a:avLst/>
          </a:prstGeom>
          <a:noFill/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With the implementation of the Partners’ Platform, an increase in loan volumes of approximately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€1,1 million 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(combined between the Bank and </a:t>
            </a:r>
            <a:r>
              <a:rPr lang="en-GB" sz="1100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Calit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over 5 years) is estimated, with an overall pre-tax operating profit of approximately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€17 million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4376AB-8171-BF80-5484-1B96BED96644}"/>
              </a:ext>
            </a:extLst>
          </p:cNvPr>
          <p:cNvSpPr txBox="1"/>
          <p:nvPr/>
        </p:nvSpPr>
        <p:spPr>
          <a:xfrm>
            <a:off x="1923842" y="2319821"/>
            <a:ext cx="10004805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There will be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5 phases to release the fully operational platform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implementation of the partners’ platform will enable the development, in the initial phase, of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intermediary services for Agri-Agro customers 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(Agri </a:t>
            </a:r>
            <a:r>
              <a:rPr lang="en-GB" sz="1100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Agro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Vendors) through new distribution and development agreements with other retailers. By the end of 2026, the credit assessment process for selected customers is expected to be automated with the integration of a deliberative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credit scoring system 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(with cut-off points for amount thresholds and prudential selection criteria). In the third phase, the offer will be extended to all Business products, with the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integration of short-term products and mortgage loans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and to state guarantees, also developing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new Vendors (non-Agri), </a:t>
            </a:r>
            <a:r>
              <a:rPr lang="en-GB" sz="1100" b="1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Confidi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and Credit Intermediaries.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Once the financing platform is complete, it will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be integrated with the leasing offer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in synergy with </a:t>
            </a:r>
            <a:r>
              <a:rPr lang="en-GB" sz="1100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Calit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 The project will conclude with the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of the platform's functionality to the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Bank's commercial network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 2025 the operational group has worked on the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Inception Phase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to carry on the setup design and to deepen the preliminary technical and functional analyses.</a:t>
            </a:r>
          </a:p>
        </p:txBody>
      </p:sp>
      <p:sp>
        <p:nvSpPr>
          <p:cNvPr id="16" name="Rettangolo arrotondato 36">
            <a:extLst>
              <a:ext uri="{FF2B5EF4-FFF2-40B4-BE49-F238E27FC236}">
                <a16:creationId xmlns:a16="http://schemas.microsoft.com/office/drawing/2014/main" id="{E59BCDE9-8BCA-64DF-280A-5F0E7AF2D1B8}"/>
              </a:ext>
            </a:extLst>
          </p:cNvPr>
          <p:cNvSpPr/>
          <p:nvPr/>
        </p:nvSpPr>
        <p:spPr>
          <a:xfrm>
            <a:off x="335520" y="2357255"/>
            <a:ext cx="1440000" cy="1412190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en-GB" altLang="it-IT" sz="1400" dirty="0">
                <a:solidFill>
                  <a:srgbClr val="FFFFFF"/>
                </a:solidFill>
                <a:latin typeface="Aptos Narrow" panose="020B0004020202020204" pitchFamily="34" charset="0"/>
                <a:cs typeface="Arial" panose="020B0604020202020204" pitchFamily="34" charset="0"/>
                <a:sym typeface="Apex New Book" charset="0"/>
              </a:rPr>
              <a:t>IMPLEMENTATION PHASES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AF2F58A-08FE-6D80-0C65-53FD6329682F}"/>
              </a:ext>
            </a:extLst>
          </p:cNvPr>
          <p:cNvSpPr/>
          <p:nvPr/>
        </p:nvSpPr>
        <p:spPr>
          <a:xfrm>
            <a:off x="335520" y="5176404"/>
            <a:ext cx="1440000" cy="64047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buSzPct val="100000"/>
            </a:pPr>
            <a:r>
              <a:rPr lang="en-GB" sz="1400" dirty="0">
                <a:solidFill>
                  <a:prstClr val="white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5278396-F3B4-503F-6CF9-BB58A2A477CF}"/>
              </a:ext>
            </a:extLst>
          </p:cNvPr>
          <p:cNvSpPr/>
          <p:nvPr/>
        </p:nvSpPr>
        <p:spPr>
          <a:xfrm>
            <a:off x="240166" y="1148688"/>
            <a:ext cx="11684228" cy="1106851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CD1BD0-BA5C-E1AA-58FA-439EAB9CDB68}"/>
              </a:ext>
            </a:extLst>
          </p:cNvPr>
          <p:cNvSpPr/>
          <p:nvPr/>
        </p:nvSpPr>
        <p:spPr>
          <a:xfrm>
            <a:off x="244419" y="2310888"/>
            <a:ext cx="11684228" cy="1504178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AFED12C-2F89-C45C-4AE0-43C08CD75C91}"/>
              </a:ext>
            </a:extLst>
          </p:cNvPr>
          <p:cNvSpPr/>
          <p:nvPr/>
        </p:nvSpPr>
        <p:spPr>
          <a:xfrm>
            <a:off x="240167" y="5142399"/>
            <a:ext cx="11684228" cy="723336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C7CC9EB-3917-903F-B1FC-8DF76FE8FE1F}"/>
              </a:ext>
            </a:extLst>
          </p:cNvPr>
          <p:cNvSpPr/>
          <p:nvPr/>
        </p:nvSpPr>
        <p:spPr>
          <a:xfrm>
            <a:off x="240167" y="5923328"/>
            <a:ext cx="11684228" cy="530008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2436A81-EDE4-55A2-3E4A-472A9EF30F55}"/>
              </a:ext>
            </a:extLst>
          </p:cNvPr>
          <p:cNvSpPr/>
          <p:nvPr/>
        </p:nvSpPr>
        <p:spPr>
          <a:xfrm>
            <a:off x="240167" y="4527296"/>
            <a:ext cx="11684228" cy="552291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7413517-B2C8-A146-F179-22A45B8778C0}"/>
              </a:ext>
            </a:extLst>
          </p:cNvPr>
          <p:cNvSpPr/>
          <p:nvPr/>
        </p:nvSpPr>
        <p:spPr>
          <a:xfrm>
            <a:off x="240167" y="3902843"/>
            <a:ext cx="11684228" cy="552291"/>
          </a:xfrm>
          <a:prstGeom prst="rect">
            <a:avLst/>
          </a:prstGeom>
          <a:noFill/>
          <a:ln>
            <a:solidFill>
              <a:srgbClr val="449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ptos Narrow" panose="020B00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791F52-25F2-992C-CD9F-52A0C0110044}"/>
              </a:ext>
            </a:extLst>
          </p:cNvPr>
          <p:cNvSpPr txBox="1"/>
          <p:nvPr/>
        </p:nvSpPr>
        <p:spPr>
          <a:xfrm>
            <a:off x="1919590" y="1147781"/>
            <a:ext cx="10004805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strategy for the small businesses segment in the coming years is aimed at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increasing the distribution capacity of the segment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with reference to the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development of partners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(Vendors, </a:t>
            </a:r>
            <a:r>
              <a:rPr lang="en-GB" sz="1100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Confidi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Credit Intermediaries). The development of a new partners’ platform will provide the Group with a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single interface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, once fully operational,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for offering loans and leasing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The platform will be used to manage new applications coming mainly from prospective companies. In particular, the main objectives are to become a key player in the third-party network market with a secure, compliant platform and to manage an efficient process that saves time for all stakeholders affected and the Bank departments directly involved in the process.</a:t>
            </a:r>
            <a:endParaRPr lang="en-GB" sz="1100" kern="0" dirty="0">
              <a:solidFill>
                <a:schemeClr val="tx1">
                  <a:lumMod val="75000"/>
                </a:schemeClr>
              </a:solidFill>
              <a:latin typeface="Aptos Narrow" panose="020B0004020202020204" pitchFamily="34" charset="0"/>
              <a:ea typeface="Apex New Book" panose="02010600040501010103" pitchFamily="2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356B48-5C8E-6980-F359-3BAC5F440861}"/>
              </a:ext>
            </a:extLst>
          </p:cNvPr>
          <p:cNvSpPr txBox="1"/>
          <p:nvPr/>
        </p:nvSpPr>
        <p:spPr>
          <a:xfrm>
            <a:off x="1919590" y="5208100"/>
            <a:ext cx="100048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Quid Informatica was selected as the supplier for the platform's development with its </a:t>
            </a:r>
            <a:r>
              <a:rPr lang="en-GB" sz="1100" b="1" dirty="0" err="1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Qinetic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product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. Thanks to its modular and configurable design, it enables the process and platform to be fully implemented in line with requirements and with a short time to market. </a:t>
            </a:r>
            <a:r>
              <a:rPr lang="en-GB" sz="1100" b="1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Deloitte was chosen as the supplier for the Credit Scoring 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or automatic approval. This engine provides the Partner with an indicator measuring the likelihood of a positive approval of the application. </a:t>
            </a:r>
            <a:endParaRPr lang="en-GB" sz="1100" dirty="0">
              <a:solidFill>
                <a:schemeClr val="tx1">
                  <a:lumMod val="75000"/>
                </a:schemeClr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olo 3">
            <a:extLst>
              <a:ext uri="{FF2B5EF4-FFF2-40B4-BE49-F238E27FC236}">
                <a16:creationId xmlns:a16="http://schemas.microsoft.com/office/drawing/2014/main" id="{F67C8EFC-05BA-D8A8-9593-C80E26C0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4" y="211587"/>
            <a:ext cx="10799763" cy="900113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Third-Party Networks Platform – EXECUTIVE SUMMARY</a:t>
            </a:r>
            <a:endParaRPr lang="en-GB" sz="2200" b="0" i="1" dirty="0"/>
          </a:p>
        </p:txBody>
      </p:sp>
    </p:spTree>
    <p:extLst>
      <p:ext uri="{BB962C8B-B14F-4D97-AF65-F5344CB8AC3E}">
        <p14:creationId xmlns:p14="http://schemas.microsoft.com/office/powerpoint/2010/main" val="168208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con strisce 17">
            <a:extLst>
              <a:ext uri="{FF2B5EF4-FFF2-40B4-BE49-F238E27FC236}">
                <a16:creationId xmlns:a16="http://schemas.microsoft.com/office/drawing/2014/main" id="{65943483-6DAE-5B95-EB48-082721502DA2}"/>
              </a:ext>
            </a:extLst>
          </p:cNvPr>
          <p:cNvSpPr/>
          <p:nvPr/>
        </p:nvSpPr>
        <p:spPr>
          <a:xfrm>
            <a:off x="0" y="2382773"/>
            <a:ext cx="12192000" cy="3296225"/>
          </a:xfrm>
          <a:prstGeom prst="stripedRightArrow">
            <a:avLst/>
          </a:prstGeom>
          <a:solidFill>
            <a:srgbClr val="009B9B">
              <a:alpha val="1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Narrow" panose="020B00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Gallone 55">
            <a:extLst>
              <a:ext uri="{FF2B5EF4-FFF2-40B4-BE49-F238E27FC236}">
                <a16:creationId xmlns:a16="http://schemas.microsoft.com/office/drawing/2014/main" id="{486A2B00-01AB-01F9-D1CC-E26D733F818F}"/>
              </a:ext>
            </a:extLst>
          </p:cNvPr>
          <p:cNvSpPr/>
          <p:nvPr/>
        </p:nvSpPr>
        <p:spPr>
          <a:xfrm>
            <a:off x="529680" y="1363913"/>
            <a:ext cx="1059685" cy="390917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Onboarding</a:t>
            </a:r>
          </a:p>
        </p:txBody>
      </p:sp>
      <p:sp>
        <p:nvSpPr>
          <p:cNvPr id="4" name="Gallone 56">
            <a:extLst>
              <a:ext uri="{FF2B5EF4-FFF2-40B4-BE49-F238E27FC236}">
                <a16:creationId xmlns:a16="http://schemas.microsoft.com/office/drawing/2014/main" id="{A35D45BA-8934-E75B-87AE-2CFF5F51812A}"/>
              </a:ext>
            </a:extLst>
          </p:cNvPr>
          <p:cNvSpPr/>
          <p:nvPr/>
        </p:nvSpPr>
        <p:spPr>
          <a:xfrm>
            <a:off x="3685128" y="1363913"/>
            <a:ext cx="2142983" cy="373433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900" b="1" dirty="0">
                <a:solidFill>
                  <a:prstClr val="white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Customer Identification, Practical Instruction and Full Information Retrieval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Gallone 57">
            <a:extLst>
              <a:ext uri="{FF2B5EF4-FFF2-40B4-BE49-F238E27FC236}">
                <a16:creationId xmlns:a16="http://schemas.microsoft.com/office/drawing/2014/main" id="{A14DC634-EC85-8780-C37F-80E4BEC8C0D7}"/>
              </a:ext>
            </a:extLst>
          </p:cNvPr>
          <p:cNvSpPr/>
          <p:nvPr/>
        </p:nvSpPr>
        <p:spPr>
          <a:xfrm>
            <a:off x="1567137" y="1364442"/>
            <a:ext cx="2117990" cy="383467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Light information retrieval, Quotation and Confirmation</a:t>
            </a:r>
          </a:p>
        </p:txBody>
      </p:sp>
      <p:sp>
        <p:nvSpPr>
          <p:cNvPr id="6" name="Gallone 58">
            <a:extLst>
              <a:ext uri="{FF2B5EF4-FFF2-40B4-BE49-F238E27FC236}">
                <a16:creationId xmlns:a16="http://schemas.microsoft.com/office/drawing/2014/main" id="{36822769-E255-E3D9-35A8-2232A4A7460F}"/>
              </a:ext>
            </a:extLst>
          </p:cNvPr>
          <p:cNvSpPr/>
          <p:nvPr/>
        </p:nvSpPr>
        <p:spPr>
          <a:xfrm>
            <a:off x="5828112" y="1375777"/>
            <a:ext cx="1059685" cy="345236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900" b="1" dirty="0">
                <a:solidFill>
                  <a:prstClr val="white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 Census and Adequate Verification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" name="Gallone 95">
            <a:extLst>
              <a:ext uri="{FF2B5EF4-FFF2-40B4-BE49-F238E27FC236}">
                <a16:creationId xmlns:a16="http://schemas.microsoft.com/office/drawing/2014/main" id="{7C25DCFF-2B21-F68C-CF6C-574EFEF3EADD}"/>
              </a:ext>
            </a:extLst>
          </p:cNvPr>
          <p:cNvSpPr/>
          <p:nvPr/>
        </p:nvSpPr>
        <p:spPr>
          <a:xfrm>
            <a:off x="6887798" y="1377666"/>
            <a:ext cx="1059190" cy="348458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Instruction and Resolution</a:t>
            </a:r>
          </a:p>
        </p:txBody>
      </p:sp>
      <p:sp>
        <p:nvSpPr>
          <p:cNvPr id="8" name="Gallone 109">
            <a:extLst>
              <a:ext uri="{FF2B5EF4-FFF2-40B4-BE49-F238E27FC236}">
                <a16:creationId xmlns:a16="http://schemas.microsoft.com/office/drawing/2014/main" id="{A3782C06-F3E0-02FD-21E9-264666DEA85F}"/>
              </a:ext>
            </a:extLst>
          </p:cNvPr>
          <p:cNvSpPr/>
          <p:nvPr/>
        </p:nvSpPr>
        <p:spPr>
          <a:xfrm>
            <a:off x="10173550" y="1360261"/>
            <a:ext cx="1513306" cy="359556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900" b="1" dirty="0">
                <a:solidFill>
                  <a:prstClr val="white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After sale</a:t>
            </a:r>
          </a:p>
        </p:txBody>
      </p:sp>
      <p:sp>
        <p:nvSpPr>
          <p:cNvPr id="9" name="Gallone 101">
            <a:extLst>
              <a:ext uri="{FF2B5EF4-FFF2-40B4-BE49-F238E27FC236}">
                <a16:creationId xmlns:a16="http://schemas.microsoft.com/office/drawing/2014/main" id="{C47ACE8D-1EC9-93C5-1327-8A7277F47E46}"/>
              </a:ext>
            </a:extLst>
          </p:cNvPr>
          <p:cNvSpPr/>
          <p:nvPr/>
        </p:nvSpPr>
        <p:spPr>
          <a:xfrm>
            <a:off x="7923874" y="1360261"/>
            <a:ext cx="2249675" cy="359556"/>
          </a:xfrm>
          <a:prstGeom prst="chevron">
            <a:avLst>
              <a:gd name="adj" fmla="val 18553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900" b="1" dirty="0">
                <a:solidFill>
                  <a:prstClr val="white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Signature, refinement, delivery of goods</a:t>
            </a:r>
          </a:p>
        </p:txBody>
      </p:sp>
      <p:sp>
        <p:nvSpPr>
          <p:cNvPr id="10" name="Gallone 89">
            <a:extLst>
              <a:ext uri="{FF2B5EF4-FFF2-40B4-BE49-F238E27FC236}">
                <a16:creationId xmlns:a16="http://schemas.microsoft.com/office/drawing/2014/main" id="{EBBBC68F-40E0-2D47-3D58-F80832A2C3E2}"/>
              </a:ext>
            </a:extLst>
          </p:cNvPr>
          <p:cNvSpPr/>
          <p:nvPr/>
        </p:nvSpPr>
        <p:spPr>
          <a:xfrm>
            <a:off x="529680" y="1113316"/>
            <a:ext cx="5273437" cy="217446"/>
          </a:xfrm>
          <a:prstGeom prst="chevron">
            <a:avLst>
              <a:gd name="adj" fmla="val 18553"/>
            </a:avLst>
          </a:prstGeom>
          <a:solidFill>
            <a:srgbClr val="365971"/>
          </a:solidFill>
          <a:ln w="9525" cap="rnd" cmpd="sng" algn="ctr">
            <a:solidFill>
              <a:srgbClr val="3659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Client / Vendor –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on-site at the vendor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(at a single time)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Narrow" panose="020B00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Gallone 94">
            <a:extLst>
              <a:ext uri="{FF2B5EF4-FFF2-40B4-BE49-F238E27FC236}">
                <a16:creationId xmlns:a16="http://schemas.microsoft.com/office/drawing/2014/main" id="{17ABC50D-0E9E-A82D-94C8-28621005BC68}"/>
              </a:ext>
            </a:extLst>
          </p:cNvPr>
          <p:cNvSpPr/>
          <p:nvPr/>
        </p:nvSpPr>
        <p:spPr>
          <a:xfrm>
            <a:off x="5803118" y="1114762"/>
            <a:ext cx="2142984" cy="216000"/>
          </a:xfrm>
          <a:prstGeom prst="chevron">
            <a:avLst>
              <a:gd name="adj" fmla="val 18553"/>
            </a:avLst>
          </a:prstGeom>
          <a:solidFill>
            <a:srgbClr val="365971"/>
          </a:solidFill>
          <a:ln w="9525" cap="rnd" cmpd="sng" algn="ctr">
            <a:solidFill>
              <a:srgbClr val="3659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Unit / Credit Team</a:t>
            </a:r>
          </a:p>
        </p:txBody>
      </p:sp>
      <p:sp>
        <p:nvSpPr>
          <p:cNvPr id="12" name="Gallone 96">
            <a:extLst>
              <a:ext uri="{FF2B5EF4-FFF2-40B4-BE49-F238E27FC236}">
                <a16:creationId xmlns:a16="http://schemas.microsoft.com/office/drawing/2014/main" id="{6A58D570-F7A6-5518-0F00-8623BCC5061E}"/>
              </a:ext>
            </a:extLst>
          </p:cNvPr>
          <p:cNvSpPr/>
          <p:nvPr/>
        </p:nvSpPr>
        <p:spPr>
          <a:xfrm>
            <a:off x="7946102" y="1116208"/>
            <a:ext cx="3740753" cy="216000"/>
          </a:xfrm>
          <a:prstGeom prst="chevron">
            <a:avLst>
              <a:gd name="adj" fmla="val 18553"/>
            </a:avLst>
          </a:prstGeom>
          <a:solidFill>
            <a:srgbClr val="365971"/>
          </a:solidFill>
          <a:ln w="9525" cap="rnd" cmpd="sng" algn="ctr">
            <a:solidFill>
              <a:srgbClr val="3659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Client / Vendor / Unit</a:t>
            </a:r>
          </a:p>
        </p:txBody>
      </p:sp>
      <p:sp>
        <p:nvSpPr>
          <p:cNvPr id="13" name="Rettangolo con angoli arrotondati in diagonale 54">
            <a:extLst>
              <a:ext uri="{FF2B5EF4-FFF2-40B4-BE49-F238E27FC236}">
                <a16:creationId xmlns:a16="http://schemas.microsoft.com/office/drawing/2014/main" id="{103F3108-A033-A9C5-5344-425007640073}"/>
              </a:ext>
            </a:extLst>
          </p:cNvPr>
          <p:cNvSpPr/>
          <p:nvPr/>
        </p:nvSpPr>
        <p:spPr>
          <a:xfrm rot="20265149">
            <a:off x="9611923" y="5050013"/>
            <a:ext cx="748399" cy="28161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Applicativi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 CAI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3497EED-B979-BDDA-9C32-381A82DE1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32" y="3865371"/>
            <a:ext cx="432000" cy="432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5A4AE6-262A-61C0-3604-6A462CBD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37" y="3865371"/>
            <a:ext cx="432000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CBD7AF9-BC47-4ED1-0FAD-5BDCB1670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27" y="3865371"/>
            <a:ext cx="432000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3469B88-9CC0-CDDA-5E0F-48B58AFEA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22" y="3865371"/>
            <a:ext cx="432000" cy="432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294FB0B-0B7F-0BA3-9938-8F093042F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17" y="3865371"/>
            <a:ext cx="432000" cy="432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D1DAC1A-2344-0943-B828-1EB1A2255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2" y="3865371"/>
            <a:ext cx="432000" cy="432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90A7F38-65E2-0403-7545-E85CE1C3F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74" y="3609589"/>
            <a:ext cx="432000" cy="432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429F607-F3EE-FB1F-5FDC-FBDC0345C6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88" y="3830965"/>
            <a:ext cx="432000" cy="432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E348B7D-1130-5681-2C7A-3CA47882F1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02" y="3865371"/>
            <a:ext cx="432000" cy="432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30A5BDE-075D-90FB-6CD0-82A967451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97" y="3865371"/>
            <a:ext cx="432000" cy="432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809FE38-3EE2-1F90-D0C5-9DA4C4DE4B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92" y="3865371"/>
            <a:ext cx="432000" cy="43200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7C51AEEE-D4A9-831F-35A4-6DFF68604311}"/>
              </a:ext>
            </a:extLst>
          </p:cNvPr>
          <p:cNvGrpSpPr/>
          <p:nvPr/>
        </p:nvGrpSpPr>
        <p:grpSpPr>
          <a:xfrm>
            <a:off x="529681" y="4414245"/>
            <a:ext cx="1620000" cy="1942930"/>
            <a:chOff x="529681" y="4331120"/>
            <a:chExt cx="1620000" cy="1942930"/>
          </a:xfrm>
        </p:grpSpPr>
        <p:sp>
          <p:nvSpPr>
            <p:cNvPr id="26" name="Unità di visualizzazione grafica 25">
              <a:extLst>
                <a:ext uri="{FF2B5EF4-FFF2-40B4-BE49-F238E27FC236}">
                  <a16:creationId xmlns:a16="http://schemas.microsoft.com/office/drawing/2014/main" id="{9549B442-D591-287C-2168-75442A26503A}"/>
                </a:ext>
              </a:extLst>
            </p:cNvPr>
            <p:cNvSpPr/>
            <p:nvPr/>
          </p:nvSpPr>
          <p:spPr>
            <a:xfrm rot="5400000">
              <a:off x="439681" y="4564050"/>
              <a:ext cx="1800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Agri-Agro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 Customer goes to the 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Vendor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’s office in search of a good (Machinery, etc)</a:t>
              </a: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A20E86F0-5DB2-4FC2-8EB2-3CC07A28E371}"/>
                </a:ext>
              </a:extLst>
            </p:cNvPr>
            <p:cNvSpPr/>
            <p:nvPr/>
          </p:nvSpPr>
          <p:spPr>
            <a:xfrm>
              <a:off x="1188851" y="433112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1</a:t>
              </a:r>
              <a:endParaRPr lang="en-GB" b="1" dirty="0">
                <a:solidFill>
                  <a:srgbClr val="009999"/>
                </a:solidFill>
                <a:latin typeface="Aptos Narrow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E23E9A4-5641-8827-0231-B2CE828E011E}"/>
              </a:ext>
            </a:extLst>
          </p:cNvPr>
          <p:cNvGrpSpPr/>
          <p:nvPr/>
        </p:nvGrpSpPr>
        <p:grpSpPr>
          <a:xfrm>
            <a:off x="1589367" y="1807131"/>
            <a:ext cx="1620000" cy="1945644"/>
            <a:chOff x="1305877" y="1464475"/>
            <a:chExt cx="1620000" cy="1945644"/>
          </a:xfrm>
        </p:grpSpPr>
        <p:sp>
          <p:nvSpPr>
            <p:cNvPr id="29" name="Unità di visualizzazione grafica 28">
              <a:extLst>
                <a:ext uri="{FF2B5EF4-FFF2-40B4-BE49-F238E27FC236}">
                  <a16:creationId xmlns:a16="http://schemas.microsoft.com/office/drawing/2014/main" id="{FED06FE9-7660-E849-23D4-1E6F9188861E}"/>
                </a:ext>
              </a:extLst>
            </p:cNvPr>
            <p:cNvSpPr/>
            <p:nvPr/>
          </p:nvSpPr>
          <p:spPr>
            <a:xfrm rot="16200000">
              <a:off x="1197877" y="1572475"/>
              <a:ext cx="1836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Vendor describes the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Crédit Agricole solution to finance the purchase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, and after collecting little information (P.IVA / CF)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proposes a quote</a:t>
              </a:r>
            </a:p>
            <a:p>
              <a:pPr lvl="0" algn="ctr">
                <a:defRPr/>
              </a:pPr>
              <a:endParaRPr lang="en-GB" sz="1000" b="1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lang="en-GB" sz="1000" b="1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A9346314-FFDE-1C8A-7E02-21C51287A9D5}"/>
                </a:ext>
              </a:extLst>
            </p:cNvPr>
            <p:cNvSpPr/>
            <p:nvPr/>
          </p:nvSpPr>
          <p:spPr>
            <a:xfrm>
              <a:off x="1965632" y="312211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0C82FD8-7392-3E46-421C-E4C85CE3E8FB}"/>
              </a:ext>
            </a:extLst>
          </p:cNvPr>
          <p:cNvGrpSpPr/>
          <p:nvPr/>
        </p:nvGrpSpPr>
        <p:grpSpPr>
          <a:xfrm>
            <a:off x="3708739" y="1807131"/>
            <a:ext cx="1620000" cy="1973014"/>
            <a:chOff x="3616438" y="1435243"/>
            <a:chExt cx="1620000" cy="1973014"/>
          </a:xfrm>
        </p:grpSpPr>
        <p:sp>
          <p:nvSpPr>
            <p:cNvPr id="32" name="Unità di visualizzazione grafica 31">
              <a:extLst>
                <a:ext uri="{FF2B5EF4-FFF2-40B4-BE49-F238E27FC236}">
                  <a16:creationId xmlns:a16="http://schemas.microsoft.com/office/drawing/2014/main" id="{02684BF0-BE98-F02F-06F6-82B178AC3905}"/>
                </a:ext>
              </a:extLst>
            </p:cNvPr>
            <p:cNvSpPr/>
            <p:nvPr/>
          </p:nvSpPr>
          <p:spPr>
            <a:xfrm rot="16200000">
              <a:off x="3508438" y="1543243"/>
              <a:ext cx="1836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Customer identification </a:t>
              </a:r>
            </a:p>
            <a:p>
              <a:pPr lvl="0" algn="ctr">
                <a:defRPr/>
              </a:pP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with SPID/CIE, the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vendor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uploads all the information 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to complete the process to the platform. After signing (pre-contractual agreement and KYC and Country Ques information), the package is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sent to the Bank Unit.</a:t>
              </a: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C64CB615-2F45-348E-D7CD-8CD522136084}"/>
                </a:ext>
              </a:extLst>
            </p:cNvPr>
            <p:cNvSpPr/>
            <p:nvPr/>
          </p:nvSpPr>
          <p:spPr>
            <a:xfrm>
              <a:off x="4291438" y="312025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6561AC37-2606-7C76-4D30-1F876C197F00}"/>
              </a:ext>
            </a:extLst>
          </p:cNvPr>
          <p:cNvGrpSpPr/>
          <p:nvPr/>
        </p:nvGrpSpPr>
        <p:grpSpPr>
          <a:xfrm>
            <a:off x="5828111" y="1807131"/>
            <a:ext cx="1620000" cy="1966053"/>
            <a:chOff x="5926999" y="1450153"/>
            <a:chExt cx="1620000" cy="1966053"/>
          </a:xfrm>
        </p:grpSpPr>
        <p:sp>
          <p:nvSpPr>
            <p:cNvPr id="35" name="Unità di visualizzazione grafica 34">
              <a:extLst>
                <a:ext uri="{FF2B5EF4-FFF2-40B4-BE49-F238E27FC236}">
                  <a16:creationId xmlns:a16="http://schemas.microsoft.com/office/drawing/2014/main" id="{91370744-4E49-AFFD-A16F-2D6A1BC2FA1E}"/>
                </a:ext>
              </a:extLst>
            </p:cNvPr>
            <p:cNvSpPr/>
            <p:nvPr/>
          </p:nvSpPr>
          <p:spPr>
            <a:xfrm rot="16200000">
              <a:off x="5818999" y="1558153"/>
              <a:ext cx="1836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Bank Unit takes charge of the application,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verifies and confirms the data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 to register the customer, and performs a negative check. The Unit calculates the risk profile; if it is low/irrelevant, the next step is taken</a:t>
              </a:r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97398A5D-27F3-85DE-D000-C1E1B665ABE5}"/>
                </a:ext>
              </a:extLst>
            </p:cNvPr>
            <p:cNvSpPr/>
            <p:nvPr/>
          </p:nvSpPr>
          <p:spPr>
            <a:xfrm>
              <a:off x="6592999" y="3128206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1C89E415-3393-9849-F794-5D62837E43C0}"/>
              </a:ext>
            </a:extLst>
          </p:cNvPr>
          <p:cNvGrpSpPr/>
          <p:nvPr/>
        </p:nvGrpSpPr>
        <p:grpSpPr>
          <a:xfrm>
            <a:off x="7947483" y="1807131"/>
            <a:ext cx="1620000" cy="1978726"/>
            <a:chOff x="8237560" y="1435238"/>
            <a:chExt cx="1620000" cy="1978726"/>
          </a:xfrm>
        </p:grpSpPr>
        <p:sp>
          <p:nvSpPr>
            <p:cNvPr id="38" name="Unità di visualizzazione grafica 37">
              <a:extLst>
                <a:ext uri="{FF2B5EF4-FFF2-40B4-BE49-F238E27FC236}">
                  <a16:creationId xmlns:a16="http://schemas.microsoft.com/office/drawing/2014/main" id="{9C69C514-AF72-FEB6-F397-3C5145BB8E86}"/>
                </a:ext>
              </a:extLst>
            </p:cNvPr>
            <p:cNvSpPr/>
            <p:nvPr/>
          </p:nvSpPr>
          <p:spPr>
            <a:xfrm rot="16200000">
              <a:off x="8129560" y="1543238"/>
              <a:ext cx="1836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customer </a:t>
              </a: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accepts the proposed resolution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. The vendor confirms the delivery date. The customer signs the contract and the KYC via OTP.</a:t>
              </a: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87230557-6361-693F-CB24-4155846EDAF0}"/>
                </a:ext>
              </a:extLst>
            </p:cNvPr>
            <p:cNvSpPr/>
            <p:nvPr/>
          </p:nvSpPr>
          <p:spPr>
            <a:xfrm>
              <a:off x="8903560" y="3125964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EDD5C683-6407-29E1-6972-31AF007182A9}"/>
              </a:ext>
            </a:extLst>
          </p:cNvPr>
          <p:cNvGrpSpPr/>
          <p:nvPr/>
        </p:nvGrpSpPr>
        <p:grpSpPr>
          <a:xfrm>
            <a:off x="10066855" y="1807131"/>
            <a:ext cx="1620000" cy="1955708"/>
            <a:chOff x="10066855" y="1453131"/>
            <a:chExt cx="1620000" cy="1955708"/>
          </a:xfrm>
        </p:grpSpPr>
        <p:sp>
          <p:nvSpPr>
            <p:cNvPr id="41" name="Unità di visualizzazione grafica 40">
              <a:extLst>
                <a:ext uri="{FF2B5EF4-FFF2-40B4-BE49-F238E27FC236}">
                  <a16:creationId xmlns:a16="http://schemas.microsoft.com/office/drawing/2014/main" id="{730D4A6C-F3AF-46D0-333A-61C3319222C7}"/>
                </a:ext>
              </a:extLst>
            </p:cNvPr>
            <p:cNvSpPr/>
            <p:nvPr/>
          </p:nvSpPr>
          <p:spPr>
            <a:xfrm rot="16200000">
              <a:off x="9958855" y="1561131"/>
              <a:ext cx="1836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Branch / Hub / Unit / Vendor</a:t>
              </a:r>
            </a:p>
            <a:p>
              <a:pPr lvl="0" algn="ctr">
                <a:defRPr/>
              </a:pPr>
              <a:r>
                <a:rPr lang="en-US" sz="1000" b="1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Management of post-sales requests</a:t>
              </a:r>
              <a:r>
                <a:rPr lang="en-US" sz="1000" dirty="0">
                  <a:solidFill>
                    <a:srgbClr val="595959"/>
                  </a:solidFill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: Printing of Amortization Plan, Repayment of Advance, Change of IBAN, Deduction, etc.</a:t>
              </a:r>
            </a:p>
            <a:p>
              <a:pPr lvl="0" algn="ctr">
                <a:defRPr/>
              </a:pPr>
              <a:endParaRPr lang="en-US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lang="en-GB" sz="1000" dirty="0">
                <a:solidFill>
                  <a:srgbClr val="595959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3B8EB37-0DA4-D25D-8097-ED3AEF4EF7CF}"/>
                </a:ext>
              </a:extLst>
            </p:cNvPr>
            <p:cNvSpPr/>
            <p:nvPr/>
          </p:nvSpPr>
          <p:spPr>
            <a:xfrm>
              <a:off x="10734196" y="312083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solidFill>
                  <a:srgbClr val="009999"/>
                </a:solidFill>
                <a:latin typeface="Aptos Narrow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60AF49A-854E-D7F2-BD16-9E901BF909A0}"/>
              </a:ext>
            </a:extLst>
          </p:cNvPr>
          <p:cNvGrpSpPr/>
          <p:nvPr/>
        </p:nvGrpSpPr>
        <p:grpSpPr>
          <a:xfrm>
            <a:off x="2649053" y="4403810"/>
            <a:ext cx="1620000" cy="1953365"/>
            <a:chOff x="2484552" y="4320685"/>
            <a:chExt cx="1620000" cy="1953365"/>
          </a:xfrm>
        </p:grpSpPr>
        <p:sp>
          <p:nvSpPr>
            <p:cNvPr id="44" name="Unità di visualizzazione grafica 43">
              <a:extLst>
                <a:ext uri="{FF2B5EF4-FFF2-40B4-BE49-F238E27FC236}">
                  <a16:creationId xmlns:a16="http://schemas.microsoft.com/office/drawing/2014/main" id="{9455E29B-427E-9F41-0A33-B051FF293E30}"/>
                </a:ext>
              </a:extLst>
            </p:cNvPr>
            <p:cNvSpPr/>
            <p:nvPr/>
          </p:nvSpPr>
          <p:spPr>
            <a:xfrm rot="5400000">
              <a:off x="2394552" y="4564050"/>
              <a:ext cx="1800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customer accepts the offer 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and confirms the branches/poles (on which to base the relationship) automatically proposed according to the proximity to the registered office</a:t>
              </a:r>
              <a:endPara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F8C224C2-989E-5F2A-C65B-959156E8074E}"/>
                </a:ext>
              </a:extLst>
            </p:cNvPr>
            <p:cNvSpPr/>
            <p:nvPr/>
          </p:nvSpPr>
          <p:spPr>
            <a:xfrm>
              <a:off x="3150552" y="432068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EE5F4BF2-E79F-A2D8-4C2A-F554C49177CE}"/>
              </a:ext>
            </a:extLst>
          </p:cNvPr>
          <p:cNvGrpSpPr/>
          <p:nvPr/>
        </p:nvGrpSpPr>
        <p:grpSpPr>
          <a:xfrm>
            <a:off x="4775289" y="4401948"/>
            <a:ext cx="1620000" cy="1955227"/>
            <a:chOff x="4812415" y="4318823"/>
            <a:chExt cx="1620000" cy="1955227"/>
          </a:xfrm>
        </p:grpSpPr>
        <p:sp>
          <p:nvSpPr>
            <p:cNvPr id="47" name="Unità di visualizzazione grafica 46">
              <a:extLst>
                <a:ext uri="{FF2B5EF4-FFF2-40B4-BE49-F238E27FC236}">
                  <a16:creationId xmlns:a16="http://schemas.microsoft.com/office/drawing/2014/main" id="{C2DF21D1-07F2-4870-B29A-527CAC02017A}"/>
                </a:ext>
              </a:extLst>
            </p:cNvPr>
            <p:cNvSpPr/>
            <p:nvPr/>
          </p:nvSpPr>
          <p:spPr>
            <a:xfrm rot="5400000">
              <a:off x="4722415" y="4564050"/>
              <a:ext cx="1800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Credit assessment through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credit scoring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. The result is shown to the vendor and communicated to the customer.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B71B6562-2850-33A8-B242-E9BB5133F4B4}"/>
                </a:ext>
              </a:extLst>
            </p:cNvPr>
            <p:cNvSpPr/>
            <p:nvPr/>
          </p:nvSpPr>
          <p:spPr>
            <a:xfrm>
              <a:off x="5478415" y="4318823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F2074878-02CA-58A8-3F5A-235F11F831AB}"/>
              </a:ext>
            </a:extLst>
          </p:cNvPr>
          <p:cNvGrpSpPr/>
          <p:nvPr/>
        </p:nvGrpSpPr>
        <p:grpSpPr>
          <a:xfrm>
            <a:off x="6887797" y="4409897"/>
            <a:ext cx="1620000" cy="1947278"/>
            <a:chOff x="7140278" y="4326772"/>
            <a:chExt cx="1620000" cy="1947278"/>
          </a:xfrm>
        </p:grpSpPr>
        <p:sp>
          <p:nvSpPr>
            <p:cNvPr id="50" name="Unità di visualizzazione grafica 49">
              <a:extLst>
                <a:ext uri="{FF2B5EF4-FFF2-40B4-BE49-F238E27FC236}">
                  <a16:creationId xmlns:a16="http://schemas.microsoft.com/office/drawing/2014/main" id="{07FC9C24-696B-49ED-FA2A-2787A42DCB87}"/>
                </a:ext>
              </a:extLst>
            </p:cNvPr>
            <p:cNvSpPr/>
            <p:nvPr/>
          </p:nvSpPr>
          <p:spPr>
            <a:xfrm rot="5400000">
              <a:off x="7050278" y="4564050"/>
              <a:ext cx="1800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Unit prepares the PEF (pre-filled PEF). The rating is calculated. If the position is confirmed as valid, an automatic approval is granted (24 hours), otherwise a standard credit process is initiated (2-day SLA).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10D59E93-1709-2387-64FF-F0577D9A5037}"/>
                </a:ext>
              </a:extLst>
            </p:cNvPr>
            <p:cNvSpPr/>
            <p:nvPr/>
          </p:nvSpPr>
          <p:spPr>
            <a:xfrm>
              <a:off x="7806278" y="4326772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4D98E490-54C4-7D14-D515-86301815CB9F}"/>
              </a:ext>
            </a:extLst>
          </p:cNvPr>
          <p:cNvGrpSpPr/>
          <p:nvPr/>
        </p:nvGrpSpPr>
        <p:grpSpPr>
          <a:xfrm>
            <a:off x="9007169" y="4386767"/>
            <a:ext cx="1620000" cy="1970408"/>
            <a:chOff x="9420013" y="4303642"/>
            <a:chExt cx="1620000" cy="1970408"/>
          </a:xfrm>
        </p:grpSpPr>
        <p:sp>
          <p:nvSpPr>
            <p:cNvPr id="53" name="Unità di visualizzazione grafica 52">
              <a:extLst>
                <a:ext uri="{FF2B5EF4-FFF2-40B4-BE49-F238E27FC236}">
                  <a16:creationId xmlns:a16="http://schemas.microsoft.com/office/drawing/2014/main" id="{5026F3EA-A92F-140E-CE95-1CE2F99D354E}"/>
                </a:ext>
              </a:extLst>
            </p:cNvPr>
            <p:cNvSpPr/>
            <p:nvPr/>
          </p:nvSpPr>
          <p:spPr>
            <a:xfrm rot="5400000">
              <a:off x="9330013" y="4564050"/>
              <a:ext cx="1800000" cy="1620000"/>
            </a:xfrm>
            <a:prstGeom prst="flowChartDisplay">
              <a:avLst/>
            </a:prstGeom>
            <a:solidFill>
              <a:schemeClr val="bg1"/>
            </a:solidFill>
            <a:ln w="19050" cap="rnd" cmpd="sng" algn="ctr">
              <a:solidFill>
                <a:srgbClr val="00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Unit issues the credit. The goods are delivered 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to the Customer.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ptos Narrow" panose="020B0004020202020204" pitchFamily="34" charset="0"/>
                  <a:ea typeface="ＭＳ Ｐゴシック"/>
                  <a:cs typeface="Arial" panose="020B0604020202020204" pitchFamily="34" charset="0"/>
                </a:rPr>
                <a:t>The Vendor receives the FEE.</a:t>
              </a:r>
              <a:endPara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2891D622-A752-C207-CAD0-E3D819C4F4CC}"/>
                </a:ext>
              </a:extLst>
            </p:cNvPr>
            <p:cNvSpPr/>
            <p:nvPr/>
          </p:nvSpPr>
          <p:spPr>
            <a:xfrm>
              <a:off x="10086013" y="4303642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rgbClr val="009999"/>
                  </a:solidFill>
                  <a:latin typeface="Aptos Narrow" panose="020B00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5" name="Ovale 54">
            <a:extLst>
              <a:ext uri="{FF2B5EF4-FFF2-40B4-BE49-F238E27FC236}">
                <a16:creationId xmlns:a16="http://schemas.microsoft.com/office/drawing/2014/main" id="{51764930-00DE-C6BC-E8BE-3730D156FCA2}"/>
              </a:ext>
            </a:extLst>
          </p:cNvPr>
          <p:cNvSpPr/>
          <p:nvPr/>
        </p:nvSpPr>
        <p:spPr>
          <a:xfrm>
            <a:off x="10641803" y="3479024"/>
            <a:ext cx="468000" cy="2880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009999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Rettangolo con angoli arrotondati in diagonale 88">
            <a:extLst>
              <a:ext uri="{FF2B5EF4-FFF2-40B4-BE49-F238E27FC236}">
                <a16:creationId xmlns:a16="http://schemas.microsoft.com/office/drawing/2014/main" id="{4920EDB6-AEDD-5ECD-F6E0-D6177B85756E}"/>
              </a:ext>
            </a:extLst>
          </p:cNvPr>
          <p:cNvSpPr/>
          <p:nvPr/>
        </p:nvSpPr>
        <p:spPr>
          <a:xfrm>
            <a:off x="4757289" y="5906417"/>
            <a:ext cx="1656000" cy="1683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37373A"/>
                </a:solidFill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FROM PHASE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08A3CC99-14F1-CBF7-41E7-58727E2C72E0}"/>
              </a:ext>
            </a:extLst>
          </p:cNvPr>
          <p:cNvSpPr/>
          <p:nvPr/>
        </p:nvSpPr>
        <p:spPr>
          <a:xfrm>
            <a:off x="2327367" y="3268641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129CF3C2-08FC-3C2E-68CB-F278B982B917}"/>
              </a:ext>
            </a:extLst>
          </p:cNvPr>
          <p:cNvSpPr/>
          <p:nvPr/>
        </p:nvSpPr>
        <p:spPr>
          <a:xfrm>
            <a:off x="3387053" y="4751153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9DF9C56E-ACC9-E7F1-EA06-7CBFD01DB8B8}"/>
              </a:ext>
            </a:extLst>
          </p:cNvPr>
          <p:cNvSpPr/>
          <p:nvPr/>
        </p:nvSpPr>
        <p:spPr>
          <a:xfrm>
            <a:off x="5506425" y="4760228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32E954C-5528-5A64-CBFF-94A4D99FBBEA}"/>
              </a:ext>
            </a:extLst>
          </p:cNvPr>
          <p:cNvSpPr/>
          <p:nvPr/>
        </p:nvSpPr>
        <p:spPr>
          <a:xfrm>
            <a:off x="7625797" y="4751153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B3FBDFFD-F68E-EB02-0C6D-628C085035F3}"/>
              </a:ext>
            </a:extLst>
          </p:cNvPr>
          <p:cNvSpPr/>
          <p:nvPr/>
        </p:nvSpPr>
        <p:spPr>
          <a:xfrm>
            <a:off x="6478527" y="3268641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3DB68330-9228-4541-24D3-E2FACF487F36}"/>
              </a:ext>
            </a:extLst>
          </p:cNvPr>
          <p:cNvSpPr/>
          <p:nvPr/>
        </p:nvSpPr>
        <p:spPr>
          <a:xfrm>
            <a:off x="6692873" y="3268641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4A2783D-537A-49FF-C2CE-57FDC36ED26D}"/>
              </a:ext>
            </a:extLst>
          </p:cNvPr>
          <p:cNvSpPr/>
          <p:nvPr/>
        </p:nvSpPr>
        <p:spPr>
          <a:xfrm>
            <a:off x="8577961" y="3268641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5F038292-D55B-CBCC-8481-27AE87EDF6CB}"/>
              </a:ext>
            </a:extLst>
          </p:cNvPr>
          <p:cNvSpPr/>
          <p:nvPr/>
        </p:nvSpPr>
        <p:spPr>
          <a:xfrm>
            <a:off x="8792307" y="3268641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0E5503B3-FC35-9E8E-4074-4ED1C29CB909}"/>
              </a:ext>
            </a:extLst>
          </p:cNvPr>
          <p:cNvSpPr/>
          <p:nvPr/>
        </p:nvSpPr>
        <p:spPr>
          <a:xfrm>
            <a:off x="158062" y="2134447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46B551A8-9B6C-23DE-9BF5-2ACAA2383450}"/>
              </a:ext>
            </a:extLst>
          </p:cNvPr>
          <p:cNvSpPr/>
          <p:nvPr/>
        </p:nvSpPr>
        <p:spPr>
          <a:xfrm>
            <a:off x="158062" y="2347129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tangolo con angoli arrotondati in diagonale 112">
            <a:extLst>
              <a:ext uri="{FF2B5EF4-FFF2-40B4-BE49-F238E27FC236}">
                <a16:creationId xmlns:a16="http://schemas.microsoft.com/office/drawing/2014/main" id="{0FD91B42-36EB-FFC8-8BEB-000B1DD25119}"/>
              </a:ext>
            </a:extLst>
          </p:cNvPr>
          <p:cNvSpPr/>
          <p:nvPr/>
        </p:nvSpPr>
        <p:spPr>
          <a:xfrm>
            <a:off x="256076" y="2120955"/>
            <a:ext cx="972000" cy="180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New Platform</a:t>
            </a:r>
          </a:p>
        </p:txBody>
      </p:sp>
      <p:sp>
        <p:nvSpPr>
          <p:cNvPr id="68" name="Rettangolo con angoli arrotondati in diagonale 112">
            <a:extLst>
              <a:ext uri="{FF2B5EF4-FFF2-40B4-BE49-F238E27FC236}">
                <a16:creationId xmlns:a16="http://schemas.microsoft.com/office/drawing/2014/main" id="{85874146-A21B-895A-73E5-CB4FD4D730B8}"/>
              </a:ext>
            </a:extLst>
          </p:cNvPr>
          <p:cNvSpPr/>
          <p:nvPr/>
        </p:nvSpPr>
        <p:spPr>
          <a:xfrm>
            <a:off x="252902" y="2338544"/>
            <a:ext cx="972000" cy="180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ptos Narrow" panose="020B0004020202020204" pitchFamily="34" charset="0"/>
                <a:ea typeface="ＭＳ Ｐゴシック"/>
                <a:cs typeface="Arial" panose="020B0604020202020204" pitchFamily="34" charset="0"/>
              </a:rPr>
              <a:t>CAI applications</a:t>
            </a: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B637EAB9-EF29-1200-53DC-E17CBC7608CE}"/>
              </a:ext>
            </a:extLst>
          </p:cNvPr>
          <p:cNvSpPr/>
          <p:nvPr/>
        </p:nvSpPr>
        <p:spPr>
          <a:xfrm>
            <a:off x="9655773" y="4747205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BD0076AB-08C5-553A-EE2C-53F99C0A6657}"/>
              </a:ext>
            </a:extLst>
          </p:cNvPr>
          <p:cNvSpPr/>
          <p:nvPr/>
        </p:nvSpPr>
        <p:spPr>
          <a:xfrm>
            <a:off x="9870119" y="4747205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9EF7A7A2-7BBB-E2E7-02F4-D3E3BB109282}"/>
              </a:ext>
            </a:extLst>
          </p:cNvPr>
          <p:cNvSpPr/>
          <p:nvPr/>
        </p:nvSpPr>
        <p:spPr>
          <a:xfrm>
            <a:off x="10784469" y="3268641"/>
            <a:ext cx="144000" cy="1440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53B4C22-FAE4-2E07-B8C3-053B67460B3D}"/>
              </a:ext>
            </a:extLst>
          </p:cNvPr>
          <p:cNvCxnSpPr>
            <a:cxnSpLocks/>
          </p:cNvCxnSpPr>
          <p:nvPr/>
        </p:nvCxnSpPr>
        <p:spPr>
          <a:xfrm rot="8100000" flipV="1">
            <a:off x="7332428" y="3946215"/>
            <a:ext cx="720000" cy="0"/>
          </a:xfrm>
          <a:prstGeom prst="line">
            <a:avLst/>
          </a:prstGeom>
          <a:ln w="28575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e 73">
            <a:extLst>
              <a:ext uri="{FF2B5EF4-FFF2-40B4-BE49-F238E27FC236}">
                <a16:creationId xmlns:a16="http://schemas.microsoft.com/office/drawing/2014/main" id="{4427BE76-BD35-2317-20FA-5469BAB99B1D}"/>
              </a:ext>
            </a:extLst>
          </p:cNvPr>
          <p:cNvSpPr/>
          <p:nvPr/>
        </p:nvSpPr>
        <p:spPr>
          <a:xfrm>
            <a:off x="4455739" y="3268641"/>
            <a:ext cx="144000" cy="144000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rgbClr val="009999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olo 3">
            <a:extLst>
              <a:ext uri="{FF2B5EF4-FFF2-40B4-BE49-F238E27FC236}">
                <a16:creationId xmlns:a16="http://schemas.microsoft.com/office/drawing/2014/main" id="{52E5E492-C687-DC2F-AE7E-999CD590DCAF}"/>
              </a:ext>
            </a:extLst>
          </p:cNvPr>
          <p:cNvSpPr txBox="1">
            <a:spLocks/>
          </p:cNvSpPr>
          <p:nvPr/>
        </p:nvSpPr>
        <p:spPr>
          <a:xfrm>
            <a:off x="150370" y="176413"/>
            <a:ext cx="10515600" cy="475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/>
              <a:t>Proposed solution – The process</a:t>
            </a:r>
          </a:p>
        </p:txBody>
      </p:sp>
    </p:spTree>
    <p:extLst>
      <p:ext uri="{BB962C8B-B14F-4D97-AF65-F5344CB8AC3E}">
        <p14:creationId xmlns:p14="http://schemas.microsoft.com/office/powerpoint/2010/main" val="25918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7" y="380368"/>
            <a:ext cx="11539365" cy="519267"/>
          </a:xfrm>
        </p:spPr>
        <p:txBody>
          <a:bodyPr>
            <a:noAutofit/>
          </a:bodyPr>
          <a:lstStyle/>
          <a:p>
            <a:pPr algn="ctr" defTabSz="180000">
              <a:defRPr/>
            </a:pPr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AGENDA  </a:t>
            </a:r>
            <a:br>
              <a:rPr lang="fr-FR" sz="1600" b="0" dirty="0">
                <a:solidFill>
                  <a:srgbClr val="009597"/>
                </a:solidFill>
                <a:latin typeface="+mn-lt"/>
              </a:rPr>
            </a:br>
            <a:endParaRPr lang="fr-FR" sz="16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1126B1-9B54-DD26-82E5-CF68EE6C7F62}"/>
              </a:ext>
            </a:extLst>
          </p:cNvPr>
          <p:cNvSpPr txBox="1"/>
          <p:nvPr/>
        </p:nvSpPr>
        <p:spPr>
          <a:xfrm>
            <a:off x="398236" y="1213757"/>
            <a:ext cx="11082418" cy="55399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4  )  Improvement proposals for 2026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GB" sz="12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</a:t>
            </a: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kumimoji="0" lang="en-GB" sz="16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2 or 3 issues </a:t>
            </a:r>
            <a:r>
              <a:rPr lang="en-GB" sz="16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with </a:t>
            </a:r>
            <a:r>
              <a:rPr kumimoji="0" lang="en-GB" sz="16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proposed solutions to improve new clients acquisition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</a:t>
            </a: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342900" marR="0" lvl="0" indent="-34290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)  2026 ambitions and acquisition plan</a:t>
            </a:r>
          </a:p>
          <a:p>
            <a:pPr marR="0" lvl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</a:t>
            </a:r>
            <a:r>
              <a:rPr kumimoji="0" lang="en-GB" sz="12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</a:t>
            </a:r>
            <a:r>
              <a:rPr kumimoji="0" lang="en-GB" sz="16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2026 targets and actions plan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6  )  2026 innovations within the BPIs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</a:t>
            </a: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  </a:t>
            </a:r>
            <a:r>
              <a:rPr lang="en-GB" sz="1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CAI acquisition synergy (Pro &amp; financial advisors)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           </a:t>
            </a:r>
            <a:r>
              <a:rPr lang="en-GB" sz="1400" cap="all" dirty="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Affari</a:t>
            </a:r>
            <a:r>
              <a:rPr lang="en-GB" sz="1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platform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           New liberal </a:t>
            </a: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professions offers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  Partnership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  Digital Ecosystem (SB)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  Digital acquisition / leads transformation …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459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ea typeface="+mj-ea"/>
                <a:cs typeface="Arial"/>
              </a:rPr>
              <a:t>1) </a:t>
            </a: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2025 final acquisition results in each BPI</a:t>
            </a:r>
            <a:endParaRPr kumimoji="0" lang="en-GB" sz="24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arrotondato 41"/>
          <p:cNvSpPr/>
          <p:nvPr/>
        </p:nvSpPr>
        <p:spPr>
          <a:xfrm>
            <a:off x="141363" y="2794930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141363" y="4573528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141363" y="1016841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 balance</a:t>
            </a:r>
          </a:p>
        </p:txBody>
      </p:sp>
      <p:sp>
        <p:nvSpPr>
          <p:cNvPr id="39" name="Rettangolo arrotondato 38"/>
          <p:cNvSpPr/>
          <p:nvPr/>
        </p:nvSpPr>
        <p:spPr>
          <a:xfrm>
            <a:off x="1245491" y="496796"/>
            <a:ext cx="4283242" cy="242489"/>
          </a:xfrm>
          <a:prstGeom prst="roundRect">
            <a:avLst>
              <a:gd name="adj" fmla="val 1879"/>
            </a:avLst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full year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5401135" y="475003"/>
            <a:ext cx="4283242" cy="242489"/>
          </a:xfrm>
          <a:prstGeom prst="roundRect">
            <a:avLst>
              <a:gd name="adj" fmla="val 1879"/>
            </a:avLst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 full year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9471025" y="583109"/>
            <a:ext cx="2560388" cy="5625125"/>
          </a:xfrm>
          <a:prstGeom prst="rect">
            <a:avLst/>
          </a:prstGeom>
          <a:solidFill>
            <a:srgbClr val="F2F2F2">
              <a:alpha val="69804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r>
              <a:rPr lang="en-US" sz="11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Aft>
                <a:spcPts val="100"/>
              </a:spcAft>
              <a:buClr>
                <a:srgbClr val="008B8D"/>
              </a:buClr>
              <a:defRPr/>
            </a:pPr>
            <a:r>
              <a:rPr lang="en-US" sz="1150" b="1" dirty="0">
                <a:solidFill>
                  <a:srgbClr val="0095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vs 2025</a:t>
            </a:r>
          </a:p>
          <a:p>
            <a:pPr lvl="0">
              <a:spcAft>
                <a:spcPts val="600"/>
              </a:spcAft>
              <a:buClr>
                <a:srgbClr val="008B8D"/>
              </a:buClr>
              <a:defRPr/>
            </a:pP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5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balance 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2025 is</a:t>
            </a:r>
            <a:r>
              <a:rPr lang="en-US" sz="115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4981, higher 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previous year (3428 clients) because of the </a:t>
            </a:r>
            <a:r>
              <a:rPr lang="en-US" sz="115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Acquisition in 2025 and the decrease of lost clients.</a:t>
            </a:r>
          </a:p>
          <a:p>
            <a:pPr lvl="0"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defRPr/>
            </a:pPr>
            <a:r>
              <a:rPr lang="en-US" sz="1150" b="1" dirty="0">
                <a:solidFill>
                  <a:srgbClr val="0095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 2025</a:t>
            </a:r>
            <a:endParaRPr lang="en-US" sz="1150" dirty="0">
              <a:solidFill>
                <a:srgbClr val="70717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rgbClr val="008B8D"/>
              </a:buClr>
              <a:defRPr/>
            </a:pP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50" b="1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acquistion</a:t>
            </a:r>
            <a:r>
              <a:rPr lang="en-US" sz="115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trend in the past 3 months 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positive</a:t>
            </a:r>
            <a:r>
              <a:rPr lang="en-US" sz="115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150" dirty="0">
              <a:solidFill>
                <a:srgbClr val="70717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008B8D"/>
              </a:buClr>
              <a:buFont typeface="Arial" panose="020B0604020202020204" pitchFamily="34" charset="0"/>
              <a:buChar char="•"/>
              <a:defRPr/>
            </a:pPr>
            <a:r>
              <a:rPr lang="en-US" sz="1150" b="1" dirty="0">
                <a:solidFill>
                  <a:srgbClr val="0095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+ 5.563 </a:t>
            </a:r>
            <a:r>
              <a:rPr lang="en-US" sz="1150" b="1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between October and December, more than the acquired clients in the same period of 2024 (5.497)</a:t>
            </a:r>
          </a:p>
          <a:p>
            <a:pPr marL="171450" indent="-171450">
              <a:spcAft>
                <a:spcPts val="600"/>
              </a:spcAft>
              <a:buClr>
                <a:srgbClr val="008B8D"/>
              </a:buClr>
              <a:buFont typeface="Arial" panose="020B0604020202020204" pitchFamily="34" charset="0"/>
              <a:buChar char="•"/>
              <a:defRPr/>
            </a:pP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whole year 2025, Poli </a:t>
            </a:r>
            <a:r>
              <a:rPr lang="en-US" sz="115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Affari</a:t>
            </a:r>
            <a:r>
              <a:rPr lang="en-US" sz="115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acquired 385 more clients than 2024 and Branches have acquired 946 more clients than 2024</a:t>
            </a:r>
          </a:p>
          <a:p>
            <a:pPr>
              <a:spcAft>
                <a:spcPts val="600"/>
              </a:spcAft>
              <a:buClr>
                <a:srgbClr val="008B8D"/>
              </a:buClr>
              <a:defRPr/>
            </a:pP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150" b="1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lost clients is also  more positive in 2025 </a:t>
            </a: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in the same period of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9" y="72315"/>
            <a:ext cx="11918385" cy="519267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US" sz="2400" b="0" dirty="0">
                <a:latin typeface="Arial Black" panose="020B0A04020102020204" pitchFamily="34" charset="0"/>
                <a:cs typeface="Arial"/>
              </a:rPr>
              <a:t>Key figures acquisition / 2025 full year</a:t>
            </a: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215249" y="2715809"/>
            <a:ext cx="8891960" cy="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1367558" y="2742192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1378909" y="4566859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5462328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5788088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6113699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6406707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6749141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7005080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5473842" y="2791209"/>
            <a:ext cx="4016407" cy="1606619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5473842" y="4566859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ttangolo 105"/>
          <p:cNvSpPr/>
          <p:nvPr/>
        </p:nvSpPr>
        <p:spPr>
          <a:xfrm>
            <a:off x="1378909" y="1018770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E87582-AA75-64CE-68AA-605428E3DC97}"/>
              </a:ext>
            </a:extLst>
          </p:cNvPr>
          <p:cNvSpPr/>
          <p:nvPr/>
        </p:nvSpPr>
        <p:spPr>
          <a:xfrm>
            <a:off x="7298088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68DC7D-03D3-B2AD-C95F-A5E321E704E2}"/>
              </a:ext>
            </a:extLst>
          </p:cNvPr>
          <p:cNvSpPr/>
          <p:nvPr/>
        </p:nvSpPr>
        <p:spPr>
          <a:xfrm>
            <a:off x="7652878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50D149C-BC7A-1B7C-4696-2FEBB5DF2708}"/>
              </a:ext>
            </a:extLst>
          </p:cNvPr>
          <p:cNvSpPr/>
          <p:nvPr/>
        </p:nvSpPr>
        <p:spPr>
          <a:xfrm>
            <a:off x="7921179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E4EEF64-9CAA-6096-52DD-6EBC1FE5710A}"/>
              </a:ext>
            </a:extLst>
          </p:cNvPr>
          <p:cNvCxnSpPr>
            <a:cxnSpLocks/>
          </p:cNvCxnSpPr>
          <p:nvPr/>
        </p:nvCxnSpPr>
        <p:spPr>
          <a:xfrm>
            <a:off x="5573455" y="2318751"/>
            <a:ext cx="367200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FD4EC77-38C7-436D-A027-A4065E86F2C7}"/>
              </a:ext>
            </a:extLst>
          </p:cNvPr>
          <p:cNvCxnSpPr>
            <a:cxnSpLocks/>
          </p:cNvCxnSpPr>
          <p:nvPr/>
        </p:nvCxnSpPr>
        <p:spPr>
          <a:xfrm>
            <a:off x="5573455" y="4073546"/>
            <a:ext cx="3740899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24F839B5-81EA-A47B-67A6-A838A3909BDC}"/>
              </a:ext>
            </a:extLst>
          </p:cNvPr>
          <p:cNvSpPr/>
          <p:nvPr/>
        </p:nvSpPr>
        <p:spPr>
          <a:xfrm>
            <a:off x="5460365" y="1018770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71BE8A-679F-FD13-893F-81193CA27792}"/>
              </a:ext>
            </a:extLst>
          </p:cNvPr>
          <p:cNvSpPr/>
          <p:nvPr/>
        </p:nvSpPr>
        <p:spPr>
          <a:xfrm>
            <a:off x="8257273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5C2E9E-E83F-D488-E075-9C2F829A26A4}"/>
              </a:ext>
            </a:extLst>
          </p:cNvPr>
          <p:cNvSpPr/>
          <p:nvPr/>
        </p:nvSpPr>
        <p:spPr>
          <a:xfrm>
            <a:off x="8541627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2FAD645-8222-2F71-CCCB-603DF797C379}"/>
              </a:ext>
            </a:extLst>
          </p:cNvPr>
          <p:cNvSpPr/>
          <p:nvPr/>
        </p:nvSpPr>
        <p:spPr>
          <a:xfrm>
            <a:off x="8875417" y="2406551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2F1BC6F-B777-8BCB-53BE-B3A208E9BCB3}"/>
              </a:ext>
            </a:extLst>
          </p:cNvPr>
          <p:cNvSpPr/>
          <p:nvPr/>
        </p:nvSpPr>
        <p:spPr>
          <a:xfrm>
            <a:off x="5482138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E850999-9645-5E59-403D-BF4289901FBD}"/>
              </a:ext>
            </a:extLst>
          </p:cNvPr>
          <p:cNvSpPr/>
          <p:nvPr/>
        </p:nvSpPr>
        <p:spPr>
          <a:xfrm>
            <a:off x="5807898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85DA487-9252-B014-2774-0AA49AF39BB4}"/>
              </a:ext>
            </a:extLst>
          </p:cNvPr>
          <p:cNvSpPr/>
          <p:nvPr/>
        </p:nvSpPr>
        <p:spPr>
          <a:xfrm>
            <a:off x="6133509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6AF72DA8-19E2-400D-C7BA-33A74070FA3B}"/>
              </a:ext>
            </a:extLst>
          </p:cNvPr>
          <p:cNvSpPr/>
          <p:nvPr/>
        </p:nvSpPr>
        <p:spPr>
          <a:xfrm>
            <a:off x="6426517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9359D060-6E1F-7902-F1FA-32BBF9258CBF}"/>
              </a:ext>
            </a:extLst>
          </p:cNvPr>
          <p:cNvSpPr/>
          <p:nvPr/>
        </p:nvSpPr>
        <p:spPr>
          <a:xfrm>
            <a:off x="6768951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D3056D0-E419-CA5A-6D58-0DC266A08380}"/>
              </a:ext>
            </a:extLst>
          </p:cNvPr>
          <p:cNvSpPr/>
          <p:nvPr/>
        </p:nvSpPr>
        <p:spPr>
          <a:xfrm>
            <a:off x="7024890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4E556CCD-979E-E767-9CEF-2EBECA2E5C8F}"/>
              </a:ext>
            </a:extLst>
          </p:cNvPr>
          <p:cNvSpPr/>
          <p:nvPr/>
        </p:nvSpPr>
        <p:spPr>
          <a:xfrm>
            <a:off x="7317898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57BCFB12-1DB8-162F-4943-905D5280774C}"/>
              </a:ext>
            </a:extLst>
          </p:cNvPr>
          <p:cNvSpPr/>
          <p:nvPr/>
        </p:nvSpPr>
        <p:spPr>
          <a:xfrm>
            <a:off x="7672688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D0C264C-50ED-B285-35AC-F0983552560C}"/>
              </a:ext>
            </a:extLst>
          </p:cNvPr>
          <p:cNvSpPr/>
          <p:nvPr/>
        </p:nvSpPr>
        <p:spPr>
          <a:xfrm>
            <a:off x="7940989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86516ED8-D7E0-F6B1-0274-EA801AA81BBF}"/>
              </a:ext>
            </a:extLst>
          </p:cNvPr>
          <p:cNvSpPr/>
          <p:nvPr/>
        </p:nvSpPr>
        <p:spPr>
          <a:xfrm>
            <a:off x="8277083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72B7FAAE-621D-BCDB-A553-DCA374FE3530}"/>
              </a:ext>
            </a:extLst>
          </p:cNvPr>
          <p:cNvSpPr/>
          <p:nvPr/>
        </p:nvSpPr>
        <p:spPr>
          <a:xfrm>
            <a:off x="8561437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A7B1A48C-3835-1C00-027C-42E7F3690166}"/>
              </a:ext>
            </a:extLst>
          </p:cNvPr>
          <p:cNvSpPr/>
          <p:nvPr/>
        </p:nvSpPr>
        <p:spPr>
          <a:xfrm>
            <a:off x="8895227" y="4164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D83478E-39DF-0FD6-5BCB-188E44837587}"/>
              </a:ext>
            </a:extLst>
          </p:cNvPr>
          <p:cNvSpPr/>
          <p:nvPr/>
        </p:nvSpPr>
        <p:spPr>
          <a:xfrm>
            <a:off x="5482138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A40F80B7-CC70-F91B-CC3F-9166B3D037E6}"/>
              </a:ext>
            </a:extLst>
          </p:cNvPr>
          <p:cNvSpPr/>
          <p:nvPr/>
        </p:nvSpPr>
        <p:spPr>
          <a:xfrm>
            <a:off x="5807898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EAA01E63-8316-313D-9282-CAE49F5D32C3}"/>
              </a:ext>
            </a:extLst>
          </p:cNvPr>
          <p:cNvSpPr/>
          <p:nvPr/>
        </p:nvSpPr>
        <p:spPr>
          <a:xfrm>
            <a:off x="6133509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48932E54-0831-C6F2-E55A-D31249BA3B97}"/>
              </a:ext>
            </a:extLst>
          </p:cNvPr>
          <p:cNvSpPr/>
          <p:nvPr/>
        </p:nvSpPr>
        <p:spPr>
          <a:xfrm>
            <a:off x="6426517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12B0E989-8A16-E170-6D30-A2257056F663}"/>
              </a:ext>
            </a:extLst>
          </p:cNvPr>
          <p:cNvSpPr/>
          <p:nvPr/>
        </p:nvSpPr>
        <p:spPr>
          <a:xfrm>
            <a:off x="6768951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B351FA3D-837A-451B-C31C-0403AFC044DD}"/>
              </a:ext>
            </a:extLst>
          </p:cNvPr>
          <p:cNvSpPr/>
          <p:nvPr/>
        </p:nvSpPr>
        <p:spPr>
          <a:xfrm>
            <a:off x="7024890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101EBDF3-3E91-531F-F032-CBD3A7017F7F}"/>
              </a:ext>
            </a:extLst>
          </p:cNvPr>
          <p:cNvSpPr/>
          <p:nvPr/>
        </p:nvSpPr>
        <p:spPr>
          <a:xfrm>
            <a:off x="7317898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923E39B7-C005-EF4F-8C53-E86DBEAAEC8F}"/>
              </a:ext>
            </a:extLst>
          </p:cNvPr>
          <p:cNvSpPr/>
          <p:nvPr/>
        </p:nvSpPr>
        <p:spPr>
          <a:xfrm>
            <a:off x="7672688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C981C1E6-A864-C5B6-F5FA-9D7241AB3FBA}"/>
              </a:ext>
            </a:extLst>
          </p:cNvPr>
          <p:cNvSpPr/>
          <p:nvPr/>
        </p:nvSpPr>
        <p:spPr>
          <a:xfrm>
            <a:off x="7940989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D6541908-A25E-1931-86E6-B7E463093097}"/>
              </a:ext>
            </a:extLst>
          </p:cNvPr>
          <p:cNvSpPr/>
          <p:nvPr/>
        </p:nvSpPr>
        <p:spPr>
          <a:xfrm>
            <a:off x="8277083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5FED2BA7-7148-23E2-D3BE-A09A24A1656B}"/>
              </a:ext>
            </a:extLst>
          </p:cNvPr>
          <p:cNvSpPr/>
          <p:nvPr/>
        </p:nvSpPr>
        <p:spPr>
          <a:xfrm>
            <a:off x="8561437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020D0565-C8E4-2990-6982-7C3541E37A5D}"/>
              </a:ext>
            </a:extLst>
          </p:cNvPr>
          <p:cNvSpPr/>
          <p:nvPr/>
        </p:nvSpPr>
        <p:spPr>
          <a:xfrm>
            <a:off x="8895227" y="5956245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CEF9536A-129D-EBCF-74E5-4A7DC66DF57D}"/>
              </a:ext>
            </a:extLst>
          </p:cNvPr>
          <p:cNvCxnSpPr>
            <a:cxnSpLocks/>
          </p:cNvCxnSpPr>
          <p:nvPr/>
        </p:nvCxnSpPr>
        <p:spPr>
          <a:xfrm>
            <a:off x="5573455" y="5922136"/>
            <a:ext cx="3740899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318367"/>
              </p:ext>
            </p:extLst>
          </p:nvPr>
        </p:nvGraphicFramePr>
        <p:xfrm>
          <a:off x="1236075" y="4692334"/>
          <a:ext cx="4520923" cy="122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6" name="Grafico 11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779365"/>
              </p:ext>
            </p:extLst>
          </p:nvPr>
        </p:nvGraphicFramePr>
        <p:xfrm>
          <a:off x="1323633" y="2841285"/>
          <a:ext cx="4377020" cy="134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" name="Rettangolo 175">
            <a:extLst>
              <a:ext uri="{FF2B5EF4-FFF2-40B4-BE49-F238E27FC236}">
                <a16:creationId xmlns:a16="http://schemas.microsoft.com/office/drawing/2014/main" id="{D3B740B7-9587-3EA1-EB8E-E9E668E30A27}"/>
              </a:ext>
            </a:extLst>
          </p:cNvPr>
          <p:cNvSpPr/>
          <p:nvPr/>
        </p:nvSpPr>
        <p:spPr>
          <a:xfrm>
            <a:off x="1550218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ttangolo 176">
            <a:extLst>
              <a:ext uri="{FF2B5EF4-FFF2-40B4-BE49-F238E27FC236}">
                <a16:creationId xmlns:a16="http://schemas.microsoft.com/office/drawing/2014/main" id="{A7664A01-0ABD-CFC3-0B61-4EF88B074112}"/>
              </a:ext>
            </a:extLst>
          </p:cNvPr>
          <p:cNvSpPr/>
          <p:nvPr/>
        </p:nvSpPr>
        <p:spPr>
          <a:xfrm>
            <a:off x="1875978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808AEAE8-30D2-4867-E70D-9FF07F4B1FAC}"/>
              </a:ext>
            </a:extLst>
          </p:cNvPr>
          <p:cNvSpPr/>
          <p:nvPr/>
        </p:nvSpPr>
        <p:spPr>
          <a:xfrm>
            <a:off x="2201589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ttangolo 178">
            <a:extLst>
              <a:ext uri="{FF2B5EF4-FFF2-40B4-BE49-F238E27FC236}">
                <a16:creationId xmlns:a16="http://schemas.microsoft.com/office/drawing/2014/main" id="{A83C08F5-CFCC-03D1-C065-405ACFF49E20}"/>
              </a:ext>
            </a:extLst>
          </p:cNvPr>
          <p:cNvSpPr/>
          <p:nvPr/>
        </p:nvSpPr>
        <p:spPr>
          <a:xfrm>
            <a:off x="2494597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481A75AC-4D7D-CC1F-97CA-F50770E94605}"/>
              </a:ext>
            </a:extLst>
          </p:cNvPr>
          <p:cNvSpPr/>
          <p:nvPr/>
        </p:nvSpPr>
        <p:spPr>
          <a:xfrm>
            <a:off x="2837031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ttangolo 180">
            <a:extLst>
              <a:ext uri="{FF2B5EF4-FFF2-40B4-BE49-F238E27FC236}">
                <a16:creationId xmlns:a16="http://schemas.microsoft.com/office/drawing/2014/main" id="{1E6A5EE4-1949-1801-45D2-000FB1ADE167}"/>
              </a:ext>
            </a:extLst>
          </p:cNvPr>
          <p:cNvSpPr/>
          <p:nvPr/>
        </p:nvSpPr>
        <p:spPr>
          <a:xfrm>
            <a:off x="3092970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22855B5D-45D2-9D8A-2DBE-85508D54D9E7}"/>
              </a:ext>
            </a:extLst>
          </p:cNvPr>
          <p:cNvSpPr/>
          <p:nvPr/>
        </p:nvSpPr>
        <p:spPr>
          <a:xfrm>
            <a:off x="3385978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928E75DB-D281-614F-C538-52063CE8A422}"/>
              </a:ext>
            </a:extLst>
          </p:cNvPr>
          <p:cNvSpPr/>
          <p:nvPr/>
        </p:nvSpPr>
        <p:spPr>
          <a:xfrm>
            <a:off x="3740768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215C03A9-DC0F-7CF0-F185-1A997C5DED9C}"/>
              </a:ext>
            </a:extLst>
          </p:cNvPr>
          <p:cNvSpPr/>
          <p:nvPr/>
        </p:nvSpPr>
        <p:spPr>
          <a:xfrm>
            <a:off x="4009069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FAE4D571-F784-A79F-E820-C5EDE2A66229}"/>
              </a:ext>
            </a:extLst>
          </p:cNvPr>
          <p:cNvSpPr/>
          <p:nvPr/>
        </p:nvSpPr>
        <p:spPr>
          <a:xfrm>
            <a:off x="4345163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ttangolo 185">
            <a:extLst>
              <a:ext uri="{FF2B5EF4-FFF2-40B4-BE49-F238E27FC236}">
                <a16:creationId xmlns:a16="http://schemas.microsoft.com/office/drawing/2014/main" id="{45C7C1CB-B151-1FD0-6638-0A6F6DC4CC15}"/>
              </a:ext>
            </a:extLst>
          </p:cNvPr>
          <p:cNvSpPr/>
          <p:nvPr/>
        </p:nvSpPr>
        <p:spPr>
          <a:xfrm>
            <a:off x="4629517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ttangolo 186">
            <a:extLst>
              <a:ext uri="{FF2B5EF4-FFF2-40B4-BE49-F238E27FC236}">
                <a16:creationId xmlns:a16="http://schemas.microsoft.com/office/drawing/2014/main" id="{B991BCD7-631B-1334-0348-19244BBCD1C0}"/>
              </a:ext>
            </a:extLst>
          </p:cNvPr>
          <p:cNvSpPr/>
          <p:nvPr/>
        </p:nvSpPr>
        <p:spPr>
          <a:xfrm>
            <a:off x="4963307" y="236615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ttangolo 187">
            <a:extLst>
              <a:ext uri="{FF2B5EF4-FFF2-40B4-BE49-F238E27FC236}">
                <a16:creationId xmlns:a16="http://schemas.microsoft.com/office/drawing/2014/main" id="{7E2E70D8-56D7-408B-CB28-74D32C6AEBAD}"/>
              </a:ext>
            </a:extLst>
          </p:cNvPr>
          <p:cNvSpPr/>
          <p:nvPr/>
        </p:nvSpPr>
        <p:spPr>
          <a:xfrm>
            <a:off x="1407978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ttangolo 188">
            <a:extLst>
              <a:ext uri="{FF2B5EF4-FFF2-40B4-BE49-F238E27FC236}">
                <a16:creationId xmlns:a16="http://schemas.microsoft.com/office/drawing/2014/main" id="{0618643B-2AE3-7D4A-F581-D423D77F7382}"/>
              </a:ext>
            </a:extLst>
          </p:cNvPr>
          <p:cNvSpPr/>
          <p:nvPr/>
        </p:nvSpPr>
        <p:spPr>
          <a:xfrm>
            <a:off x="1733738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ttangolo 189">
            <a:extLst>
              <a:ext uri="{FF2B5EF4-FFF2-40B4-BE49-F238E27FC236}">
                <a16:creationId xmlns:a16="http://schemas.microsoft.com/office/drawing/2014/main" id="{DAB6AA03-9702-D627-EA50-57D026D9AF39}"/>
              </a:ext>
            </a:extLst>
          </p:cNvPr>
          <p:cNvSpPr/>
          <p:nvPr/>
        </p:nvSpPr>
        <p:spPr>
          <a:xfrm>
            <a:off x="2059349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ttangolo 190">
            <a:extLst>
              <a:ext uri="{FF2B5EF4-FFF2-40B4-BE49-F238E27FC236}">
                <a16:creationId xmlns:a16="http://schemas.microsoft.com/office/drawing/2014/main" id="{6D2621D6-F004-F622-80EF-AD76D7301E59}"/>
              </a:ext>
            </a:extLst>
          </p:cNvPr>
          <p:cNvSpPr/>
          <p:nvPr/>
        </p:nvSpPr>
        <p:spPr>
          <a:xfrm>
            <a:off x="2352357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D54DB34A-2329-21D8-29DB-E99734140968}"/>
              </a:ext>
            </a:extLst>
          </p:cNvPr>
          <p:cNvSpPr/>
          <p:nvPr/>
        </p:nvSpPr>
        <p:spPr>
          <a:xfrm>
            <a:off x="2694791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ttangolo 192">
            <a:extLst>
              <a:ext uri="{FF2B5EF4-FFF2-40B4-BE49-F238E27FC236}">
                <a16:creationId xmlns:a16="http://schemas.microsoft.com/office/drawing/2014/main" id="{842F47A3-E009-8908-3CC5-8F3520821F2F}"/>
              </a:ext>
            </a:extLst>
          </p:cNvPr>
          <p:cNvSpPr/>
          <p:nvPr/>
        </p:nvSpPr>
        <p:spPr>
          <a:xfrm>
            <a:off x="2950730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ttangolo 193">
            <a:extLst>
              <a:ext uri="{FF2B5EF4-FFF2-40B4-BE49-F238E27FC236}">
                <a16:creationId xmlns:a16="http://schemas.microsoft.com/office/drawing/2014/main" id="{7263BAEB-E280-82FB-09A7-3FCD32FCAF6E}"/>
              </a:ext>
            </a:extLst>
          </p:cNvPr>
          <p:cNvSpPr/>
          <p:nvPr/>
        </p:nvSpPr>
        <p:spPr>
          <a:xfrm>
            <a:off x="3243738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195" name="Rettangolo 194">
            <a:extLst>
              <a:ext uri="{FF2B5EF4-FFF2-40B4-BE49-F238E27FC236}">
                <a16:creationId xmlns:a16="http://schemas.microsoft.com/office/drawing/2014/main" id="{5FD9D08A-9C6C-6585-9571-62AB8D303747}"/>
              </a:ext>
            </a:extLst>
          </p:cNvPr>
          <p:cNvSpPr/>
          <p:nvPr/>
        </p:nvSpPr>
        <p:spPr>
          <a:xfrm>
            <a:off x="3598528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196" name="Rettangolo 195">
            <a:extLst>
              <a:ext uri="{FF2B5EF4-FFF2-40B4-BE49-F238E27FC236}">
                <a16:creationId xmlns:a16="http://schemas.microsoft.com/office/drawing/2014/main" id="{77C5C29A-6983-3153-6BC1-9FFB53FA0A76}"/>
              </a:ext>
            </a:extLst>
          </p:cNvPr>
          <p:cNvSpPr/>
          <p:nvPr/>
        </p:nvSpPr>
        <p:spPr>
          <a:xfrm>
            <a:off x="3866829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197" name="Rettangolo 196">
            <a:extLst>
              <a:ext uri="{FF2B5EF4-FFF2-40B4-BE49-F238E27FC236}">
                <a16:creationId xmlns:a16="http://schemas.microsoft.com/office/drawing/2014/main" id="{CFBC9A7E-F3AA-9D41-3410-8B0C47C816FD}"/>
              </a:ext>
            </a:extLst>
          </p:cNvPr>
          <p:cNvSpPr/>
          <p:nvPr/>
        </p:nvSpPr>
        <p:spPr>
          <a:xfrm>
            <a:off x="4202923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ttangolo 197">
            <a:extLst>
              <a:ext uri="{FF2B5EF4-FFF2-40B4-BE49-F238E27FC236}">
                <a16:creationId xmlns:a16="http://schemas.microsoft.com/office/drawing/2014/main" id="{AEA19137-FC54-A54E-657D-CD4CA3458E5E}"/>
              </a:ext>
            </a:extLst>
          </p:cNvPr>
          <p:cNvSpPr/>
          <p:nvPr/>
        </p:nvSpPr>
        <p:spPr>
          <a:xfrm>
            <a:off x="4487277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ttangolo 198">
            <a:extLst>
              <a:ext uri="{FF2B5EF4-FFF2-40B4-BE49-F238E27FC236}">
                <a16:creationId xmlns:a16="http://schemas.microsoft.com/office/drawing/2014/main" id="{DB17BEFE-D6A8-7670-8A4D-727DDDBCFE58}"/>
              </a:ext>
            </a:extLst>
          </p:cNvPr>
          <p:cNvSpPr/>
          <p:nvPr/>
        </p:nvSpPr>
        <p:spPr>
          <a:xfrm>
            <a:off x="4821067" y="5942476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id="{BCFA851B-54A0-6FDC-E761-FB52AD6F9B52}"/>
              </a:ext>
            </a:extLst>
          </p:cNvPr>
          <p:cNvSpPr/>
          <p:nvPr/>
        </p:nvSpPr>
        <p:spPr>
          <a:xfrm>
            <a:off x="1576498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ttangolo 200">
            <a:extLst>
              <a:ext uri="{FF2B5EF4-FFF2-40B4-BE49-F238E27FC236}">
                <a16:creationId xmlns:a16="http://schemas.microsoft.com/office/drawing/2014/main" id="{FF0EC675-53BA-A69C-97FB-8482D9AE2139}"/>
              </a:ext>
            </a:extLst>
          </p:cNvPr>
          <p:cNvSpPr/>
          <p:nvPr/>
        </p:nvSpPr>
        <p:spPr>
          <a:xfrm>
            <a:off x="1902258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ttangolo 201">
            <a:extLst>
              <a:ext uri="{FF2B5EF4-FFF2-40B4-BE49-F238E27FC236}">
                <a16:creationId xmlns:a16="http://schemas.microsoft.com/office/drawing/2014/main" id="{CB7260A1-6FB0-8E8B-E604-21BBADA0CC53}"/>
              </a:ext>
            </a:extLst>
          </p:cNvPr>
          <p:cNvSpPr/>
          <p:nvPr/>
        </p:nvSpPr>
        <p:spPr>
          <a:xfrm>
            <a:off x="2227869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ttangolo 202">
            <a:extLst>
              <a:ext uri="{FF2B5EF4-FFF2-40B4-BE49-F238E27FC236}">
                <a16:creationId xmlns:a16="http://schemas.microsoft.com/office/drawing/2014/main" id="{8C1AA293-A97A-0D0C-22A7-737EB5176589}"/>
              </a:ext>
            </a:extLst>
          </p:cNvPr>
          <p:cNvSpPr/>
          <p:nvPr/>
        </p:nvSpPr>
        <p:spPr>
          <a:xfrm>
            <a:off x="2520877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ttangolo 203">
            <a:extLst>
              <a:ext uri="{FF2B5EF4-FFF2-40B4-BE49-F238E27FC236}">
                <a16:creationId xmlns:a16="http://schemas.microsoft.com/office/drawing/2014/main" id="{BFA54EA2-DA55-E599-3561-45636DD65A55}"/>
              </a:ext>
            </a:extLst>
          </p:cNvPr>
          <p:cNvSpPr/>
          <p:nvPr/>
        </p:nvSpPr>
        <p:spPr>
          <a:xfrm>
            <a:off x="2863311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ttangolo 204">
            <a:extLst>
              <a:ext uri="{FF2B5EF4-FFF2-40B4-BE49-F238E27FC236}">
                <a16:creationId xmlns:a16="http://schemas.microsoft.com/office/drawing/2014/main" id="{3308B189-05A9-038A-84B2-75288A2FBD36}"/>
              </a:ext>
            </a:extLst>
          </p:cNvPr>
          <p:cNvSpPr/>
          <p:nvPr/>
        </p:nvSpPr>
        <p:spPr>
          <a:xfrm>
            <a:off x="3119250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ttangolo 205">
            <a:extLst>
              <a:ext uri="{FF2B5EF4-FFF2-40B4-BE49-F238E27FC236}">
                <a16:creationId xmlns:a16="http://schemas.microsoft.com/office/drawing/2014/main" id="{FCC0D20D-D2B1-5F0B-41C7-24F096FA2B33}"/>
              </a:ext>
            </a:extLst>
          </p:cNvPr>
          <p:cNvSpPr/>
          <p:nvPr/>
        </p:nvSpPr>
        <p:spPr>
          <a:xfrm>
            <a:off x="3412258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207" name="Rettangolo 206">
            <a:extLst>
              <a:ext uri="{FF2B5EF4-FFF2-40B4-BE49-F238E27FC236}">
                <a16:creationId xmlns:a16="http://schemas.microsoft.com/office/drawing/2014/main" id="{DE8083C4-B2B3-E76E-7997-4E40A81429CB}"/>
              </a:ext>
            </a:extLst>
          </p:cNvPr>
          <p:cNvSpPr/>
          <p:nvPr/>
        </p:nvSpPr>
        <p:spPr>
          <a:xfrm>
            <a:off x="3767048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208" name="Rettangolo 207">
            <a:extLst>
              <a:ext uri="{FF2B5EF4-FFF2-40B4-BE49-F238E27FC236}">
                <a16:creationId xmlns:a16="http://schemas.microsoft.com/office/drawing/2014/main" id="{702EA770-3515-7A21-5882-83742F6D3F66}"/>
              </a:ext>
            </a:extLst>
          </p:cNvPr>
          <p:cNvSpPr/>
          <p:nvPr/>
        </p:nvSpPr>
        <p:spPr>
          <a:xfrm>
            <a:off x="4035349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209" name="Rettangolo 208">
            <a:extLst>
              <a:ext uri="{FF2B5EF4-FFF2-40B4-BE49-F238E27FC236}">
                <a16:creationId xmlns:a16="http://schemas.microsoft.com/office/drawing/2014/main" id="{B7F16341-09F7-2B73-A5B3-48BAA3ECFAFA}"/>
              </a:ext>
            </a:extLst>
          </p:cNvPr>
          <p:cNvSpPr/>
          <p:nvPr/>
        </p:nvSpPr>
        <p:spPr>
          <a:xfrm>
            <a:off x="4371443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Octt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ttangolo 209">
            <a:extLst>
              <a:ext uri="{FF2B5EF4-FFF2-40B4-BE49-F238E27FC236}">
                <a16:creationId xmlns:a16="http://schemas.microsoft.com/office/drawing/2014/main" id="{8F930AAD-E47B-8068-9B73-71DE73395200}"/>
              </a:ext>
            </a:extLst>
          </p:cNvPr>
          <p:cNvSpPr/>
          <p:nvPr/>
        </p:nvSpPr>
        <p:spPr>
          <a:xfrm>
            <a:off x="4655797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ttangolo 210">
            <a:extLst>
              <a:ext uri="{FF2B5EF4-FFF2-40B4-BE49-F238E27FC236}">
                <a16:creationId xmlns:a16="http://schemas.microsoft.com/office/drawing/2014/main" id="{50CD2C81-AEF6-54AC-0136-D4A4175907F4}"/>
              </a:ext>
            </a:extLst>
          </p:cNvPr>
          <p:cNvSpPr/>
          <p:nvPr/>
        </p:nvSpPr>
        <p:spPr>
          <a:xfrm>
            <a:off x="4989587" y="4169732"/>
            <a:ext cx="441702" cy="14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rgbClr val="70717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2" name="Connettore 2 211">
            <a:extLst>
              <a:ext uri="{FF2B5EF4-FFF2-40B4-BE49-F238E27FC236}">
                <a16:creationId xmlns:a16="http://schemas.microsoft.com/office/drawing/2014/main" id="{1CB9A96D-0800-4ED1-6DFE-BC491167B69C}"/>
              </a:ext>
            </a:extLst>
          </p:cNvPr>
          <p:cNvCxnSpPr>
            <a:cxnSpLocks/>
          </p:cNvCxnSpPr>
          <p:nvPr/>
        </p:nvCxnSpPr>
        <p:spPr>
          <a:xfrm>
            <a:off x="1641693" y="2318751"/>
            <a:ext cx="3740899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2 212">
            <a:extLst>
              <a:ext uri="{FF2B5EF4-FFF2-40B4-BE49-F238E27FC236}">
                <a16:creationId xmlns:a16="http://schemas.microsoft.com/office/drawing/2014/main" id="{D77F8D0A-D25E-E309-BC3E-D702ADCCA76B}"/>
              </a:ext>
            </a:extLst>
          </p:cNvPr>
          <p:cNvCxnSpPr>
            <a:cxnSpLocks/>
          </p:cNvCxnSpPr>
          <p:nvPr/>
        </p:nvCxnSpPr>
        <p:spPr>
          <a:xfrm>
            <a:off x="1626086" y="4094683"/>
            <a:ext cx="3740899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213">
            <a:extLst>
              <a:ext uri="{FF2B5EF4-FFF2-40B4-BE49-F238E27FC236}">
                <a16:creationId xmlns:a16="http://schemas.microsoft.com/office/drawing/2014/main" id="{275F45EF-6DD1-8C6D-EA3A-3AC2EDC481AE}"/>
              </a:ext>
            </a:extLst>
          </p:cNvPr>
          <p:cNvCxnSpPr>
            <a:cxnSpLocks/>
          </p:cNvCxnSpPr>
          <p:nvPr/>
        </p:nvCxnSpPr>
        <p:spPr>
          <a:xfrm>
            <a:off x="1566185" y="5904949"/>
            <a:ext cx="3740899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872678"/>
              </p:ext>
            </p:extLst>
          </p:nvPr>
        </p:nvGraphicFramePr>
        <p:xfrm>
          <a:off x="1495955" y="582903"/>
          <a:ext cx="4001162" cy="16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466431"/>
              </p:ext>
            </p:extLst>
          </p:nvPr>
        </p:nvGraphicFramePr>
        <p:xfrm>
          <a:off x="5431604" y="814431"/>
          <a:ext cx="4312929" cy="14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42276"/>
              </p:ext>
            </p:extLst>
          </p:nvPr>
        </p:nvGraphicFramePr>
        <p:xfrm>
          <a:off x="5231178" y="4653682"/>
          <a:ext cx="4520923" cy="12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416908"/>
              </p:ext>
            </p:extLst>
          </p:nvPr>
        </p:nvGraphicFramePr>
        <p:xfrm>
          <a:off x="5361518" y="2487783"/>
          <a:ext cx="4123550" cy="228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2589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15"/>
          <p:cNvSpPr txBox="1"/>
          <p:nvPr/>
        </p:nvSpPr>
        <p:spPr>
          <a:xfrm rot="5400000">
            <a:off x="8250240" y="2234219"/>
            <a:ext cx="5213130" cy="24250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9033"/>
              <a:gd name="connsiteY0" fmla="*/ 78 h 10078"/>
              <a:gd name="connsiteX1" fmla="*/ 9033 w 9033"/>
              <a:gd name="connsiteY1" fmla="*/ 0 h 10078"/>
              <a:gd name="connsiteX2" fmla="*/ 8000 w 9033"/>
              <a:gd name="connsiteY2" fmla="*/ 10078 h 10078"/>
              <a:gd name="connsiteX3" fmla="*/ 2000 w 9033"/>
              <a:gd name="connsiteY3" fmla="*/ 10078 h 10078"/>
              <a:gd name="connsiteX4" fmla="*/ 0 w 9033"/>
              <a:gd name="connsiteY4" fmla="*/ 78 h 10078"/>
              <a:gd name="connsiteX0" fmla="*/ 0 w 9322"/>
              <a:gd name="connsiteY0" fmla="*/ 51 h 10000"/>
              <a:gd name="connsiteX1" fmla="*/ 9322 w 9322"/>
              <a:gd name="connsiteY1" fmla="*/ 0 h 10000"/>
              <a:gd name="connsiteX2" fmla="*/ 8178 w 9322"/>
              <a:gd name="connsiteY2" fmla="*/ 10000 h 10000"/>
              <a:gd name="connsiteX3" fmla="*/ 1536 w 9322"/>
              <a:gd name="connsiteY3" fmla="*/ 10000 h 10000"/>
              <a:gd name="connsiteX4" fmla="*/ 0 w 9322"/>
              <a:gd name="connsiteY4" fmla="*/ 51 h 10000"/>
              <a:gd name="connsiteX0" fmla="*/ 0 w 9725"/>
              <a:gd name="connsiteY0" fmla="*/ 51 h 10000"/>
              <a:gd name="connsiteX1" fmla="*/ 9725 w 9725"/>
              <a:gd name="connsiteY1" fmla="*/ 0 h 10000"/>
              <a:gd name="connsiteX2" fmla="*/ 8773 w 9725"/>
              <a:gd name="connsiteY2" fmla="*/ 10000 h 10000"/>
              <a:gd name="connsiteX3" fmla="*/ 1648 w 9725"/>
              <a:gd name="connsiteY3" fmla="*/ 10000 h 10000"/>
              <a:gd name="connsiteX4" fmla="*/ 0 w 9725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38 w 10000"/>
              <a:gd name="connsiteY2" fmla="*/ 10000 h 10000"/>
              <a:gd name="connsiteX3" fmla="*/ 1695 w 10000"/>
              <a:gd name="connsiteY3" fmla="*/ 10000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38 w 10000"/>
              <a:gd name="connsiteY2" fmla="*/ 10000 h 10000"/>
              <a:gd name="connsiteX3" fmla="*/ 2177 w 10000"/>
              <a:gd name="connsiteY3" fmla="*/ 9897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2177 w 10000"/>
              <a:gd name="connsiteY3" fmla="*/ 9897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1578 w 10000"/>
              <a:gd name="connsiteY3" fmla="*/ 9923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1445 w 10000"/>
              <a:gd name="connsiteY3" fmla="*/ 9923 h 10000"/>
              <a:gd name="connsiteX4" fmla="*/ 0 w 10000"/>
              <a:gd name="connsiteY4" fmla="*/ 51 h 10000"/>
              <a:gd name="connsiteX0" fmla="*/ 0 w 10233"/>
              <a:gd name="connsiteY0" fmla="*/ 102 h 10000"/>
              <a:gd name="connsiteX1" fmla="*/ 10233 w 10233"/>
              <a:gd name="connsiteY1" fmla="*/ 0 h 10000"/>
              <a:gd name="connsiteX2" fmla="*/ 9304 w 10233"/>
              <a:gd name="connsiteY2" fmla="*/ 10000 h 10000"/>
              <a:gd name="connsiteX3" fmla="*/ 1678 w 10233"/>
              <a:gd name="connsiteY3" fmla="*/ 9923 h 10000"/>
              <a:gd name="connsiteX4" fmla="*/ 0 w 10233"/>
              <a:gd name="connsiteY4" fmla="*/ 1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3" h="10000">
                <a:moveTo>
                  <a:pt x="0" y="102"/>
                </a:moveTo>
                <a:lnTo>
                  <a:pt x="10233" y="0"/>
                </a:lnTo>
                <a:cubicBezTo>
                  <a:pt x="9912" y="3333"/>
                  <a:pt x="9625" y="6667"/>
                  <a:pt x="9304" y="10000"/>
                </a:cubicBezTo>
                <a:lnTo>
                  <a:pt x="1678" y="9923"/>
                </a:lnTo>
                <a:lnTo>
                  <a:pt x="0" y="10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Łącznik prosty 5"/>
          <p:cNvCxnSpPr/>
          <p:nvPr/>
        </p:nvCxnSpPr>
        <p:spPr>
          <a:xfrm>
            <a:off x="2565029" y="1100589"/>
            <a:ext cx="3218394" cy="8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5"/>
          <p:cNvCxnSpPr/>
          <p:nvPr/>
        </p:nvCxnSpPr>
        <p:spPr>
          <a:xfrm>
            <a:off x="6232807" y="1110982"/>
            <a:ext cx="3218394" cy="8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6232807" y="822163"/>
            <a:ext cx="3218395" cy="289651"/>
          </a:xfrm>
          <a:prstGeom prst="rect">
            <a:avLst/>
          </a:prstGeom>
          <a:solidFill>
            <a:schemeClr val="accent6">
              <a:alpha val="69804"/>
            </a:schemeClr>
          </a:solidFill>
          <a:ln w="63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2560320" y="814725"/>
            <a:ext cx="3218395" cy="253585"/>
          </a:xfrm>
          <a:prstGeom prst="rect">
            <a:avLst/>
          </a:prstGeom>
          <a:solidFill>
            <a:srgbClr val="CAE0DA">
              <a:alpha val="69804"/>
            </a:srgbClr>
          </a:solidFill>
          <a:ln w="63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18785"/>
              </p:ext>
            </p:extLst>
          </p:nvPr>
        </p:nvGraphicFramePr>
        <p:xfrm>
          <a:off x="399834" y="595033"/>
          <a:ext cx="1242758" cy="717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379">
                  <a:extLst>
                    <a:ext uri="{9D8B030D-6E8A-4147-A177-3AD203B41FA5}">
                      <a16:colId xmlns:a16="http://schemas.microsoft.com/office/drawing/2014/main" val="413692812"/>
                    </a:ext>
                  </a:extLst>
                </a:gridCol>
                <a:gridCol w="621379">
                  <a:extLst>
                    <a:ext uri="{9D8B030D-6E8A-4147-A177-3AD203B41FA5}">
                      <a16:colId xmlns:a16="http://schemas.microsoft.com/office/drawing/2014/main" val="1730400191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it-IT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5820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10%</a:t>
                      </a:r>
                      <a:endParaRPr lang="it-IT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8197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- 20%</a:t>
                      </a:r>
                      <a:endParaRPr lang="it-IT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90988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- 30%</a:t>
                      </a:r>
                      <a:endParaRPr lang="it-IT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2028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30%</a:t>
                      </a:r>
                      <a:endParaRPr lang="it-IT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14816"/>
                  </a:ext>
                </a:extLst>
              </a:tr>
            </a:tbl>
          </a:graphicData>
        </a:graphic>
      </p:graphicFrame>
      <p:sp>
        <p:nvSpPr>
          <p:cNvPr id="20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918385" cy="519267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KEY FIGURES ACQUISITION REGIONAL DIRECTION level</a:t>
            </a: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CBED4A-14BB-6815-2179-7B2BED9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6" y="1407874"/>
            <a:ext cx="2378394" cy="4578350"/>
          </a:xfrm>
          <a:prstGeom prst="rect">
            <a:avLst/>
          </a:prstGeom>
        </p:spPr>
      </p:pic>
      <p:sp>
        <p:nvSpPr>
          <p:cNvPr id="15" name="pole tekstowe 15">
            <a:extLst>
              <a:ext uri="{FF2B5EF4-FFF2-40B4-BE49-F238E27FC236}">
                <a16:creationId xmlns:a16="http://schemas.microsoft.com/office/drawing/2014/main" id="{2B6A18EA-50F7-33DA-A9FF-07F08667DFCB}"/>
              </a:ext>
            </a:extLst>
          </p:cNvPr>
          <p:cNvSpPr txBox="1"/>
          <p:nvPr/>
        </p:nvSpPr>
        <p:spPr>
          <a:xfrm>
            <a:off x="9550428" y="1532142"/>
            <a:ext cx="2459646" cy="3793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88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tabLst/>
              <a:defRPr/>
            </a:pPr>
            <a:r>
              <a:rPr lang="it-IT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it-IT" sz="1200" dirty="0">
              <a:solidFill>
                <a:srgbClr val="70717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and 2025, the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shows an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rate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</a:t>
            </a:r>
            <a:r>
              <a:rPr lang="it-IT" sz="1200" noProof="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noProof="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200" noProof="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b="1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churn</a:t>
            </a:r>
            <a:r>
              <a:rPr lang="it-IT" sz="1200" b="1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it-IT" sz="1200" b="1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20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it-IT" sz="1200" b="1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noProof="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it-IT" sz="1200" noProof="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1200" noProof="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sz="1200" noProof="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noProof="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200" noProof="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CAI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 of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acqusition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retention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196850">
              <a:buClr>
                <a:srgbClr val="008B8D"/>
              </a:buClr>
              <a:buFont typeface="Wingdings" panose="05000000000000000000" pitchFamily="2" charset="2"/>
              <a:buChar char="v"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perfoming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200" dirty="0">
                <a:solidFill>
                  <a:srgbClr val="70717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2025 are Milano Lombardia Ovest, Veneto, Parma, Romagna-Marche.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>
              <a:buClr>
                <a:srgbClr val="008B8D"/>
              </a:buClr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52506D-EB91-3706-E36D-1B7D3C24C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89" y="1410502"/>
            <a:ext cx="718277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algn="ctr" defTabSz="514266"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3 ) Focus on Liberal Professions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8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539365" cy="519267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it-IT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ITALIAN MARKET AND CAI MARKET SHARE </a:t>
            </a:r>
            <a:endParaRPr lang="en-GB" sz="16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65323" y="6522600"/>
            <a:ext cx="5321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i="1" noProof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800" i="1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Elaborazione a cura dell’Osservatorio sulle libere professioni sulla base di dati ISTAT;</a:t>
            </a:r>
            <a:r>
              <a:rPr kumimoji="0" lang="it-IT" sz="800" b="0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CAI: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Report; Dashboard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Co.Ge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AE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NBI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  <a:r>
              <a:rPr lang="en-AE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May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6237072" y="1226330"/>
            <a:ext cx="3754179" cy="4874615"/>
            <a:chOff x="1051588" y="1609775"/>
            <a:chExt cx="2772000" cy="2916000"/>
          </a:xfrm>
        </p:grpSpPr>
        <p:sp>
          <p:nvSpPr>
            <p:cNvPr id="38" name="Freeform 4348"/>
            <p:cNvSpPr>
              <a:spLocks/>
            </p:cNvSpPr>
            <p:nvPr/>
          </p:nvSpPr>
          <p:spPr bwMode="auto">
            <a:xfrm>
              <a:off x="2279941" y="2477041"/>
              <a:ext cx="402336" cy="382449"/>
            </a:xfrm>
            <a:custGeom>
              <a:avLst/>
              <a:gdLst>
                <a:gd name="T0" fmla="*/ 181 w 182"/>
                <a:gd name="T1" fmla="*/ 176 h 210"/>
                <a:gd name="T2" fmla="*/ 178 w 182"/>
                <a:gd name="T3" fmla="*/ 166 h 210"/>
                <a:gd name="T4" fmla="*/ 175 w 182"/>
                <a:gd name="T5" fmla="*/ 140 h 210"/>
                <a:gd name="T6" fmla="*/ 172 w 182"/>
                <a:gd name="T7" fmla="*/ 120 h 210"/>
                <a:gd name="T8" fmla="*/ 165 w 182"/>
                <a:gd name="T9" fmla="*/ 94 h 210"/>
                <a:gd name="T10" fmla="*/ 158 w 182"/>
                <a:gd name="T11" fmla="*/ 84 h 210"/>
                <a:gd name="T12" fmla="*/ 146 w 182"/>
                <a:gd name="T13" fmla="*/ 69 h 210"/>
                <a:gd name="T14" fmla="*/ 133 w 182"/>
                <a:gd name="T15" fmla="*/ 62 h 210"/>
                <a:gd name="T16" fmla="*/ 118 w 182"/>
                <a:gd name="T17" fmla="*/ 48 h 210"/>
                <a:gd name="T18" fmla="*/ 102 w 182"/>
                <a:gd name="T19" fmla="*/ 34 h 210"/>
                <a:gd name="T20" fmla="*/ 87 w 182"/>
                <a:gd name="T21" fmla="*/ 19 h 210"/>
                <a:gd name="T22" fmla="*/ 75 w 182"/>
                <a:gd name="T23" fmla="*/ 7 h 210"/>
                <a:gd name="T24" fmla="*/ 66 w 182"/>
                <a:gd name="T25" fmla="*/ 0 h 210"/>
                <a:gd name="T26" fmla="*/ 68 w 182"/>
                <a:gd name="T27" fmla="*/ 11 h 210"/>
                <a:gd name="T28" fmla="*/ 63 w 182"/>
                <a:gd name="T29" fmla="*/ 19 h 210"/>
                <a:gd name="T30" fmla="*/ 56 w 182"/>
                <a:gd name="T31" fmla="*/ 23 h 210"/>
                <a:gd name="T32" fmla="*/ 49 w 182"/>
                <a:gd name="T33" fmla="*/ 19 h 210"/>
                <a:gd name="T34" fmla="*/ 41 w 182"/>
                <a:gd name="T35" fmla="*/ 12 h 210"/>
                <a:gd name="T36" fmla="*/ 37 w 182"/>
                <a:gd name="T37" fmla="*/ 11 h 210"/>
                <a:gd name="T38" fmla="*/ 29 w 182"/>
                <a:gd name="T39" fmla="*/ 11 h 210"/>
                <a:gd name="T40" fmla="*/ 20 w 182"/>
                <a:gd name="T41" fmla="*/ 14 h 210"/>
                <a:gd name="T42" fmla="*/ 12 w 182"/>
                <a:gd name="T43" fmla="*/ 11 h 210"/>
                <a:gd name="T44" fmla="*/ 8 w 182"/>
                <a:gd name="T45" fmla="*/ 17 h 210"/>
                <a:gd name="T46" fmla="*/ 8 w 182"/>
                <a:gd name="T47" fmla="*/ 28 h 210"/>
                <a:gd name="T48" fmla="*/ 0 w 182"/>
                <a:gd name="T49" fmla="*/ 29 h 210"/>
                <a:gd name="T50" fmla="*/ 0 w 182"/>
                <a:gd name="T51" fmla="*/ 34 h 210"/>
                <a:gd name="T52" fmla="*/ 6 w 182"/>
                <a:gd name="T53" fmla="*/ 41 h 210"/>
                <a:gd name="T54" fmla="*/ 13 w 182"/>
                <a:gd name="T55" fmla="*/ 38 h 210"/>
                <a:gd name="T56" fmla="*/ 22 w 182"/>
                <a:gd name="T57" fmla="*/ 40 h 210"/>
                <a:gd name="T58" fmla="*/ 24 w 182"/>
                <a:gd name="T59" fmla="*/ 45 h 210"/>
                <a:gd name="T60" fmla="*/ 22 w 182"/>
                <a:gd name="T61" fmla="*/ 50 h 210"/>
                <a:gd name="T62" fmla="*/ 15 w 182"/>
                <a:gd name="T63" fmla="*/ 52 h 210"/>
                <a:gd name="T64" fmla="*/ 13 w 182"/>
                <a:gd name="T65" fmla="*/ 57 h 210"/>
                <a:gd name="T66" fmla="*/ 13 w 182"/>
                <a:gd name="T67" fmla="*/ 62 h 210"/>
                <a:gd name="T68" fmla="*/ 15 w 182"/>
                <a:gd name="T69" fmla="*/ 65 h 210"/>
                <a:gd name="T70" fmla="*/ 15 w 182"/>
                <a:gd name="T71" fmla="*/ 72 h 210"/>
                <a:gd name="T72" fmla="*/ 25 w 182"/>
                <a:gd name="T73" fmla="*/ 74 h 210"/>
                <a:gd name="T74" fmla="*/ 29 w 182"/>
                <a:gd name="T75" fmla="*/ 74 h 210"/>
                <a:gd name="T76" fmla="*/ 41 w 182"/>
                <a:gd name="T77" fmla="*/ 89 h 210"/>
                <a:gd name="T78" fmla="*/ 46 w 182"/>
                <a:gd name="T79" fmla="*/ 96 h 210"/>
                <a:gd name="T80" fmla="*/ 53 w 182"/>
                <a:gd name="T81" fmla="*/ 94 h 210"/>
                <a:gd name="T82" fmla="*/ 66 w 182"/>
                <a:gd name="T83" fmla="*/ 104 h 210"/>
                <a:gd name="T84" fmla="*/ 76 w 182"/>
                <a:gd name="T85" fmla="*/ 113 h 210"/>
                <a:gd name="T86" fmla="*/ 76 w 182"/>
                <a:gd name="T87" fmla="*/ 130 h 210"/>
                <a:gd name="T88" fmla="*/ 78 w 182"/>
                <a:gd name="T89" fmla="*/ 142 h 210"/>
                <a:gd name="T90" fmla="*/ 80 w 182"/>
                <a:gd name="T91" fmla="*/ 159 h 210"/>
                <a:gd name="T92" fmla="*/ 82 w 182"/>
                <a:gd name="T93" fmla="*/ 167 h 210"/>
                <a:gd name="T94" fmla="*/ 87 w 182"/>
                <a:gd name="T95" fmla="*/ 173 h 210"/>
                <a:gd name="T96" fmla="*/ 95 w 182"/>
                <a:gd name="T97" fmla="*/ 176 h 210"/>
                <a:gd name="T98" fmla="*/ 109 w 182"/>
                <a:gd name="T99" fmla="*/ 186 h 210"/>
                <a:gd name="T100" fmla="*/ 116 w 182"/>
                <a:gd name="T101" fmla="*/ 192 h 210"/>
                <a:gd name="T102" fmla="*/ 119 w 182"/>
                <a:gd name="T103" fmla="*/ 199 h 210"/>
                <a:gd name="T104" fmla="*/ 121 w 182"/>
                <a:gd name="T105" fmla="*/ 206 h 210"/>
                <a:gd name="T106" fmla="*/ 124 w 182"/>
                <a:gd name="T107" fmla="*/ 209 h 210"/>
                <a:gd name="T108" fmla="*/ 126 w 182"/>
                <a:gd name="T109" fmla="*/ 204 h 210"/>
                <a:gd name="T110" fmla="*/ 136 w 182"/>
                <a:gd name="T111" fmla="*/ 192 h 210"/>
                <a:gd name="T112" fmla="*/ 148 w 182"/>
                <a:gd name="T113" fmla="*/ 195 h 210"/>
                <a:gd name="T114" fmla="*/ 155 w 182"/>
                <a:gd name="T115" fmla="*/ 186 h 210"/>
                <a:gd name="T116" fmla="*/ 165 w 182"/>
                <a:gd name="T117" fmla="*/ 188 h 210"/>
                <a:gd name="T118" fmla="*/ 181 w 182"/>
                <a:gd name="T119" fmla="*/ 176 h 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2"/>
                <a:gd name="T181" fmla="*/ 0 h 210"/>
                <a:gd name="T182" fmla="*/ 182 w 182"/>
                <a:gd name="T183" fmla="*/ 210 h 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2" h="210">
                  <a:moveTo>
                    <a:pt x="181" y="176"/>
                  </a:moveTo>
                  <a:lnTo>
                    <a:pt x="178" y="166"/>
                  </a:lnTo>
                  <a:lnTo>
                    <a:pt x="175" y="140"/>
                  </a:lnTo>
                  <a:lnTo>
                    <a:pt x="172" y="120"/>
                  </a:lnTo>
                  <a:lnTo>
                    <a:pt x="165" y="94"/>
                  </a:lnTo>
                  <a:lnTo>
                    <a:pt x="158" y="84"/>
                  </a:lnTo>
                  <a:lnTo>
                    <a:pt x="146" y="69"/>
                  </a:lnTo>
                  <a:lnTo>
                    <a:pt x="133" y="62"/>
                  </a:lnTo>
                  <a:lnTo>
                    <a:pt x="118" y="48"/>
                  </a:lnTo>
                  <a:lnTo>
                    <a:pt x="102" y="34"/>
                  </a:lnTo>
                  <a:lnTo>
                    <a:pt x="87" y="19"/>
                  </a:lnTo>
                  <a:lnTo>
                    <a:pt x="75" y="7"/>
                  </a:lnTo>
                  <a:lnTo>
                    <a:pt x="66" y="0"/>
                  </a:lnTo>
                  <a:lnTo>
                    <a:pt x="68" y="11"/>
                  </a:lnTo>
                  <a:lnTo>
                    <a:pt x="63" y="19"/>
                  </a:lnTo>
                  <a:lnTo>
                    <a:pt x="56" y="23"/>
                  </a:lnTo>
                  <a:lnTo>
                    <a:pt x="49" y="19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0" y="14"/>
                  </a:lnTo>
                  <a:lnTo>
                    <a:pt x="12" y="11"/>
                  </a:lnTo>
                  <a:lnTo>
                    <a:pt x="8" y="17"/>
                  </a:lnTo>
                  <a:lnTo>
                    <a:pt x="8" y="28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2" y="40"/>
                  </a:lnTo>
                  <a:lnTo>
                    <a:pt x="24" y="45"/>
                  </a:lnTo>
                  <a:lnTo>
                    <a:pt x="22" y="50"/>
                  </a:lnTo>
                  <a:lnTo>
                    <a:pt x="15" y="52"/>
                  </a:lnTo>
                  <a:lnTo>
                    <a:pt x="13" y="57"/>
                  </a:lnTo>
                  <a:lnTo>
                    <a:pt x="13" y="62"/>
                  </a:lnTo>
                  <a:lnTo>
                    <a:pt x="15" y="65"/>
                  </a:lnTo>
                  <a:lnTo>
                    <a:pt x="15" y="72"/>
                  </a:lnTo>
                  <a:lnTo>
                    <a:pt x="25" y="74"/>
                  </a:lnTo>
                  <a:lnTo>
                    <a:pt x="29" y="74"/>
                  </a:lnTo>
                  <a:lnTo>
                    <a:pt x="41" y="89"/>
                  </a:lnTo>
                  <a:lnTo>
                    <a:pt x="46" y="96"/>
                  </a:lnTo>
                  <a:lnTo>
                    <a:pt x="53" y="94"/>
                  </a:lnTo>
                  <a:lnTo>
                    <a:pt x="66" y="104"/>
                  </a:lnTo>
                  <a:lnTo>
                    <a:pt x="76" y="113"/>
                  </a:lnTo>
                  <a:lnTo>
                    <a:pt x="76" y="130"/>
                  </a:lnTo>
                  <a:lnTo>
                    <a:pt x="78" y="142"/>
                  </a:lnTo>
                  <a:lnTo>
                    <a:pt x="80" y="159"/>
                  </a:lnTo>
                  <a:lnTo>
                    <a:pt x="82" y="167"/>
                  </a:lnTo>
                  <a:lnTo>
                    <a:pt x="87" y="173"/>
                  </a:lnTo>
                  <a:lnTo>
                    <a:pt x="95" y="176"/>
                  </a:lnTo>
                  <a:lnTo>
                    <a:pt x="109" y="186"/>
                  </a:lnTo>
                  <a:lnTo>
                    <a:pt x="116" y="192"/>
                  </a:lnTo>
                  <a:lnTo>
                    <a:pt x="119" y="199"/>
                  </a:lnTo>
                  <a:lnTo>
                    <a:pt x="121" y="206"/>
                  </a:lnTo>
                  <a:lnTo>
                    <a:pt x="124" y="209"/>
                  </a:lnTo>
                  <a:lnTo>
                    <a:pt x="126" y="204"/>
                  </a:lnTo>
                  <a:lnTo>
                    <a:pt x="136" y="192"/>
                  </a:lnTo>
                  <a:lnTo>
                    <a:pt x="148" y="195"/>
                  </a:lnTo>
                  <a:lnTo>
                    <a:pt x="155" y="186"/>
                  </a:lnTo>
                  <a:lnTo>
                    <a:pt x="165" y="188"/>
                  </a:lnTo>
                  <a:lnTo>
                    <a:pt x="181" y="176"/>
                  </a:lnTo>
                </a:path>
              </a:pathLst>
            </a:custGeom>
            <a:solidFill>
              <a:srgbClr val="3397A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0" name="Freeform 3449"/>
            <p:cNvSpPr>
              <a:spLocks/>
            </p:cNvSpPr>
            <p:nvPr/>
          </p:nvSpPr>
          <p:spPr bwMode="auto">
            <a:xfrm>
              <a:off x="1227303" y="3165167"/>
              <a:ext cx="426968" cy="671064"/>
            </a:xfrm>
            <a:custGeom>
              <a:avLst/>
              <a:gdLst>
                <a:gd name="T0" fmla="*/ 6 w 193"/>
                <a:gd name="T1" fmla="*/ 44 h 367"/>
                <a:gd name="T2" fmla="*/ 8 w 193"/>
                <a:gd name="T3" fmla="*/ 63 h 367"/>
                <a:gd name="T4" fmla="*/ 5 w 193"/>
                <a:gd name="T5" fmla="*/ 81 h 367"/>
                <a:gd name="T6" fmla="*/ 6 w 193"/>
                <a:gd name="T7" fmla="*/ 94 h 367"/>
                <a:gd name="T8" fmla="*/ 23 w 193"/>
                <a:gd name="T9" fmla="*/ 105 h 367"/>
                <a:gd name="T10" fmla="*/ 26 w 193"/>
                <a:gd name="T11" fmla="*/ 137 h 367"/>
                <a:gd name="T12" fmla="*/ 29 w 193"/>
                <a:gd name="T13" fmla="*/ 161 h 367"/>
                <a:gd name="T14" fmla="*/ 27 w 193"/>
                <a:gd name="T15" fmla="*/ 178 h 367"/>
                <a:gd name="T16" fmla="*/ 18 w 193"/>
                <a:gd name="T17" fmla="*/ 199 h 367"/>
                <a:gd name="T18" fmla="*/ 26 w 193"/>
                <a:gd name="T19" fmla="*/ 216 h 367"/>
                <a:gd name="T20" fmla="*/ 27 w 193"/>
                <a:gd name="T21" fmla="*/ 235 h 367"/>
                <a:gd name="T22" fmla="*/ 13 w 193"/>
                <a:gd name="T23" fmla="*/ 250 h 367"/>
                <a:gd name="T24" fmla="*/ 8 w 193"/>
                <a:gd name="T25" fmla="*/ 269 h 367"/>
                <a:gd name="T26" fmla="*/ 1 w 193"/>
                <a:gd name="T27" fmla="*/ 289 h 367"/>
                <a:gd name="T28" fmla="*/ 5 w 193"/>
                <a:gd name="T29" fmla="*/ 309 h 367"/>
                <a:gd name="T30" fmla="*/ 20 w 193"/>
                <a:gd name="T31" fmla="*/ 325 h 367"/>
                <a:gd name="T32" fmla="*/ 26 w 193"/>
                <a:gd name="T33" fmla="*/ 355 h 367"/>
                <a:gd name="T34" fmla="*/ 40 w 193"/>
                <a:gd name="T35" fmla="*/ 353 h 367"/>
                <a:gd name="T36" fmla="*/ 62 w 193"/>
                <a:gd name="T37" fmla="*/ 366 h 367"/>
                <a:gd name="T38" fmla="*/ 82 w 193"/>
                <a:gd name="T39" fmla="*/ 347 h 367"/>
                <a:gd name="T40" fmla="*/ 86 w 193"/>
                <a:gd name="T41" fmla="*/ 330 h 367"/>
                <a:gd name="T42" fmla="*/ 96 w 193"/>
                <a:gd name="T43" fmla="*/ 322 h 367"/>
                <a:gd name="T44" fmla="*/ 118 w 193"/>
                <a:gd name="T45" fmla="*/ 328 h 367"/>
                <a:gd name="T46" fmla="*/ 140 w 193"/>
                <a:gd name="T47" fmla="*/ 337 h 367"/>
                <a:gd name="T48" fmla="*/ 144 w 193"/>
                <a:gd name="T49" fmla="*/ 277 h 367"/>
                <a:gd name="T50" fmla="*/ 167 w 193"/>
                <a:gd name="T51" fmla="*/ 190 h 367"/>
                <a:gd name="T52" fmla="*/ 188 w 193"/>
                <a:gd name="T53" fmla="*/ 139 h 367"/>
                <a:gd name="T54" fmla="*/ 185 w 193"/>
                <a:gd name="T55" fmla="*/ 123 h 367"/>
                <a:gd name="T56" fmla="*/ 181 w 193"/>
                <a:gd name="T57" fmla="*/ 96 h 367"/>
                <a:gd name="T58" fmla="*/ 178 w 193"/>
                <a:gd name="T59" fmla="*/ 70 h 367"/>
                <a:gd name="T60" fmla="*/ 166 w 193"/>
                <a:gd name="T61" fmla="*/ 31 h 367"/>
                <a:gd name="T62" fmla="*/ 157 w 193"/>
                <a:gd name="T63" fmla="*/ 12 h 367"/>
                <a:gd name="T64" fmla="*/ 139 w 193"/>
                <a:gd name="T65" fmla="*/ 12 h 367"/>
                <a:gd name="T66" fmla="*/ 118 w 193"/>
                <a:gd name="T67" fmla="*/ 14 h 367"/>
                <a:gd name="T68" fmla="*/ 108 w 193"/>
                <a:gd name="T69" fmla="*/ 24 h 367"/>
                <a:gd name="T70" fmla="*/ 94 w 193"/>
                <a:gd name="T71" fmla="*/ 33 h 367"/>
                <a:gd name="T72" fmla="*/ 77 w 193"/>
                <a:gd name="T73" fmla="*/ 51 h 367"/>
                <a:gd name="T74" fmla="*/ 62 w 193"/>
                <a:gd name="T75" fmla="*/ 50 h 367"/>
                <a:gd name="T76" fmla="*/ 46 w 193"/>
                <a:gd name="T77" fmla="*/ 65 h 367"/>
                <a:gd name="T78" fmla="*/ 27 w 193"/>
                <a:gd name="T79" fmla="*/ 54 h 367"/>
                <a:gd name="T80" fmla="*/ 15 w 193"/>
                <a:gd name="T81" fmla="*/ 50 h 3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3"/>
                <a:gd name="T124" fmla="*/ 0 h 367"/>
                <a:gd name="T125" fmla="*/ 193 w 193"/>
                <a:gd name="T126" fmla="*/ 367 h 3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3" h="367">
                  <a:moveTo>
                    <a:pt x="15" y="37"/>
                  </a:moveTo>
                  <a:lnTo>
                    <a:pt x="6" y="44"/>
                  </a:lnTo>
                  <a:lnTo>
                    <a:pt x="6" y="54"/>
                  </a:lnTo>
                  <a:lnTo>
                    <a:pt x="8" y="63"/>
                  </a:lnTo>
                  <a:lnTo>
                    <a:pt x="1" y="71"/>
                  </a:lnTo>
                  <a:lnTo>
                    <a:pt x="5" y="81"/>
                  </a:lnTo>
                  <a:lnTo>
                    <a:pt x="1" y="93"/>
                  </a:lnTo>
                  <a:lnTo>
                    <a:pt x="6" y="94"/>
                  </a:lnTo>
                  <a:lnTo>
                    <a:pt x="18" y="93"/>
                  </a:lnTo>
                  <a:lnTo>
                    <a:pt x="23" y="105"/>
                  </a:lnTo>
                  <a:lnTo>
                    <a:pt x="27" y="123"/>
                  </a:lnTo>
                  <a:lnTo>
                    <a:pt x="26" y="137"/>
                  </a:lnTo>
                  <a:lnTo>
                    <a:pt x="33" y="149"/>
                  </a:lnTo>
                  <a:lnTo>
                    <a:pt x="29" y="161"/>
                  </a:lnTo>
                  <a:lnTo>
                    <a:pt x="27" y="168"/>
                  </a:lnTo>
                  <a:lnTo>
                    <a:pt x="27" y="178"/>
                  </a:lnTo>
                  <a:lnTo>
                    <a:pt x="18" y="187"/>
                  </a:lnTo>
                  <a:lnTo>
                    <a:pt x="18" y="199"/>
                  </a:lnTo>
                  <a:lnTo>
                    <a:pt x="18" y="207"/>
                  </a:lnTo>
                  <a:lnTo>
                    <a:pt x="26" y="216"/>
                  </a:lnTo>
                  <a:lnTo>
                    <a:pt x="27" y="224"/>
                  </a:lnTo>
                  <a:lnTo>
                    <a:pt x="27" y="235"/>
                  </a:lnTo>
                  <a:lnTo>
                    <a:pt x="17" y="244"/>
                  </a:lnTo>
                  <a:lnTo>
                    <a:pt x="13" y="250"/>
                  </a:lnTo>
                  <a:lnTo>
                    <a:pt x="11" y="263"/>
                  </a:lnTo>
                  <a:lnTo>
                    <a:pt x="8" y="269"/>
                  </a:lnTo>
                  <a:lnTo>
                    <a:pt x="3" y="272"/>
                  </a:lnTo>
                  <a:lnTo>
                    <a:pt x="1" y="289"/>
                  </a:lnTo>
                  <a:lnTo>
                    <a:pt x="0" y="303"/>
                  </a:lnTo>
                  <a:lnTo>
                    <a:pt x="5" y="309"/>
                  </a:lnTo>
                  <a:lnTo>
                    <a:pt x="13" y="320"/>
                  </a:lnTo>
                  <a:lnTo>
                    <a:pt x="20" y="325"/>
                  </a:lnTo>
                  <a:lnTo>
                    <a:pt x="25" y="339"/>
                  </a:lnTo>
                  <a:lnTo>
                    <a:pt x="26" y="355"/>
                  </a:lnTo>
                  <a:lnTo>
                    <a:pt x="33" y="361"/>
                  </a:lnTo>
                  <a:lnTo>
                    <a:pt x="40" y="353"/>
                  </a:lnTo>
                  <a:lnTo>
                    <a:pt x="46" y="353"/>
                  </a:lnTo>
                  <a:lnTo>
                    <a:pt x="62" y="366"/>
                  </a:lnTo>
                  <a:lnTo>
                    <a:pt x="69" y="355"/>
                  </a:lnTo>
                  <a:lnTo>
                    <a:pt x="82" y="347"/>
                  </a:lnTo>
                  <a:lnTo>
                    <a:pt x="91" y="342"/>
                  </a:lnTo>
                  <a:lnTo>
                    <a:pt x="86" y="330"/>
                  </a:lnTo>
                  <a:lnTo>
                    <a:pt x="84" y="320"/>
                  </a:lnTo>
                  <a:lnTo>
                    <a:pt x="96" y="322"/>
                  </a:lnTo>
                  <a:lnTo>
                    <a:pt x="111" y="316"/>
                  </a:lnTo>
                  <a:lnTo>
                    <a:pt x="118" y="328"/>
                  </a:lnTo>
                  <a:lnTo>
                    <a:pt x="125" y="330"/>
                  </a:lnTo>
                  <a:lnTo>
                    <a:pt x="140" y="337"/>
                  </a:lnTo>
                  <a:lnTo>
                    <a:pt x="146" y="333"/>
                  </a:lnTo>
                  <a:lnTo>
                    <a:pt x="144" y="277"/>
                  </a:lnTo>
                  <a:lnTo>
                    <a:pt x="154" y="243"/>
                  </a:lnTo>
                  <a:lnTo>
                    <a:pt x="167" y="190"/>
                  </a:lnTo>
                  <a:lnTo>
                    <a:pt x="169" y="157"/>
                  </a:lnTo>
                  <a:lnTo>
                    <a:pt x="188" y="139"/>
                  </a:lnTo>
                  <a:lnTo>
                    <a:pt x="192" y="132"/>
                  </a:lnTo>
                  <a:lnTo>
                    <a:pt x="185" y="123"/>
                  </a:lnTo>
                  <a:lnTo>
                    <a:pt x="183" y="110"/>
                  </a:lnTo>
                  <a:lnTo>
                    <a:pt x="181" y="96"/>
                  </a:lnTo>
                  <a:lnTo>
                    <a:pt x="173" y="83"/>
                  </a:lnTo>
                  <a:lnTo>
                    <a:pt x="178" y="70"/>
                  </a:lnTo>
                  <a:lnTo>
                    <a:pt x="166" y="59"/>
                  </a:lnTo>
                  <a:lnTo>
                    <a:pt x="166" y="31"/>
                  </a:lnTo>
                  <a:lnTo>
                    <a:pt x="156" y="22"/>
                  </a:lnTo>
                  <a:lnTo>
                    <a:pt x="157" y="12"/>
                  </a:lnTo>
                  <a:lnTo>
                    <a:pt x="146" y="8"/>
                  </a:lnTo>
                  <a:lnTo>
                    <a:pt x="139" y="12"/>
                  </a:lnTo>
                  <a:lnTo>
                    <a:pt x="132" y="0"/>
                  </a:lnTo>
                  <a:lnTo>
                    <a:pt x="118" y="14"/>
                  </a:lnTo>
                  <a:lnTo>
                    <a:pt x="116" y="20"/>
                  </a:lnTo>
                  <a:lnTo>
                    <a:pt x="108" y="24"/>
                  </a:lnTo>
                  <a:lnTo>
                    <a:pt x="103" y="22"/>
                  </a:lnTo>
                  <a:lnTo>
                    <a:pt x="94" y="33"/>
                  </a:lnTo>
                  <a:lnTo>
                    <a:pt x="93" y="39"/>
                  </a:lnTo>
                  <a:lnTo>
                    <a:pt x="77" y="51"/>
                  </a:lnTo>
                  <a:lnTo>
                    <a:pt x="72" y="48"/>
                  </a:lnTo>
                  <a:lnTo>
                    <a:pt x="62" y="50"/>
                  </a:lnTo>
                  <a:lnTo>
                    <a:pt x="57" y="58"/>
                  </a:lnTo>
                  <a:lnTo>
                    <a:pt x="46" y="65"/>
                  </a:lnTo>
                  <a:lnTo>
                    <a:pt x="36" y="63"/>
                  </a:lnTo>
                  <a:lnTo>
                    <a:pt x="27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15" y="3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1" name="Freeform 3550"/>
            <p:cNvSpPr>
              <a:spLocks/>
            </p:cNvSpPr>
            <p:nvPr/>
          </p:nvSpPr>
          <p:spPr bwMode="auto">
            <a:xfrm>
              <a:off x="3092817" y="3571785"/>
              <a:ext cx="382627" cy="618459"/>
            </a:xfrm>
            <a:custGeom>
              <a:avLst/>
              <a:gdLst>
                <a:gd name="T0" fmla="*/ 0 w 173"/>
                <a:gd name="T1" fmla="*/ 8 h 339"/>
                <a:gd name="T2" fmla="*/ 8 w 173"/>
                <a:gd name="T3" fmla="*/ 24 h 339"/>
                <a:gd name="T4" fmla="*/ 6 w 173"/>
                <a:gd name="T5" fmla="*/ 36 h 339"/>
                <a:gd name="T6" fmla="*/ 10 w 173"/>
                <a:gd name="T7" fmla="*/ 48 h 339"/>
                <a:gd name="T8" fmla="*/ 24 w 173"/>
                <a:gd name="T9" fmla="*/ 73 h 339"/>
                <a:gd name="T10" fmla="*/ 38 w 173"/>
                <a:gd name="T11" fmla="*/ 97 h 339"/>
                <a:gd name="T12" fmla="*/ 41 w 173"/>
                <a:gd name="T13" fmla="*/ 107 h 339"/>
                <a:gd name="T14" fmla="*/ 41 w 173"/>
                <a:gd name="T15" fmla="*/ 132 h 339"/>
                <a:gd name="T16" fmla="*/ 45 w 173"/>
                <a:gd name="T17" fmla="*/ 144 h 339"/>
                <a:gd name="T18" fmla="*/ 57 w 173"/>
                <a:gd name="T19" fmla="*/ 164 h 339"/>
                <a:gd name="T20" fmla="*/ 60 w 173"/>
                <a:gd name="T21" fmla="*/ 171 h 339"/>
                <a:gd name="T22" fmla="*/ 62 w 173"/>
                <a:gd name="T23" fmla="*/ 188 h 339"/>
                <a:gd name="T24" fmla="*/ 60 w 173"/>
                <a:gd name="T25" fmla="*/ 198 h 339"/>
                <a:gd name="T26" fmla="*/ 45 w 173"/>
                <a:gd name="T27" fmla="*/ 206 h 339"/>
                <a:gd name="T28" fmla="*/ 40 w 173"/>
                <a:gd name="T29" fmla="*/ 209 h 339"/>
                <a:gd name="T30" fmla="*/ 40 w 173"/>
                <a:gd name="T31" fmla="*/ 215 h 339"/>
                <a:gd name="T32" fmla="*/ 36 w 173"/>
                <a:gd name="T33" fmla="*/ 215 h 339"/>
                <a:gd name="T34" fmla="*/ 23 w 173"/>
                <a:gd name="T35" fmla="*/ 217 h 339"/>
                <a:gd name="T36" fmla="*/ 20 w 173"/>
                <a:gd name="T37" fmla="*/ 227 h 339"/>
                <a:gd name="T38" fmla="*/ 23 w 173"/>
                <a:gd name="T39" fmla="*/ 243 h 339"/>
                <a:gd name="T40" fmla="*/ 16 w 173"/>
                <a:gd name="T41" fmla="*/ 260 h 339"/>
                <a:gd name="T42" fmla="*/ 12 w 173"/>
                <a:gd name="T43" fmla="*/ 274 h 339"/>
                <a:gd name="T44" fmla="*/ 2 w 173"/>
                <a:gd name="T45" fmla="*/ 282 h 339"/>
                <a:gd name="T46" fmla="*/ 0 w 173"/>
                <a:gd name="T47" fmla="*/ 293 h 339"/>
                <a:gd name="T48" fmla="*/ 3 w 173"/>
                <a:gd name="T49" fmla="*/ 308 h 339"/>
                <a:gd name="T50" fmla="*/ 0 w 173"/>
                <a:gd name="T51" fmla="*/ 323 h 339"/>
                <a:gd name="T52" fmla="*/ 12 w 173"/>
                <a:gd name="T53" fmla="*/ 338 h 339"/>
                <a:gd name="T54" fmla="*/ 28 w 173"/>
                <a:gd name="T55" fmla="*/ 332 h 339"/>
                <a:gd name="T56" fmla="*/ 43 w 173"/>
                <a:gd name="T57" fmla="*/ 332 h 339"/>
                <a:gd name="T58" fmla="*/ 55 w 173"/>
                <a:gd name="T59" fmla="*/ 318 h 339"/>
                <a:gd name="T60" fmla="*/ 57 w 173"/>
                <a:gd name="T61" fmla="*/ 294 h 339"/>
                <a:gd name="T62" fmla="*/ 76 w 173"/>
                <a:gd name="T63" fmla="*/ 279 h 339"/>
                <a:gd name="T64" fmla="*/ 94 w 173"/>
                <a:gd name="T65" fmla="*/ 262 h 339"/>
                <a:gd name="T66" fmla="*/ 106 w 173"/>
                <a:gd name="T67" fmla="*/ 241 h 339"/>
                <a:gd name="T68" fmla="*/ 106 w 173"/>
                <a:gd name="T69" fmla="*/ 215 h 339"/>
                <a:gd name="T70" fmla="*/ 144 w 173"/>
                <a:gd name="T71" fmla="*/ 188 h 339"/>
                <a:gd name="T72" fmla="*/ 159 w 173"/>
                <a:gd name="T73" fmla="*/ 185 h 339"/>
                <a:gd name="T74" fmla="*/ 169 w 173"/>
                <a:gd name="T75" fmla="*/ 175 h 339"/>
                <a:gd name="T76" fmla="*/ 171 w 173"/>
                <a:gd name="T77" fmla="*/ 151 h 339"/>
                <a:gd name="T78" fmla="*/ 166 w 173"/>
                <a:gd name="T79" fmla="*/ 139 h 339"/>
                <a:gd name="T80" fmla="*/ 172 w 173"/>
                <a:gd name="T81" fmla="*/ 116 h 339"/>
                <a:gd name="T82" fmla="*/ 172 w 173"/>
                <a:gd name="T83" fmla="*/ 102 h 339"/>
                <a:gd name="T84" fmla="*/ 167 w 173"/>
                <a:gd name="T85" fmla="*/ 95 h 339"/>
                <a:gd name="T86" fmla="*/ 152 w 173"/>
                <a:gd name="T87" fmla="*/ 90 h 339"/>
                <a:gd name="T88" fmla="*/ 127 w 173"/>
                <a:gd name="T89" fmla="*/ 68 h 339"/>
                <a:gd name="T90" fmla="*/ 108 w 173"/>
                <a:gd name="T91" fmla="*/ 68 h 339"/>
                <a:gd name="T92" fmla="*/ 101 w 173"/>
                <a:gd name="T93" fmla="*/ 49 h 339"/>
                <a:gd name="T94" fmla="*/ 108 w 173"/>
                <a:gd name="T95" fmla="*/ 42 h 339"/>
                <a:gd name="T96" fmla="*/ 115 w 173"/>
                <a:gd name="T97" fmla="*/ 34 h 339"/>
                <a:gd name="T98" fmla="*/ 115 w 173"/>
                <a:gd name="T99" fmla="*/ 19 h 339"/>
                <a:gd name="T100" fmla="*/ 111 w 173"/>
                <a:gd name="T101" fmla="*/ 2 h 339"/>
                <a:gd name="T102" fmla="*/ 94 w 173"/>
                <a:gd name="T103" fmla="*/ 0 h 339"/>
                <a:gd name="T104" fmla="*/ 87 w 173"/>
                <a:gd name="T105" fmla="*/ 24 h 339"/>
                <a:gd name="T106" fmla="*/ 74 w 173"/>
                <a:gd name="T107" fmla="*/ 27 h 339"/>
                <a:gd name="T108" fmla="*/ 64 w 173"/>
                <a:gd name="T109" fmla="*/ 27 h 339"/>
                <a:gd name="T110" fmla="*/ 58 w 173"/>
                <a:gd name="T111" fmla="*/ 32 h 339"/>
                <a:gd name="T112" fmla="*/ 38 w 173"/>
                <a:gd name="T113" fmla="*/ 17 h 339"/>
                <a:gd name="T114" fmla="*/ 28 w 173"/>
                <a:gd name="T115" fmla="*/ 22 h 339"/>
                <a:gd name="T116" fmla="*/ 18 w 173"/>
                <a:gd name="T117" fmla="*/ 22 h 339"/>
                <a:gd name="T118" fmla="*/ 8 w 173"/>
                <a:gd name="T119" fmla="*/ 10 h 339"/>
                <a:gd name="T120" fmla="*/ 0 w 173"/>
                <a:gd name="T121" fmla="*/ 8 h 3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39"/>
                <a:gd name="T185" fmla="*/ 173 w 173"/>
                <a:gd name="T186" fmla="*/ 339 h 3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39">
                  <a:moveTo>
                    <a:pt x="0" y="8"/>
                  </a:moveTo>
                  <a:lnTo>
                    <a:pt x="8" y="24"/>
                  </a:lnTo>
                  <a:lnTo>
                    <a:pt x="6" y="36"/>
                  </a:lnTo>
                  <a:lnTo>
                    <a:pt x="10" y="48"/>
                  </a:lnTo>
                  <a:lnTo>
                    <a:pt x="24" y="73"/>
                  </a:lnTo>
                  <a:lnTo>
                    <a:pt x="38" y="97"/>
                  </a:lnTo>
                  <a:lnTo>
                    <a:pt x="41" y="107"/>
                  </a:lnTo>
                  <a:lnTo>
                    <a:pt x="41" y="132"/>
                  </a:lnTo>
                  <a:lnTo>
                    <a:pt x="45" y="144"/>
                  </a:lnTo>
                  <a:lnTo>
                    <a:pt x="57" y="164"/>
                  </a:lnTo>
                  <a:lnTo>
                    <a:pt x="60" y="171"/>
                  </a:lnTo>
                  <a:lnTo>
                    <a:pt x="62" y="188"/>
                  </a:lnTo>
                  <a:lnTo>
                    <a:pt x="60" y="198"/>
                  </a:lnTo>
                  <a:lnTo>
                    <a:pt x="45" y="206"/>
                  </a:lnTo>
                  <a:lnTo>
                    <a:pt x="40" y="209"/>
                  </a:lnTo>
                  <a:lnTo>
                    <a:pt x="40" y="215"/>
                  </a:lnTo>
                  <a:lnTo>
                    <a:pt x="36" y="215"/>
                  </a:lnTo>
                  <a:lnTo>
                    <a:pt x="23" y="217"/>
                  </a:lnTo>
                  <a:lnTo>
                    <a:pt x="20" y="227"/>
                  </a:lnTo>
                  <a:lnTo>
                    <a:pt x="23" y="243"/>
                  </a:lnTo>
                  <a:lnTo>
                    <a:pt x="16" y="260"/>
                  </a:lnTo>
                  <a:lnTo>
                    <a:pt x="12" y="274"/>
                  </a:lnTo>
                  <a:lnTo>
                    <a:pt x="2" y="282"/>
                  </a:lnTo>
                  <a:lnTo>
                    <a:pt x="0" y="293"/>
                  </a:lnTo>
                  <a:lnTo>
                    <a:pt x="3" y="308"/>
                  </a:lnTo>
                  <a:lnTo>
                    <a:pt x="0" y="323"/>
                  </a:lnTo>
                  <a:lnTo>
                    <a:pt x="12" y="338"/>
                  </a:lnTo>
                  <a:lnTo>
                    <a:pt x="28" y="332"/>
                  </a:lnTo>
                  <a:lnTo>
                    <a:pt x="43" y="332"/>
                  </a:lnTo>
                  <a:lnTo>
                    <a:pt x="55" y="318"/>
                  </a:lnTo>
                  <a:lnTo>
                    <a:pt x="57" y="294"/>
                  </a:lnTo>
                  <a:lnTo>
                    <a:pt x="76" y="279"/>
                  </a:lnTo>
                  <a:lnTo>
                    <a:pt x="94" y="262"/>
                  </a:lnTo>
                  <a:lnTo>
                    <a:pt x="106" y="241"/>
                  </a:lnTo>
                  <a:lnTo>
                    <a:pt x="106" y="215"/>
                  </a:lnTo>
                  <a:lnTo>
                    <a:pt x="144" y="188"/>
                  </a:lnTo>
                  <a:lnTo>
                    <a:pt x="159" y="185"/>
                  </a:lnTo>
                  <a:lnTo>
                    <a:pt x="169" y="175"/>
                  </a:lnTo>
                  <a:lnTo>
                    <a:pt x="171" y="151"/>
                  </a:lnTo>
                  <a:lnTo>
                    <a:pt x="166" y="139"/>
                  </a:lnTo>
                  <a:lnTo>
                    <a:pt x="172" y="116"/>
                  </a:lnTo>
                  <a:lnTo>
                    <a:pt x="172" y="102"/>
                  </a:lnTo>
                  <a:lnTo>
                    <a:pt x="167" y="95"/>
                  </a:lnTo>
                  <a:lnTo>
                    <a:pt x="152" y="90"/>
                  </a:lnTo>
                  <a:lnTo>
                    <a:pt x="127" y="68"/>
                  </a:lnTo>
                  <a:lnTo>
                    <a:pt x="108" y="68"/>
                  </a:lnTo>
                  <a:lnTo>
                    <a:pt x="101" y="49"/>
                  </a:lnTo>
                  <a:lnTo>
                    <a:pt x="108" y="42"/>
                  </a:lnTo>
                  <a:lnTo>
                    <a:pt x="115" y="34"/>
                  </a:lnTo>
                  <a:lnTo>
                    <a:pt x="115" y="19"/>
                  </a:lnTo>
                  <a:lnTo>
                    <a:pt x="111" y="2"/>
                  </a:lnTo>
                  <a:lnTo>
                    <a:pt x="94" y="0"/>
                  </a:lnTo>
                  <a:lnTo>
                    <a:pt x="87" y="24"/>
                  </a:lnTo>
                  <a:lnTo>
                    <a:pt x="74" y="27"/>
                  </a:lnTo>
                  <a:lnTo>
                    <a:pt x="64" y="27"/>
                  </a:lnTo>
                  <a:lnTo>
                    <a:pt x="58" y="32"/>
                  </a:lnTo>
                  <a:lnTo>
                    <a:pt x="38" y="17"/>
                  </a:lnTo>
                  <a:lnTo>
                    <a:pt x="28" y="22"/>
                  </a:lnTo>
                  <a:lnTo>
                    <a:pt x="18" y="22"/>
                  </a:lnTo>
                  <a:lnTo>
                    <a:pt x="8" y="1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3" name="Freeform 3651"/>
            <p:cNvSpPr>
              <a:spLocks/>
            </p:cNvSpPr>
            <p:nvPr/>
          </p:nvSpPr>
          <p:spPr bwMode="auto">
            <a:xfrm>
              <a:off x="3043551" y="3290279"/>
              <a:ext cx="376059" cy="341220"/>
            </a:xfrm>
            <a:custGeom>
              <a:avLst/>
              <a:gdLst>
                <a:gd name="T0" fmla="*/ 132 w 169"/>
                <a:gd name="T1" fmla="*/ 156 h 186"/>
                <a:gd name="T2" fmla="*/ 149 w 169"/>
                <a:gd name="T3" fmla="*/ 134 h 186"/>
                <a:gd name="T4" fmla="*/ 148 w 169"/>
                <a:gd name="T5" fmla="*/ 127 h 186"/>
                <a:gd name="T6" fmla="*/ 159 w 169"/>
                <a:gd name="T7" fmla="*/ 114 h 186"/>
                <a:gd name="T8" fmla="*/ 168 w 169"/>
                <a:gd name="T9" fmla="*/ 110 h 186"/>
                <a:gd name="T10" fmla="*/ 158 w 169"/>
                <a:gd name="T11" fmla="*/ 95 h 186"/>
                <a:gd name="T12" fmla="*/ 149 w 169"/>
                <a:gd name="T13" fmla="*/ 76 h 186"/>
                <a:gd name="T14" fmla="*/ 146 w 169"/>
                <a:gd name="T15" fmla="*/ 61 h 186"/>
                <a:gd name="T16" fmla="*/ 137 w 169"/>
                <a:gd name="T17" fmla="*/ 59 h 186"/>
                <a:gd name="T18" fmla="*/ 114 w 169"/>
                <a:gd name="T19" fmla="*/ 62 h 186"/>
                <a:gd name="T20" fmla="*/ 106 w 169"/>
                <a:gd name="T21" fmla="*/ 59 h 186"/>
                <a:gd name="T22" fmla="*/ 106 w 169"/>
                <a:gd name="T23" fmla="*/ 50 h 186"/>
                <a:gd name="T24" fmla="*/ 106 w 169"/>
                <a:gd name="T25" fmla="*/ 40 h 186"/>
                <a:gd name="T26" fmla="*/ 101 w 169"/>
                <a:gd name="T27" fmla="*/ 35 h 186"/>
                <a:gd name="T28" fmla="*/ 91 w 169"/>
                <a:gd name="T29" fmla="*/ 35 h 186"/>
                <a:gd name="T30" fmla="*/ 79 w 169"/>
                <a:gd name="T31" fmla="*/ 28 h 186"/>
                <a:gd name="T32" fmla="*/ 70 w 169"/>
                <a:gd name="T33" fmla="*/ 14 h 186"/>
                <a:gd name="T34" fmla="*/ 67 w 169"/>
                <a:gd name="T35" fmla="*/ 3 h 186"/>
                <a:gd name="T36" fmla="*/ 61 w 169"/>
                <a:gd name="T37" fmla="*/ 0 h 186"/>
                <a:gd name="T38" fmla="*/ 50 w 169"/>
                <a:gd name="T39" fmla="*/ 7 h 186"/>
                <a:gd name="T40" fmla="*/ 29 w 169"/>
                <a:gd name="T41" fmla="*/ 5 h 186"/>
                <a:gd name="T42" fmla="*/ 19 w 169"/>
                <a:gd name="T43" fmla="*/ 26 h 186"/>
                <a:gd name="T44" fmla="*/ 15 w 169"/>
                <a:gd name="T45" fmla="*/ 30 h 186"/>
                <a:gd name="T46" fmla="*/ 3 w 169"/>
                <a:gd name="T47" fmla="*/ 32 h 186"/>
                <a:gd name="T48" fmla="*/ 0 w 169"/>
                <a:gd name="T49" fmla="*/ 38 h 186"/>
                <a:gd name="T50" fmla="*/ 12 w 169"/>
                <a:gd name="T51" fmla="*/ 49 h 186"/>
                <a:gd name="T52" fmla="*/ 10 w 169"/>
                <a:gd name="T53" fmla="*/ 59 h 186"/>
                <a:gd name="T54" fmla="*/ 3 w 169"/>
                <a:gd name="T55" fmla="*/ 74 h 186"/>
                <a:gd name="T56" fmla="*/ 22 w 169"/>
                <a:gd name="T57" fmla="*/ 91 h 186"/>
                <a:gd name="T58" fmla="*/ 27 w 169"/>
                <a:gd name="T59" fmla="*/ 105 h 186"/>
                <a:gd name="T60" fmla="*/ 34 w 169"/>
                <a:gd name="T61" fmla="*/ 123 h 186"/>
                <a:gd name="T62" fmla="*/ 36 w 169"/>
                <a:gd name="T63" fmla="*/ 137 h 186"/>
                <a:gd name="T64" fmla="*/ 31 w 169"/>
                <a:gd name="T65" fmla="*/ 146 h 186"/>
                <a:gd name="T66" fmla="*/ 27 w 169"/>
                <a:gd name="T67" fmla="*/ 154 h 186"/>
                <a:gd name="T68" fmla="*/ 20 w 169"/>
                <a:gd name="T69" fmla="*/ 158 h 186"/>
                <a:gd name="T70" fmla="*/ 27 w 169"/>
                <a:gd name="T71" fmla="*/ 161 h 186"/>
                <a:gd name="T72" fmla="*/ 39 w 169"/>
                <a:gd name="T73" fmla="*/ 173 h 186"/>
                <a:gd name="T74" fmla="*/ 50 w 169"/>
                <a:gd name="T75" fmla="*/ 175 h 186"/>
                <a:gd name="T76" fmla="*/ 57 w 169"/>
                <a:gd name="T77" fmla="*/ 170 h 186"/>
                <a:gd name="T78" fmla="*/ 78 w 169"/>
                <a:gd name="T79" fmla="*/ 185 h 186"/>
                <a:gd name="T80" fmla="*/ 84 w 169"/>
                <a:gd name="T81" fmla="*/ 180 h 186"/>
                <a:gd name="T82" fmla="*/ 100 w 169"/>
                <a:gd name="T83" fmla="*/ 178 h 186"/>
                <a:gd name="T84" fmla="*/ 105 w 169"/>
                <a:gd name="T85" fmla="*/ 175 h 186"/>
                <a:gd name="T86" fmla="*/ 110 w 169"/>
                <a:gd name="T87" fmla="*/ 163 h 186"/>
                <a:gd name="T88" fmla="*/ 115 w 169"/>
                <a:gd name="T89" fmla="*/ 151 h 186"/>
                <a:gd name="T90" fmla="*/ 132 w 169"/>
                <a:gd name="T91" fmla="*/ 156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9"/>
                <a:gd name="T139" fmla="*/ 0 h 186"/>
                <a:gd name="T140" fmla="*/ 169 w 169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9" h="186">
                  <a:moveTo>
                    <a:pt x="132" y="156"/>
                  </a:moveTo>
                  <a:lnTo>
                    <a:pt x="149" y="134"/>
                  </a:lnTo>
                  <a:lnTo>
                    <a:pt x="148" y="127"/>
                  </a:lnTo>
                  <a:lnTo>
                    <a:pt x="159" y="114"/>
                  </a:lnTo>
                  <a:lnTo>
                    <a:pt x="168" y="110"/>
                  </a:lnTo>
                  <a:lnTo>
                    <a:pt x="158" y="95"/>
                  </a:lnTo>
                  <a:lnTo>
                    <a:pt x="149" y="76"/>
                  </a:lnTo>
                  <a:lnTo>
                    <a:pt x="146" y="61"/>
                  </a:lnTo>
                  <a:lnTo>
                    <a:pt x="137" y="59"/>
                  </a:lnTo>
                  <a:lnTo>
                    <a:pt x="114" y="62"/>
                  </a:lnTo>
                  <a:lnTo>
                    <a:pt x="106" y="59"/>
                  </a:lnTo>
                  <a:lnTo>
                    <a:pt x="106" y="50"/>
                  </a:lnTo>
                  <a:lnTo>
                    <a:pt x="106" y="40"/>
                  </a:lnTo>
                  <a:lnTo>
                    <a:pt x="101" y="35"/>
                  </a:lnTo>
                  <a:lnTo>
                    <a:pt x="91" y="35"/>
                  </a:lnTo>
                  <a:lnTo>
                    <a:pt x="79" y="28"/>
                  </a:lnTo>
                  <a:lnTo>
                    <a:pt x="70" y="14"/>
                  </a:lnTo>
                  <a:lnTo>
                    <a:pt x="67" y="3"/>
                  </a:lnTo>
                  <a:lnTo>
                    <a:pt x="61" y="0"/>
                  </a:lnTo>
                  <a:lnTo>
                    <a:pt x="50" y="7"/>
                  </a:lnTo>
                  <a:lnTo>
                    <a:pt x="29" y="5"/>
                  </a:lnTo>
                  <a:lnTo>
                    <a:pt x="19" y="26"/>
                  </a:lnTo>
                  <a:lnTo>
                    <a:pt x="15" y="30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12" y="49"/>
                  </a:lnTo>
                  <a:lnTo>
                    <a:pt x="10" y="59"/>
                  </a:lnTo>
                  <a:lnTo>
                    <a:pt x="3" y="74"/>
                  </a:lnTo>
                  <a:lnTo>
                    <a:pt x="22" y="91"/>
                  </a:lnTo>
                  <a:lnTo>
                    <a:pt x="27" y="105"/>
                  </a:lnTo>
                  <a:lnTo>
                    <a:pt x="34" y="123"/>
                  </a:lnTo>
                  <a:lnTo>
                    <a:pt x="36" y="137"/>
                  </a:lnTo>
                  <a:lnTo>
                    <a:pt x="31" y="146"/>
                  </a:lnTo>
                  <a:lnTo>
                    <a:pt x="27" y="154"/>
                  </a:lnTo>
                  <a:lnTo>
                    <a:pt x="20" y="158"/>
                  </a:lnTo>
                  <a:lnTo>
                    <a:pt x="27" y="161"/>
                  </a:lnTo>
                  <a:lnTo>
                    <a:pt x="39" y="173"/>
                  </a:lnTo>
                  <a:lnTo>
                    <a:pt x="50" y="175"/>
                  </a:lnTo>
                  <a:lnTo>
                    <a:pt x="57" y="170"/>
                  </a:lnTo>
                  <a:lnTo>
                    <a:pt x="78" y="185"/>
                  </a:lnTo>
                  <a:lnTo>
                    <a:pt x="84" y="180"/>
                  </a:lnTo>
                  <a:lnTo>
                    <a:pt x="100" y="178"/>
                  </a:lnTo>
                  <a:lnTo>
                    <a:pt x="105" y="175"/>
                  </a:lnTo>
                  <a:lnTo>
                    <a:pt x="110" y="163"/>
                  </a:lnTo>
                  <a:lnTo>
                    <a:pt x="115" y="151"/>
                  </a:lnTo>
                  <a:lnTo>
                    <a:pt x="132" y="1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4" name="Freeform 3752"/>
            <p:cNvSpPr>
              <a:spLocks/>
            </p:cNvSpPr>
            <p:nvPr/>
          </p:nvSpPr>
          <p:spPr bwMode="auto">
            <a:xfrm>
              <a:off x="2243811" y="4070816"/>
              <a:ext cx="830943" cy="454959"/>
            </a:xfrm>
            <a:custGeom>
              <a:avLst/>
              <a:gdLst>
                <a:gd name="T0" fmla="*/ 374 w 375"/>
                <a:gd name="T1" fmla="*/ 6 h 249"/>
                <a:gd name="T2" fmla="*/ 354 w 375"/>
                <a:gd name="T3" fmla="*/ 47 h 249"/>
                <a:gd name="T4" fmla="*/ 333 w 375"/>
                <a:gd name="T5" fmla="*/ 87 h 249"/>
                <a:gd name="T6" fmla="*/ 330 w 375"/>
                <a:gd name="T7" fmla="*/ 110 h 249"/>
                <a:gd name="T8" fmla="*/ 313 w 375"/>
                <a:gd name="T9" fmla="*/ 135 h 249"/>
                <a:gd name="T10" fmla="*/ 325 w 375"/>
                <a:gd name="T11" fmla="*/ 159 h 249"/>
                <a:gd name="T12" fmla="*/ 332 w 375"/>
                <a:gd name="T13" fmla="*/ 181 h 249"/>
                <a:gd name="T14" fmla="*/ 337 w 375"/>
                <a:gd name="T15" fmla="*/ 195 h 249"/>
                <a:gd name="T16" fmla="*/ 316 w 375"/>
                <a:gd name="T17" fmla="*/ 222 h 249"/>
                <a:gd name="T18" fmla="*/ 315 w 375"/>
                <a:gd name="T19" fmla="*/ 242 h 249"/>
                <a:gd name="T20" fmla="*/ 301 w 375"/>
                <a:gd name="T21" fmla="*/ 248 h 249"/>
                <a:gd name="T22" fmla="*/ 287 w 375"/>
                <a:gd name="T23" fmla="*/ 236 h 249"/>
                <a:gd name="T24" fmla="*/ 262 w 375"/>
                <a:gd name="T25" fmla="*/ 232 h 249"/>
                <a:gd name="T26" fmla="*/ 250 w 375"/>
                <a:gd name="T27" fmla="*/ 227 h 249"/>
                <a:gd name="T28" fmla="*/ 236 w 375"/>
                <a:gd name="T29" fmla="*/ 220 h 249"/>
                <a:gd name="T30" fmla="*/ 231 w 375"/>
                <a:gd name="T31" fmla="*/ 208 h 249"/>
                <a:gd name="T32" fmla="*/ 222 w 375"/>
                <a:gd name="T33" fmla="*/ 193 h 249"/>
                <a:gd name="T34" fmla="*/ 194 w 375"/>
                <a:gd name="T35" fmla="*/ 169 h 249"/>
                <a:gd name="T36" fmla="*/ 170 w 375"/>
                <a:gd name="T37" fmla="*/ 169 h 249"/>
                <a:gd name="T38" fmla="*/ 148 w 375"/>
                <a:gd name="T39" fmla="*/ 157 h 249"/>
                <a:gd name="T40" fmla="*/ 131 w 375"/>
                <a:gd name="T41" fmla="*/ 147 h 249"/>
                <a:gd name="T42" fmla="*/ 111 w 375"/>
                <a:gd name="T43" fmla="*/ 145 h 249"/>
                <a:gd name="T44" fmla="*/ 97 w 375"/>
                <a:gd name="T45" fmla="*/ 130 h 249"/>
                <a:gd name="T46" fmla="*/ 89 w 375"/>
                <a:gd name="T47" fmla="*/ 123 h 249"/>
                <a:gd name="T48" fmla="*/ 73 w 375"/>
                <a:gd name="T49" fmla="*/ 110 h 249"/>
                <a:gd name="T50" fmla="*/ 58 w 375"/>
                <a:gd name="T51" fmla="*/ 97 h 249"/>
                <a:gd name="T52" fmla="*/ 48 w 375"/>
                <a:gd name="T53" fmla="*/ 95 h 249"/>
                <a:gd name="T54" fmla="*/ 30 w 375"/>
                <a:gd name="T55" fmla="*/ 99 h 249"/>
                <a:gd name="T56" fmla="*/ 24 w 375"/>
                <a:gd name="T57" fmla="*/ 87 h 249"/>
                <a:gd name="T58" fmla="*/ 12 w 375"/>
                <a:gd name="T59" fmla="*/ 81 h 249"/>
                <a:gd name="T60" fmla="*/ 12 w 375"/>
                <a:gd name="T61" fmla="*/ 75 h 249"/>
                <a:gd name="T62" fmla="*/ 0 w 375"/>
                <a:gd name="T63" fmla="*/ 59 h 249"/>
                <a:gd name="T64" fmla="*/ 8 w 375"/>
                <a:gd name="T65" fmla="*/ 49 h 249"/>
                <a:gd name="T66" fmla="*/ 3 w 375"/>
                <a:gd name="T67" fmla="*/ 39 h 249"/>
                <a:gd name="T68" fmla="*/ 10 w 375"/>
                <a:gd name="T69" fmla="*/ 25 h 249"/>
                <a:gd name="T70" fmla="*/ 42 w 375"/>
                <a:gd name="T71" fmla="*/ 10 h 249"/>
                <a:gd name="T72" fmla="*/ 59 w 375"/>
                <a:gd name="T73" fmla="*/ 22 h 249"/>
                <a:gd name="T74" fmla="*/ 72 w 375"/>
                <a:gd name="T75" fmla="*/ 6 h 249"/>
                <a:gd name="T76" fmla="*/ 114 w 375"/>
                <a:gd name="T77" fmla="*/ 13 h 249"/>
                <a:gd name="T78" fmla="*/ 131 w 375"/>
                <a:gd name="T79" fmla="*/ 27 h 249"/>
                <a:gd name="T80" fmla="*/ 142 w 375"/>
                <a:gd name="T81" fmla="*/ 27 h 249"/>
                <a:gd name="T82" fmla="*/ 167 w 375"/>
                <a:gd name="T83" fmla="*/ 39 h 249"/>
                <a:gd name="T84" fmla="*/ 189 w 375"/>
                <a:gd name="T85" fmla="*/ 29 h 249"/>
                <a:gd name="T86" fmla="*/ 212 w 375"/>
                <a:gd name="T87" fmla="*/ 36 h 249"/>
                <a:gd name="T88" fmla="*/ 232 w 375"/>
                <a:gd name="T89" fmla="*/ 34 h 249"/>
                <a:gd name="T90" fmla="*/ 255 w 375"/>
                <a:gd name="T91" fmla="*/ 32 h 249"/>
                <a:gd name="T92" fmla="*/ 277 w 375"/>
                <a:gd name="T93" fmla="*/ 20 h 249"/>
                <a:gd name="T94" fmla="*/ 302 w 375"/>
                <a:gd name="T95" fmla="*/ 15 h 249"/>
                <a:gd name="T96" fmla="*/ 325 w 375"/>
                <a:gd name="T97" fmla="*/ 15 h 249"/>
                <a:gd name="T98" fmla="*/ 340 w 375"/>
                <a:gd name="T99" fmla="*/ 3 h 249"/>
                <a:gd name="T100" fmla="*/ 361 w 375"/>
                <a:gd name="T101" fmla="*/ 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49"/>
                <a:gd name="T155" fmla="*/ 375 w 375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49">
                  <a:moveTo>
                    <a:pt x="371" y="0"/>
                  </a:moveTo>
                  <a:lnTo>
                    <a:pt x="374" y="6"/>
                  </a:lnTo>
                  <a:lnTo>
                    <a:pt x="361" y="29"/>
                  </a:lnTo>
                  <a:lnTo>
                    <a:pt x="354" y="47"/>
                  </a:lnTo>
                  <a:lnTo>
                    <a:pt x="344" y="66"/>
                  </a:lnTo>
                  <a:lnTo>
                    <a:pt x="333" y="87"/>
                  </a:lnTo>
                  <a:lnTo>
                    <a:pt x="327" y="93"/>
                  </a:lnTo>
                  <a:lnTo>
                    <a:pt x="330" y="110"/>
                  </a:lnTo>
                  <a:lnTo>
                    <a:pt x="310" y="123"/>
                  </a:lnTo>
                  <a:lnTo>
                    <a:pt x="313" y="135"/>
                  </a:lnTo>
                  <a:lnTo>
                    <a:pt x="313" y="149"/>
                  </a:lnTo>
                  <a:lnTo>
                    <a:pt x="325" y="159"/>
                  </a:lnTo>
                  <a:lnTo>
                    <a:pt x="323" y="168"/>
                  </a:lnTo>
                  <a:lnTo>
                    <a:pt x="332" y="181"/>
                  </a:lnTo>
                  <a:lnTo>
                    <a:pt x="337" y="185"/>
                  </a:lnTo>
                  <a:lnTo>
                    <a:pt x="337" y="195"/>
                  </a:lnTo>
                  <a:lnTo>
                    <a:pt x="318" y="213"/>
                  </a:lnTo>
                  <a:lnTo>
                    <a:pt x="316" y="222"/>
                  </a:lnTo>
                  <a:lnTo>
                    <a:pt x="318" y="232"/>
                  </a:lnTo>
                  <a:lnTo>
                    <a:pt x="315" y="242"/>
                  </a:lnTo>
                  <a:lnTo>
                    <a:pt x="306" y="248"/>
                  </a:lnTo>
                  <a:lnTo>
                    <a:pt x="301" y="248"/>
                  </a:lnTo>
                  <a:lnTo>
                    <a:pt x="292" y="241"/>
                  </a:lnTo>
                  <a:lnTo>
                    <a:pt x="287" y="236"/>
                  </a:lnTo>
                  <a:lnTo>
                    <a:pt x="277" y="236"/>
                  </a:lnTo>
                  <a:lnTo>
                    <a:pt x="262" y="232"/>
                  </a:lnTo>
                  <a:lnTo>
                    <a:pt x="257" y="234"/>
                  </a:lnTo>
                  <a:lnTo>
                    <a:pt x="250" y="227"/>
                  </a:lnTo>
                  <a:lnTo>
                    <a:pt x="243" y="220"/>
                  </a:lnTo>
                  <a:lnTo>
                    <a:pt x="236" y="220"/>
                  </a:lnTo>
                  <a:lnTo>
                    <a:pt x="231" y="217"/>
                  </a:lnTo>
                  <a:lnTo>
                    <a:pt x="231" y="208"/>
                  </a:lnTo>
                  <a:lnTo>
                    <a:pt x="228" y="198"/>
                  </a:lnTo>
                  <a:lnTo>
                    <a:pt x="222" y="193"/>
                  </a:lnTo>
                  <a:lnTo>
                    <a:pt x="212" y="183"/>
                  </a:lnTo>
                  <a:lnTo>
                    <a:pt x="194" y="169"/>
                  </a:lnTo>
                  <a:lnTo>
                    <a:pt x="182" y="169"/>
                  </a:lnTo>
                  <a:lnTo>
                    <a:pt x="170" y="169"/>
                  </a:lnTo>
                  <a:lnTo>
                    <a:pt x="162" y="162"/>
                  </a:lnTo>
                  <a:lnTo>
                    <a:pt x="148" y="157"/>
                  </a:lnTo>
                  <a:lnTo>
                    <a:pt x="143" y="152"/>
                  </a:lnTo>
                  <a:lnTo>
                    <a:pt x="131" y="147"/>
                  </a:lnTo>
                  <a:lnTo>
                    <a:pt x="118" y="145"/>
                  </a:lnTo>
                  <a:lnTo>
                    <a:pt x="111" y="145"/>
                  </a:lnTo>
                  <a:lnTo>
                    <a:pt x="100" y="134"/>
                  </a:lnTo>
                  <a:lnTo>
                    <a:pt x="97" y="130"/>
                  </a:lnTo>
                  <a:lnTo>
                    <a:pt x="90" y="128"/>
                  </a:lnTo>
                  <a:lnTo>
                    <a:pt x="89" y="123"/>
                  </a:lnTo>
                  <a:lnTo>
                    <a:pt x="82" y="110"/>
                  </a:lnTo>
                  <a:lnTo>
                    <a:pt x="73" y="110"/>
                  </a:lnTo>
                  <a:lnTo>
                    <a:pt x="65" y="107"/>
                  </a:lnTo>
                  <a:lnTo>
                    <a:pt x="58" y="97"/>
                  </a:lnTo>
                  <a:lnTo>
                    <a:pt x="56" y="95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99"/>
                  </a:lnTo>
                  <a:lnTo>
                    <a:pt x="24" y="93"/>
                  </a:lnTo>
                  <a:lnTo>
                    <a:pt x="24" y="87"/>
                  </a:lnTo>
                  <a:lnTo>
                    <a:pt x="20" y="80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12" y="75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10" y="25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6" y="15"/>
                  </a:lnTo>
                  <a:lnTo>
                    <a:pt x="59" y="22"/>
                  </a:lnTo>
                  <a:lnTo>
                    <a:pt x="66" y="15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4" y="13"/>
                  </a:lnTo>
                  <a:lnTo>
                    <a:pt x="128" y="20"/>
                  </a:lnTo>
                  <a:lnTo>
                    <a:pt x="131" y="27"/>
                  </a:lnTo>
                  <a:lnTo>
                    <a:pt x="136" y="30"/>
                  </a:lnTo>
                  <a:lnTo>
                    <a:pt x="142" y="27"/>
                  </a:lnTo>
                  <a:lnTo>
                    <a:pt x="159" y="36"/>
                  </a:lnTo>
                  <a:lnTo>
                    <a:pt x="167" y="39"/>
                  </a:lnTo>
                  <a:lnTo>
                    <a:pt x="177" y="36"/>
                  </a:lnTo>
                  <a:lnTo>
                    <a:pt x="189" y="29"/>
                  </a:lnTo>
                  <a:lnTo>
                    <a:pt x="200" y="29"/>
                  </a:lnTo>
                  <a:lnTo>
                    <a:pt x="212" y="36"/>
                  </a:lnTo>
                  <a:lnTo>
                    <a:pt x="219" y="37"/>
                  </a:lnTo>
                  <a:lnTo>
                    <a:pt x="232" y="34"/>
                  </a:lnTo>
                  <a:lnTo>
                    <a:pt x="246" y="36"/>
                  </a:lnTo>
                  <a:lnTo>
                    <a:pt x="255" y="32"/>
                  </a:lnTo>
                  <a:lnTo>
                    <a:pt x="265" y="29"/>
                  </a:lnTo>
                  <a:lnTo>
                    <a:pt x="277" y="20"/>
                  </a:lnTo>
                  <a:lnTo>
                    <a:pt x="287" y="17"/>
                  </a:lnTo>
                  <a:lnTo>
                    <a:pt x="302" y="15"/>
                  </a:lnTo>
                  <a:lnTo>
                    <a:pt x="315" y="17"/>
                  </a:lnTo>
                  <a:lnTo>
                    <a:pt x="325" y="15"/>
                  </a:lnTo>
                  <a:lnTo>
                    <a:pt x="335" y="5"/>
                  </a:lnTo>
                  <a:lnTo>
                    <a:pt x="340" y="3"/>
                  </a:lnTo>
                  <a:lnTo>
                    <a:pt x="347" y="5"/>
                  </a:lnTo>
                  <a:lnTo>
                    <a:pt x="361" y="5"/>
                  </a:lnTo>
                  <a:lnTo>
                    <a:pt x="371" y="0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5" name="Freeform 3853"/>
            <p:cNvSpPr>
              <a:spLocks/>
            </p:cNvSpPr>
            <p:nvPr/>
          </p:nvSpPr>
          <p:spPr bwMode="auto">
            <a:xfrm>
              <a:off x="2933525" y="3069908"/>
              <a:ext cx="890063" cy="599977"/>
            </a:xfrm>
            <a:custGeom>
              <a:avLst/>
              <a:gdLst>
                <a:gd name="T0" fmla="*/ 27 w 402"/>
                <a:gd name="T1" fmla="*/ 25 h 328"/>
                <a:gd name="T2" fmla="*/ 20 w 402"/>
                <a:gd name="T3" fmla="*/ 51 h 328"/>
                <a:gd name="T4" fmla="*/ 3 w 402"/>
                <a:gd name="T5" fmla="*/ 50 h 328"/>
                <a:gd name="T6" fmla="*/ 3 w 402"/>
                <a:gd name="T7" fmla="*/ 63 h 328"/>
                <a:gd name="T8" fmla="*/ 14 w 402"/>
                <a:gd name="T9" fmla="*/ 68 h 328"/>
                <a:gd name="T10" fmla="*/ 31 w 402"/>
                <a:gd name="T11" fmla="*/ 99 h 328"/>
                <a:gd name="T12" fmla="*/ 46 w 402"/>
                <a:gd name="T13" fmla="*/ 94 h 328"/>
                <a:gd name="T14" fmla="*/ 51 w 402"/>
                <a:gd name="T15" fmla="*/ 114 h 328"/>
                <a:gd name="T16" fmla="*/ 68 w 402"/>
                <a:gd name="T17" fmla="*/ 124 h 328"/>
                <a:gd name="T18" fmla="*/ 80 w 402"/>
                <a:gd name="T19" fmla="*/ 128 h 328"/>
                <a:gd name="T20" fmla="*/ 95 w 402"/>
                <a:gd name="T21" fmla="*/ 128 h 328"/>
                <a:gd name="T22" fmla="*/ 112 w 402"/>
                <a:gd name="T23" fmla="*/ 121 h 328"/>
                <a:gd name="T24" fmla="*/ 122 w 402"/>
                <a:gd name="T25" fmla="*/ 137 h 328"/>
                <a:gd name="T26" fmla="*/ 139 w 402"/>
                <a:gd name="T27" fmla="*/ 154 h 328"/>
                <a:gd name="T28" fmla="*/ 154 w 402"/>
                <a:gd name="T29" fmla="*/ 159 h 328"/>
                <a:gd name="T30" fmla="*/ 157 w 402"/>
                <a:gd name="T31" fmla="*/ 178 h 328"/>
                <a:gd name="T32" fmla="*/ 170 w 402"/>
                <a:gd name="T33" fmla="*/ 182 h 328"/>
                <a:gd name="T34" fmla="*/ 188 w 402"/>
                <a:gd name="T35" fmla="*/ 178 h 328"/>
                <a:gd name="T36" fmla="*/ 199 w 402"/>
                <a:gd name="T37" fmla="*/ 193 h 328"/>
                <a:gd name="T38" fmla="*/ 209 w 402"/>
                <a:gd name="T39" fmla="*/ 216 h 328"/>
                <a:gd name="T40" fmla="*/ 216 w 402"/>
                <a:gd name="T41" fmla="*/ 228 h 328"/>
                <a:gd name="T42" fmla="*/ 227 w 402"/>
                <a:gd name="T43" fmla="*/ 235 h 328"/>
                <a:gd name="T44" fmla="*/ 267 w 402"/>
                <a:gd name="T45" fmla="*/ 242 h 328"/>
                <a:gd name="T46" fmla="*/ 296 w 402"/>
                <a:gd name="T47" fmla="*/ 255 h 328"/>
                <a:gd name="T48" fmla="*/ 329 w 402"/>
                <a:gd name="T49" fmla="*/ 257 h 328"/>
                <a:gd name="T50" fmla="*/ 339 w 402"/>
                <a:gd name="T51" fmla="*/ 274 h 328"/>
                <a:gd name="T52" fmla="*/ 344 w 402"/>
                <a:gd name="T53" fmla="*/ 303 h 328"/>
                <a:gd name="T54" fmla="*/ 353 w 402"/>
                <a:gd name="T55" fmla="*/ 313 h 328"/>
                <a:gd name="T56" fmla="*/ 375 w 402"/>
                <a:gd name="T57" fmla="*/ 327 h 328"/>
                <a:gd name="T58" fmla="*/ 387 w 402"/>
                <a:gd name="T59" fmla="*/ 308 h 328"/>
                <a:gd name="T60" fmla="*/ 401 w 402"/>
                <a:gd name="T61" fmla="*/ 276 h 328"/>
                <a:gd name="T62" fmla="*/ 392 w 402"/>
                <a:gd name="T63" fmla="*/ 253 h 328"/>
                <a:gd name="T64" fmla="*/ 380 w 402"/>
                <a:gd name="T65" fmla="*/ 245 h 328"/>
                <a:gd name="T66" fmla="*/ 331 w 402"/>
                <a:gd name="T67" fmla="*/ 183 h 328"/>
                <a:gd name="T68" fmla="*/ 296 w 402"/>
                <a:gd name="T69" fmla="*/ 172 h 328"/>
                <a:gd name="T70" fmla="*/ 265 w 402"/>
                <a:gd name="T71" fmla="*/ 156 h 328"/>
                <a:gd name="T72" fmla="*/ 255 w 402"/>
                <a:gd name="T73" fmla="*/ 139 h 328"/>
                <a:gd name="T74" fmla="*/ 231 w 402"/>
                <a:gd name="T75" fmla="*/ 136 h 328"/>
                <a:gd name="T76" fmla="*/ 180 w 402"/>
                <a:gd name="T77" fmla="*/ 111 h 328"/>
                <a:gd name="T78" fmla="*/ 146 w 402"/>
                <a:gd name="T79" fmla="*/ 90 h 328"/>
                <a:gd name="T80" fmla="*/ 117 w 402"/>
                <a:gd name="T81" fmla="*/ 65 h 328"/>
                <a:gd name="T82" fmla="*/ 129 w 402"/>
                <a:gd name="T83" fmla="*/ 55 h 328"/>
                <a:gd name="T84" fmla="*/ 139 w 402"/>
                <a:gd name="T85" fmla="*/ 37 h 328"/>
                <a:gd name="T86" fmla="*/ 153 w 402"/>
                <a:gd name="T87" fmla="*/ 22 h 328"/>
                <a:gd name="T88" fmla="*/ 139 w 402"/>
                <a:gd name="T89" fmla="*/ 7 h 328"/>
                <a:gd name="T90" fmla="*/ 122 w 402"/>
                <a:gd name="T91" fmla="*/ 0 h 328"/>
                <a:gd name="T92" fmla="*/ 105 w 402"/>
                <a:gd name="T93" fmla="*/ 7 h 328"/>
                <a:gd name="T94" fmla="*/ 71 w 402"/>
                <a:gd name="T95" fmla="*/ 3 h 328"/>
                <a:gd name="T96" fmla="*/ 50 w 402"/>
                <a:gd name="T97" fmla="*/ 0 h 328"/>
                <a:gd name="T98" fmla="*/ 24 w 402"/>
                <a:gd name="T99" fmla="*/ 10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2"/>
                <a:gd name="T151" fmla="*/ 0 h 328"/>
                <a:gd name="T152" fmla="*/ 402 w 402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2" h="328">
                  <a:moveTo>
                    <a:pt x="24" y="10"/>
                  </a:moveTo>
                  <a:lnTo>
                    <a:pt x="27" y="25"/>
                  </a:lnTo>
                  <a:lnTo>
                    <a:pt x="27" y="41"/>
                  </a:lnTo>
                  <a:lnTo>
                    <a:pt x="20" y="51"/>
                  </a:lnTo>
                  <a:lnTo>
                    <a:pt x="14" y="50"/>
                  </a:lnTo>
                  <a:lnTo>
                    <a:pt x="3" y="50"/>
                  </a:lnTo>
                  <a:lnTo>
                    <a:pt x="0" y="58"/>
                  </a:lnTo>
                  <a:lnTo>
                    <a:pt x="3" y="63"/>
                  </a:lnTo>
                  <a:lnTo>
                    <a:pt x="10" y="63"/>
                  </a:lnTo>
                  <a:lnTo>
                    <a:pt x="14" y="68"/>
                  </a:lnTo>
                  <a:lnTo>
                    <a:pt x="14" y="78"/>
                  </a:lnTo>
                  <a:lnTo>
                    <a:pt x="31" y="99"/>
                  </a:lnTo>
                  <a:lnTo>
                    <a:pt x="37" y="95"/>
                  </a:lnTo>
                  <a:lnTo>
                    <a:pt x="46" y="94"/>
                  </a:lnTo>
                  <a:lnTo>
                    <a:pt x="53" y="97"/>
                  </a:lnTo>
                  <a:lnTo>
                    <a:pt x="51" y="114"/>
                  </a:lnTo>
                  <a:lnTo>
                    <a:pt x="60" y="121"/>
                  </a:lnTo>
                  <a:lnTo>
                    <a:pt x="68" y="124"/>
                  </a:lnTo>
                  <a:lnTo>
                    <a:pt x="73" y="121"/>
                  </a:lnTo>
                  <a:lnTo>
                    <a:pt x="80" y="128"/>
                  </a:lnTo>
                  <a:lnTo>
                    <a:pt x="88" y="126"/>
                  </a:lnTo>
                  <a:lnTo>
                    <a:pt x="95" y="128"/>
                  </a:lnTo>
                  <a:lnTo>
                    <a:pt x="101" y="128"/>
                  </a:lnTo>
                  <a:lnTo>
                    <a:pt x="112" y="121"/>
                  </a:lnTo>
                  <a:lnTo>
                    <a:pt x="118" y="124"/>
                  </a:lnTo>
                  <a:lnTo>
                    <a:pt x="122" y="137"/>
                  </a:lnTo>
                  <a:lnTo>
                    <a:pt x="132" y="153"/>
                  </a:lnTo>
                  <a:lnTo>
                    <a:pt x="139" y="154"/>
                  </a:lnTo>
                  <a:lnTo>
                    <a:pt x="151" y="156"/>
                  </a:lnTo>
                  <a:lnTo>
                    <a:pt x="154" y="159"/>
                  </a:lnTo>
                  <a:lnTo>
                    <a:pt x="157" y="172"/>
                  </a:lnTo>
                  <a:lnTo>
                    <a:pt x="157" y="178"/>
                  </a:lnTo>
                  <a:lnTo>
                    <a:pt x="161" y="183"/>
                  </a:lnTo>
                  <a:lnTo>
                    <a:pt x="170" y="182"/>
                  </a:lnTo>
                  <a:lnTo>
                    <a:pt x="180" y="180"/>
                  </a:lnTo>
                  <a:lnTo>
                    <a:pt x="188" y="178"/>
                  </a:lnTo>
                  <a:lnTo>
                    <a:pt x="197" y="182"/>
                  </a:lnTo>
                  <a:lnTo>
                    <a:pt x="199" y="193"/>
                  </a:lnTo>
                  <a:lnTo>
                    <a:pt x="204" y="206"/>
                  </a:lnTo>
                  <a:lnTo>
                    <a:pt x="209" y="216"/>
                  </a:lnTo>
                  <a:lnTo>
                    <a:pt x="212" y="221"/>
                  </a:lnTo>
                  <a:lnTo>
                    <a:pt x="216" y="228"/>
                  </a:lnTo>
                  <a:lnTo>
                    <a:pt x="219" y="231"/>
                  </a:lnTo>
                  <a:lnTo>
                    <a:pt x="227" y="235"/>
                  </a:lnTo>
                  <a:lnTo>
                    <a:pt x="252" y="233"/>
                  </a:lnTo>
                  <a:lnTo>
                    <a:pt x="267" y="242"/>
                  </a:lnTo>
                  <a:lnTo>
                    <a:pt x="286" y="253"/>
                  </a:lnTo>
                  <a:lnTo>
                    <a:pt x="296" y="255"/>
                  </a:lnTo>
                  <a:lnTo>
                    <a:pt x="315" y="253"/>
                  </a:lnTo>
                  <a:lnTo>
                    <a:pt x="329" y="257"/>
                  </a:lnTo>
                  <a:lnTo>
                    <a:pt x="336" y="265"/>
                  </a:lnTo>
                  <a:lnTo>
                    <a:pt x="339" y="274"/>
                  </a:lnTo>
                  <a:lnTo>
                    <a:pt x="346" y="288"/>
                  </a:lnTo>
                  <a:lnTo>
                    <a:pt x="344" y="303"/>
                  </a:lnTo>
                  <a:lnTo>
                    <a:pt x="344" y="310"/>
                  </a:lnTo>
                  <a:lnTo>
                    <a:pt x="353" y="313"/>
                  </a:lnTo>
                  <a:lnTo>
                    <a:pt x="365" y="323"/>
                  </a:lnTo>
                  <a:lnTo>
                    <a:pt x="375" y="327"/>
                  </a:lnTo>
                  <a:lnTo>
                    <a:pt x="389" y="323"/>
                  </a:lnTo>
                  <a:lnTo>
                    <a:pt x="387" y="308"/>
                  </a:lnTo>
                  <a:lnTo>
                    <a:pt x="392" y="282"/>
                  </a:lnTo>
                  <a:lnTo>
                    <a:pt x="401" y="276"/>
                  </a:lnTo>
                  <a:lnTo>
                    <a:pt x="399" y="262"/>
                  </a:lnTo>
                  <a:lnTo>
                    <a:pt x="392" y="253"/>
                  </a:lnTo>
                  <a:lnTo>
                    <a:pt x="385" y="252"/>
                  </a:lnTo>
                  <a:lnTo>
                    <a:pt x="380" y="245"/>
                  </a:lnTo>
                  <a:lnTo>
                    <a:pt x="380" y="236"/>
                  </a:lnTo>
                  <a:lnTo>
                    <a:pt x="331" y="183"/>
                  </a:lnTo>
                  <a:lnTo>
                    <a:pt x="317" y="183"/>
                  </a:lnTo>
                  <a:lnTo>
                    <a:pt x="296" y="172"/>
                  </a:lnTo>
                  <a:lnTo>
                    <a:pt x="272" y="161"/>
                  </a:lnTo>
                  <a:lnTo>
                    <a:pt x="265" y="156"/>
                  </a:lnTo>
                  <a:lnTo>
                    <a:pt x="263" y="146"/>
                  </a:lnTo>
                  <a:lnTo>
                    <a:pt x="255" y="139"/>
                  </a:lnTo>
                  <a:lnTo>
                    <a:pt x="243" y="141"/>
                  </a:lnTo>
                  <a:lnTo>
                    <a:pt x="231" y="136"/>
                  </a:lnTo>
                  <a:lnTo>
                    <a:pt x="205" y="121"/>
                  </a:lnTo>
                  <a:lnTo>
                    <a:pt x="180" y="111"/>
                  </a:lnTo>
                  <a:lnTo>
                    <a:pt x="161" y="99"/>
                  </a:lnTo>
                  <a:lnTo>
                    <a:pt x="146" y="90"/>
                  </a:lnTo>
                  <a:lnTo>
                    <a:pt x="130" y="82"/>
                  </a:lnTo>
                  <a:lnTo>
                    <a:pt x="117" y="65"/>
                  </a:lnTo>
                  <a:lnTo>
                    <a:pt x="115" y="55"/>
                  </a:lnTo>
                  <a:lnTo>
                    <a:pt x="129" y="55"/>
                  </a:lnTo>
                  <a:lnTo>
                    <a:pt x="139" y="48"/>
                  </a:lnTo>
                  <a:lnTo>
                    <a:pt x="139" y="37"/>
                  </a:lnTo>
                  <a:lnTo>
                    <a:pt x="146" y="33"/>
                  </a:lnTo>
                  <a:lnTo>
                    <a:pt x="153" y="22"/>
                  </a:lnTo>
                  <a:lnTo>
                    <a:pt x="149" y="14"/>
                  </a:lnTo>
                  <a:lnTo>
                    <a:pt x="139" y="7"/>
                  </a:lnTo>
                  <a:lnTo>
                    <a:pt x="130" y="3"/>
                  </a:lnTo>
                  <a:lnTo>
                    <a:pt x="122" y="0"/>
                  </a:lnTo>
                  <a:lnTo>
                    <a:pt x="112" y="5"/>
                  </a:lnTo>
                  <a:lnTo>
                    <a:pt x="105" y="7"/>
                  </a:lnTo>
                  <a:lnTo>
                    <a:pt x="88" y="3"/>
                  </a:lnTo>
                  <a:lnTo>
                    <a:pt x="71" y="3"/>
                  </a:lnTo>
                  <a:lnTo>
                    <a:pt x="60" y="7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24" y="1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6" name="Freeform 3954"/>
            <p:cNvSpPr>
              <a:spLocks/>
            </p:cNvSpPr>
            <p:nvPr/>
          </p:nvSpPr>
          <p:spPr bwMode="auto">
            <a:xfrm>
              <a:off x="2651069" y="3179383"/>
              <a:ext cx="474590" cy="416573"/>
            </a:xfrm>
            <a:custGeom>
              <a:avLst/>
              <a:gdLst>
                <a:gd name="T0" fmla="*/ 115 w 214"/>
                <a:gd name="T1" fmla="*/ 0 h 227"/>
                <a:gd name="T2" fmla="*/ 98 w 214"/>
                <a:gd name="T3" fmla="*/ 13 h 227"/>
                <a:gd name="T4" fmla="*/ 78 w 214"/>
                <a:gd name="T5" fmla="*/ 3 h 227"/>
                <a:gd name="T6" fmla="*/ 56 w 214"/>
                <a:gd name="T7" fmla="*/ 5 h 227"/>
                <a:gd name="T8" fmla="*/ 38 w 214"/>
                <a:gd name="T9" fmla="*/ 11 h 227"/>
                <a:gd name="T10" fmla="*/ 27 w 214"/>
                <a:gd name="T11" fmla="*/ 5 h 227"/>
                <a:gd name="T12" fmla="*/ 14 w 214"/>
                <a:gd name="T13" fmla="*/ 10 h 227"/>
                <a:gd name="T14" fmla="*/ 14 w 214"/>
                <a:gd name="T15" fmla="*/ 27 h 227"/>
                <a:gd name="T16" fmla="*/ 0 w 214"/>
                <a:gd name="T17" fmla="*/ 45 h 227"/>
                <a:gd name="T18" fmla="*/ 8 w 214"/>
                <a:gd name="T19" fmla="*/ 77 h 227"/>
                <a:gd name="T20" fmla="*/ 18 w 214"/>
                <a:gd name="T21" fmla="*/ 94 h 227"/>
                <a:gd name="T22" fmla="*/ 4 w 214"/>
                <a:gd name="T23" fmla="*/ 105 h 227"/>
                <a:gd name="T24" fmla="*/ 14 w 214"/>
                <a:gd name="T25" fmla="*/ 120 h 227"/>
                <a:gd name="T26" fmla="*/ 33 w 214"/>
                <a:gd name="T27" fmla="*/ 110 h 227"/>
                <a:gd name="T28" fmla="*/ 59 w 214"/>
                <a:gd name="T29" fmla="*/ 114 h 227"/>
                <a:gd name="T30" fmla="*/ 52 w 214"/>
                <a:gd name="T31" fmla="*/ 132 h 227"/>
                <a:gd name="T32" fmla="*/ 62 w 214"/>
                <a:gd name="T33" fmla="*/ 145 h 227"/>
                <a:gd name="T34" fmla="*/ 71 w 214"/>
                <a:gd name="T35" fmla="*/ 133 h 227"/>
                <a:gd name="T36" fmla="*/ 95 w 214"/>
                <a:gd name="T37" fmla="*/ 137 h 227"/>
                <a:gd name="T38" fmla="*/ 114 w 214"/>
                <a:gd name="T39" fmla="*/ 156 h 227"/>
                <a:gd name="T40" fmla="*/ 129 w 214"/>
                <a:gd name="T41" fmla="*/ 176 h 227"/>
                <a:gd name="T42" fmla="*/ 120 w 214"/>
                <a:gd name="T43" fmla="*/ 190 h 227"/>
                <a:gd name="T44" fmla="*/ 127 w 214"/>
                <a:gd name="T45" fmla="*/ 201 h 227"/>
                <a:gd name="T46" fmla="*/ 144 w 214"/>
                <a:gd name="T47" fmla="*/ 217 h 227"/>
                <a:gd name="T48" fmla="*/ 160 w 214"/>
                <a:gd name="T49" fmla="*/ 226 h 227"/>
                <a:gd name="T50" fmla="*/ 173 w 214"/>
                <a:gd name="T51" fmla="*/ 226 h 227"/>
                <a:gd name="T52" fmla="*/ 201 w 214"/>
                <a:gd name="T53" fmla="*/ 220 h 227"/>
                <a:gd name="T54" fmla="*/ 206 w 214"/>
                <a:gd name="T55" fmla="*/ 212 h 227"/>
                <a:gd name="T56" fmla="*/ 213 w 214"/>
                <a:gd name="T57" fmla="*/ 198 h 227"/>
                <a:gd name="T58" fmla="*/ 209 w 214"/>
                <a:gd name="T59" fmla="*/ 175 h 227"/>
                <a:gd name="T60" fmla="*/ 180 w 214"/>
                <a:gd name="T61" fmla="*/ 133 h 227"/>
                <a:gd name="T62" fmla="*/ 190 w 214"/>
                <a:gd name="T63" fmla="*/ 111 h 227"/>
                <a:gd name="T64" fmla="*/ 180 w 214"/>
                <a:gd name="T65" fmla="*/ 91 h 227"/>
                <a:gd name="T66" fmla="*/ 201 w 214"/>
                <a:gd name="T67" fmla="*/ 77 h 227"/>
                <a:gd name="T68" fmla="*/ 211 w 214"/>
                <a:gd name="T69" fmla="*/ 64 h 227"/>
                <a:gd name="T70" fmla="*/ 194 w 214"/>
                <a:gd name="T71" fmla="*/ 63 h 227"/>
                <a:gd name="T72" fmla="*/ 177 w 214"/>
                <a:gd name="T73" fmla="*/ 52 h 227"/>
                <a:gd name="T74" fmla="*/ 178 w 214"/>
                <a:gd name="T75" fmla="*/ 44 h 227"/>
                <a:gd name="T76" fmla="*/ 171 w 214"/>
                <a:gd name="T77" fmla="*/ 34 h 227"/>
                <a:gd name="T78" fmla="*/ 160 w 214"/>
                <a:gd name="T79" fmla="*/ 39 h 227"/>
                <a:gd name="T80" fmla="*/ 141 w 214"/>
                <a:gd name="T81" fmla="*/ 6 h 227"/>
                <a:gd name="T82" fmla="*/ 126 w 214"/>
                <a:gd name="T83" fmla="*/ 0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227"/>
                <a:gd name="T128" fmla="*/ 214 w 214"/>
                <a:gd name="T129" fmla="*/ 227 h 2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227">
                  <a:moveTo>
                    <a:pt x="126" y="0"/>
                  </a:moveTo>
                  <a:lnTo>
                    <a:pt x="115" y="0"/>
                  </a:lnTo>
                  <a:lnTo>
                    <a:pt x="108" y="10"/>
                  </a:lnTo>
                  <a:lnTo>
                    <a:pt x="98" y="13"/>
                  </a:lnTo>
                  <a:lnTo>
                    <a:pt x="86" y="11"/>
                  </a:lnTo>
                  <a:lnTo>
                    <a:pt x="78" y="3"/>
                  </a:lnTo>
                  <a:lnTo>
                    <a:pt x="67" y="1"/>
                  </a:lnTo>
                  <a:lnTo>
                    <a:pt x="56" y="5"/>
                  </a:lnTo>
                  <a:lnTo>
                    <a:pt x="45" y="8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11" y="17"/>
                  </a:lnTo>
                  <a:lnTo>
                    <a:pt x="14" y="27"/>
                  </a:lnTo>
                  <a:lnTo>
                    <a:pt x="7" y="3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8" y="77"/>
                  </a:lnTo>
                  <a:lnTo>
                    <a:pt x="18" y="87"/>
                  </a:lnTo>
                  <a:lnTo>
                    <a:pt x="18" y="94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4" y="113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33" y="110"/>
                  </a:lnTo>
                  <a:lnTo>
                    <a:pt x="44" y="111"/>
                  </a:lnTo>
                  <a:lnTo>
                    <a:pt x="59" y="114"/>
                  </a:lnTo>
                  <a:lnTo>
                    <a:pt x="59" y="125"/>
                  </a:lnTo>
                  <a:lnTo>
                    <a:pt x="52" y="132"/>
                  </a:lnTo>
                  <a:lnTo>
                    <a:pt x="56" y="139"/>
                  </a:lnTo>
                  <a:lnTo>
                    <a:pt x="62" y="145"/>
                  </a:lnTo>
                  <a:lnTo>
                    <a:pt x="69" y="135"/>
                  </a:lnTo>
                  <a:lnTo>
                    <a:pt x="71" y="133"/>
                  </a:lnTo>
                  <a:lnTo>
                    <a:pt x="83" y="142"/>
                  </a:lnTo>
                  <a:lnTo>
                    <a:pt x="95" y="137"/>
                  </a:lnTo>
                  <a:lnTo>
                    <a:pt x="105" y="139"/>
                  </a:lnTo>
                  <a:lnTo>
                    <a:pt x="114" y="156"/>
                  </a:lnTo>
                  <a:lnTo>
                    <a:pt x="122" y="166"/>
                  </a:lnTo>
                  <a:lnTo>
                    <a:pt x="129" y="176"/>
                  </a:lnTo>
                  <a:lnTo>
                    <a:pt x="127" y="181"/>
                  </a:lnTo>
                  <a:lnTo>
                    <a:pt x="120" y="190"/>
                  </a:lnTo>
                  <a:lnTo>
                    <a:pt x="122" y="198"/>
                  </a:lnTo>
                  <a:lnTo>
                    <a:pt x="127" y="201"/>
                  </a:lnTo>
                  <a:lnTo>
                    <a:pt x="136" y="207"/>
                  </a:lnTo>
                  <a:lnTo>
                    <a:pt x="144" y="217"/>
                  </a:lnTo>
                  <a:lnTo>
                    <a:pt x="151" y="224"/>
                  </a:lnTo>
                  <a:lnTo>
                    <a:pt x="160" y="226"/>
                  </a:lnTo>
                  <a:lnTo>
                    <a:pt x="165" y="220"/>
                  </a:lnTo>
                  <a:lnTo>
                    <a:pt x="173" y="226"/>
                  </a:lnTo>
                  <a:lnTo>
                    <a:pt x="188" y="226"/>
                  </a:lnTo>
                  <a:lnTo>
                    <a:pt x="201" y="220"/>
                  </a:lnTo>
                  <a:lnTo>
                    <a:pt x="199" y="222"/>
                  </a:lnTo>
                  <a:lnTo>
                    <a:pt x="206" y="212"/>
                  </a:lnTo>
                  <a:lnTo>
                    <a:pt x="209" y="205"/>
                  </a:lnTo>
                  <a:lnTo>
                    <a:pt x="213" y="198"/>
                  </a:lnTo>
                  <a:lnTo>
                    <a:pt x="213" y="186"/>
                  </a:lnTo>
                  <a:lnTo>
                    <a:pt x="209" y="175"/>
                  </a:lnTo>
                  <a:lnTo>
                    <a:pt x="201" y="154"/>
                  </a:lnTo>
                  <a:lnTo>
                    <a:pt x="180" y="133"/>
                  </a:lnTo>
                  <a:lnTo>
                    <a:pt x="184" y="122"/>
                  </a:lnTo>
                  <a:lnTo>
                    <a:pt x="190" y="111"/>
                  </a:lnTo>
                  <a:lnTo>
                    <a:pt x="177" y="97"/>
                  </a:lnTo>
                  <a:lnTo>
                    <a:pt x="180" y="91"/>
                  </a:lnTo>
                  <a:lnTo>
                    <a:pt x="192" y="91"/>
                  </a:lnTo>
                  <a:lnTo>
                    <a:pt x="201" y="77"/>
                  </a:lnTo>
                  <a:lnTo>
                    <a:pt x="204" y="72"/>
                  </a:lnTo>
                  <a:lnTo>
                    <a:pt x="211" y="64"/>
                  </a:lnTo>
                  <a:lnTo>
                    <a:pt x="201" y="59"/>
                  </a:lnTo>
                  <a:lnTo>
                    <a:pt x="194" y="63"/>
                  </a:lnTo>
                  <a:lnTo>
                    <a:pt x="180" y="56"/>
                  </a:lnTo>
                  <a:lnTo>
                    <a:pt x="177" y="52"/>
                  </a:lnTo>
                  <a:lnTo>
                    <a:pt x="178" y="47"/>
                  </a:lnTo>
                  <a:lnTo>
                    <a:pt x="178" y="44"/>
                  </a:lnTo>
                  <a:lnTo>
                    <a:pt x="180" y="39"/>
                  </a:lnTo>
                  <a:lnTo>
                    <a:pt x="171" y="34"/>
                  </a:lnTo>
                  <a:lnTo>
                    <a:pt x="165" y="37"/>
                  </a:lnTo>
                  <a:lnTo>
                    <a:pt x="160" y="39"/>
                  </a:lnTo>
                  <a:lnTo>
                    <a:pt x="139" y="17"/>
                  </a:lnTo>
                  <a:lnTo>
                    <a:pt x="141" y="6"/>
                  </a:lnTo>
                  <a:lnTo>
                    <a:pt x="136" y="1"/>
                  </a:lnTo>
                  <a:lnTo>
                    <a:pt x="126" y="0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7" name="Freeform 4055"/>
            <p:cNvSpPr>
              <a:spLocks/>
            </p:cNvSpPr>
            <p:nvPr/>
          </p:nvSpPr>
          <p:spPr bwMode="auto">
            <a:xfrm>
              <a:off x="2675702" y="3021566"/>
              <a:ext cx="320225" cy="186250"/>
            </a:xfrm>
            <a:custGeom>
              <a:avLst/>
              <a:gdLst>
                <a:gd name="T0" fmla="*/ 138 w 144"/>
                <a:gd name="T1" fmla="*/ 35 h 101"/>
                <a:gd name="T2" fmla="*/ 123 w 144"/>
                <a:gd name="T3" fmla="*/ 19 h 101"/>
                <a:gd name="T4" fmla="*/ 113 w 144"/>
                <a:gd name="T5" fmla="*/ 14 h 101"/>
                <a:gd name="T6" fmla="*/ 96 w 144"/>
                <a:gd name="T7" fmla="*/ 8 h 101"/>
                <a:gd name="T8" fmla="*/ 92 w 144"/>
                <a:gd name="T9" fmla="*/ 0 h 101"/>
                <a:gd name="T10" fmla="*/ 85 w 144"/>
                <a:gd name="T11" fmla="*/ 8 h 101"/>
                <a:gd name="T12" fmla="*/ 85 w 144"/>
                <a:gd name="T13" fmla="*/ 15 h 101"/>
                <a:gd name="T14" fmla="*/ 82 w 144"/>
                <a:gd name="T15" fmla="*/ 17 h 101"/>
                <a:gd name="T16" fmla="*/ 75 w 144"/>
                <a:gd name="T17" fmla="*/ 19 h 101"/>
                <a:gd name="T18" fmla="*/ 67 w 144"/>
                <a:gd name="T19" fmla="*/ 22 h 101"/>
                <a:gd name="T20" fmla="*/ 62 w 144"/>
                <a:gd name="T21" fmla="*/ 27 h 101"/>
                <a:gd name="T22" fmla="*/ 54 w 144"/>
                <a:gd name="T23" fmla="*/ 32 h 101"/>
                <a:gd name="T24" fmla="*/ 51 w 144"/>
                <a:gd name="T25" fmla="*/ 24 h 101"/>
                <a:gd name="T26" fmla="*/ 45 w 144"/>
                <a:gd name="T27" fmla="*/ 19 h 101"/>
                <a:gd name="T28" fmla="*/ 39 w 144"/>
                <a:gd name="T29" fmla="*/ 15 h 101"/>
                <a:gd name="T30" fmla="*/ 33 w 144"/>
                <a:gd name="T31" fmla="*/ 19 h 101"/>
                <a:gd name="T32" fmla="*/ 31 w 144"/>
                <a:gd name="T33" fmla="*/ 24 h 101"/>
                <a:gd name="T34" fmla="*/ 37 w 144"/>
                <a:gd name="T35" fmla="*/ 32 h 101"/>
                <a:gd name="T36" fmla="*/ 34 w 144"/>
                <a:gd name="T37" fmla="*/ 37 h 101"/>
                <a:gd name="T38" fmla="*/ 27 w 144"/>
                <a:gd name="T39" fmla="*/ 37 h 101"/>
                <a:gd name="T40" fmla="*/ 24 w 144"/>
                <a:gd name="T41" fmla="*/ 39 h 101"/>
                <a:gd name="T42" fmla="*/ 22 w 144"/>
                <a:gd name="T43" fmla="*/ 46 h 101"/>
                <a:gd name="T44" fmla="*/ 19 w 144"/>
                <a:gd name="T45" fmla="*/ 49 h 101"/>
                <a:gd name="T46" fmla="*/ 10 w 144"/>
                <a:gd name="T47" fmla="*/ 52 h 101"/>
                <a:gd name="T48" fmla="*/ 0 w 144"/>
                <a:gd name="T49" fmla="*/ 51 h 101"/>
                <a:gd name="T50" fmla="*/ 14 w 144"/>
                <a:gd name="T51" fmla="*/ 61 h 101"/>
                <a:gd name="T52" fmla="*/ 15 w 144"/>
                <a:gd name="T53" fmla="*/ 71 h 101"/>
                <a:gd name="T54" fmla="*/ 17 w 144"/>
                <a:gd name="T55" fmla="*/ 80 h 101"/>
                <a:gd name="T56" fmla="*/ 15 w 144"/>
                <a:gd name="T57" fmla="*/ 88 h 101"/>
                <a:gd name="T58" fmla="*/ 14 w 144"/>
                <a:gd name="T59" fmla="*/ 94 h 101"/>
                <a:gd name="T60" fmla="*/ 20 w 144"/>
                <a:gd name="T61" fmla="*/ 90 h 101"/>
                <a:gd name="T62" fmla="*/ 29 w 144"/>
                <a:gd name="T63" fmla="*/ 98 h 101"/>
                <a:gd name="T64" fmla="*/ 43 w 144"/>
                <a:gd name="T65" fmla="*/ 90 h 101"/>
                <a:gd name="T66" fmla="*/ 53 w 144"/>
                <a:gd name="T67" fmla="*/ 88 h 101"/>
                <a:gd name="T68" fmla="*/ 60 w 144"/>
                <a:gd name="T69" fmla="*/ 88 h 101"/>
                <a:gd name="T70" fmla="*/ 68 w 144"/>
                <a:gd name="T71" fmla="*/ 94 h 101"/>
                <a:gd name="T72" fmla="*/ 77 w 144"/>
                <a:gd name="T73" fmla="*/ 98 h 101"/>
                <a:gd name="T74" fmla="*/ 87 w 144"/>
                <a:gd name="T75" fmla="*/ 100 h 101"/>
                <a:gd name="T76" fmla="*/ 96 w 144"/>
                <a:gd name="T77" fmla="*/ 97 h 101"/>
                <a:gd name="T78" fmla="*/ 104 w 144"/>
                <a:gd name="T79" fmla="*/ 85 h 101"/>
                <a:gd name="T80" fmla="*/ 115 w 144"/>
                <a:gd name="T81" fmla="*/ 87 h 101"/>
                <a:gd name="T82" fmla="*/ 118 w 144"/>
                <a:gd name="T83" fmla="*/ 77 h 101"/>
                <a:gd name="T84" fmla="*/ 128 w 144"/>
                <a:gd name="T85" fmla="*/ 75 h 101"/>
                <a:gd name="T86" fmla="*/ 133 w 144"/>
                <a:gd name="T87" fmla="*/ 77 h 101"/>
                <a:gd name="T88" fmla="*/ 138 w 144"/>
                <a:gd name="T89" fmla="*/ 73 h 101"/>
                <a:gd name="T90" fmla="*/ 141 w 144"/>
                <a:gd name="T91" fmla="*/ 68 h 101"/>
                <a:gd name="T92" fmla="*/ 143 w 144"/>
                <a:gd name="T93" fmla="*/ 61 h 101"/>
                <a:gd name="T94" fmla="*/ 143 w 144"/>
                <a:gd name="T95" fmla="*/ 48 h 101"/>
                <a:gd name="T96" fmla="*/ 138 w 144"/>
                <a:gd name="T97" fmla="*/ 3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"/>
                <a:gd name="T148" fmla="*/ 0 h 101"/>
                <a:gd name="T149" fmla="*/ 144 w 144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" h="101">
                  <a:moveTo>
                    <a:pt x="138" y="35"/>
                  </a:moveTo>
                  <a:lnTo>
                    <a:pt x="123" y="19"/>
                  </a:lnTo>
                  <a:lnTo>
                    <a:pt x="113" y="14"/>
                  </a:lnTo>
                  <a:lnTo>
                    <a:pt x="96" y="8"/>
                  </a:lnTo>
                  <a:lnTo>
                    <a:pt x="92" y="0"/>
                  </a:lnTo>
                  <a:lnTo>
                    <a:pt x="85" y="8"/>
                  </a:lnTo>
                  <a:lnTo>
                    <a:pt x="85" y="15"/>
                  </a:lnTo>
                  <a:lnTo>
                    <a:pt x="82" y="17"/>
                  </a:lnTo>
                  <a:lnTo>
                    <a:pt x="75" y="19"/>
                  </a:lnTo>
                  <a:lnTo>
                    <a:pt x="67" y="22"/>
                  </a:lnTo>
                  <a:lnTo>
                    <a:pt x="62" y="27"/>
                  </a:lnTo>
                  <a:lnTo>
                    <a:pt x="54" y="32"/>
                  </a:lnTo>
                  <a:lnTo>
                    <a:pt x="51" y="24"/>
                  </a:lnTo>
                  <a:lnTo>
                    <a:pt x="45" y="19"/>
                  </a:lnTo>
                  <a:lnTo>
                    <a:pt x="39" y="15"/>
                  </a:lnTo>
                  <a:lnTo>
                    <a:pt x="33" y="19"/>
                  </a:lnTo>
                  <a:lnTo>
                    <a:pt x="31" y="24"/>
                  </a:lnTo>
                  <a:lnTo>
                    <a:pt x="37" y="32"/>
                  </a:lnTo>
                  <a:lnTo>
                    <a:pt x="34" y="37"/>
                  </a:lnTo>
                  <a:lnTo>
                    <a:pt x="27" y="37"/>
                  </a:lnTo>
                  <a:lnTo>
                    <a:pt x="24" y="39"/>
                  </a:lnTo>
                  <a:lnTo>
                    <a:pt x="22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1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4" y="94"/>
                  </a:lnTo>
                  <a:lnTo>
                    <a:pt x="20" y="90"/>
                  </a:lnTo>
                  <a:lnTo>
                    <a:pt x="29" y="98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0" y="88"/>
                  </a:lnTo>
                  <a:lnTo>
                    <a:pt x="68" y="94"/>
                  </a:lnTo>
                  <a:lnTo>
                    <a:pt x="77" y="98"/>
                  </a:lnTo>
                  <a:lnTo>
                    <a:pt x="87" y="100"/>
                  </a:lnTo>
                  <a:lnTo>
                    <a:pt x="96" y="97"/>
                  </a:lnTo>
                  <a:lnTo>
                    <a:pt x="104" y="85"/>
                  </a:lnTo>
                  <a:lnTo>
                    <a:pt x="115" y="87"/>
                  </a:lnTo>
                  <a:lnTo>
                    <a:pt x="118" y="77"/>
                  </a:lnTo>
                  <a:lnTo>
                    <a:pt x="128" y="75"/>
                  </a:lnTo>
                  <a:lnTo>
                    <a:pt x="133" y="77"/>
                  </a:lnTo>
                  <a:lnTo>
                    <a:pt x="138" y="73"/>
                  </a:lnTo>
                  <a:lnTo>
                    <a:pt x="141" y="68"/>
                  </a:lnTo>
                  <a:lnTo>
                    <a:pt x="143" y="61"/>
                  </a:lnTo>
                  <a:lnTo>
                    <a:pt x="143" y="48"/>
                  </a:lnTo>
                  <a:lnTo>
                    <a:pt x="138" y="3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8" name="Freeform 4156"/>
            <p:cNvSpPr>
              <a:spLocks/>
            </p:cNvSpPr>
            <p:nvPr/>
          </p:nvSpPr>
          <p:spPr bwMode="auto">
            <a:xfrm>
              <a:off x="2473710" y="2796932"/>
              <a:ext cx="412187" cy="321314"/>
            </a:xfrm>
            <a:custGeom>
              <a:avLst/>
              <a:gdLst>
                <a:gd name="T0" fmla="*/ 95 w 185"/>
                <a:gd name="T1" fmla="*/ 0 h 174"/>
                <a:gd name="T2" fmla="*/ 105 w 185"/>
                <a:gd name="T3" fmla="*/ 25 h 174"/>
                <a:gd name="T4" fmla="*/ 112 w 185"/>
                <a:gd name="T5" fmla="*/ 42 h 174"/>
                <a:gd name="T6" fmla="*/ 116 w 185"/>
                <a:gd name="T7" fmla="*/ 50 h 174"/>
                <a:gd name="T8" fmla="*/ 117 w 185"/>
                <a:gd name="T9" fmla="*/ 62 h 174"/>
                <a:gd name="T10" fmla="*/ 131 w 185"/>
                <a:gd name="T11" fmla="*/ 72 h 174"/>
                <a:gd name="T12" fmla="*/ 143 w 185"/>
                <a:gd name="T13" fmla="*/ 82 h 174"/>
                <a:gd name="T14" fmla="*/ 160 w 185"/>
                <a:gd name="T15" fmla="*/ 98 h 174"/>
                <a:gd name="T16" fmla="*/ 175 w 185"/>
                <a:gd name="T17" fmla="*/ 108 h 174"/>
                <a:gd name="T18" fmla="*/ 184 w 185"/>
                <a:gd name="T19" fmla="*/ 116 h 174"/>
                <a:gd name="T20" fmla="*/ 180 w 185"/>
                <a:gd name="T21" fmla="*/ 123 h 174"/>
                <a:gd name="T22" fmla="*/ 175 w 185"/>
                <a:gd name="T23" fmla="*/ 127 h 174"/>
                <a:gd name="T24" fmla="*/ 172 w 185"/>
                <a:gd name="T25" fmla="*/ 128 h 174"/>
                <a:gd name="T26" fmla="*/ 173 w 185"/>
                <a:gd name="T27" fmla="*/ 135 h 174"/>
                <a:gd name="T28" fmla="*/ 169 w 185"/>
                <a:gd name="T29" fmla="*/ 139 h 174"/>
                <a:gd name="T30" fmla="*/ 163 w 185"/>
                <a:gd name="T31" fmla="*/ 142 h 174"/>
                <a:gd name="T32" fmla="*/ 158 w 185"/>
                <a:gd name="T33" fmla="*/ 142 h 174"/>
                <a:gd name="T34" fmla="*/ 144 w 185"/>
                <a:gd name="T35" fmla="*/ 152 h 174"/>
                <a:gd name="T36" fmla="*/ 143 w 185"/>
                <a:gd name="T37" fmla="*/ 147 h 174"/>
                <a:gd name="T38" fmla="*/ 136 w 185"/>
                <a:gd name="T39" fmla="*/ 142 h 174"/>
                <a:gd name="T40" fmla="*/ 129 w 185"/>
                <a:gd name="T41" fmla="*/ 137 h 174"/>
                <a:gd name="T42" fmla="*/ 124 w 185"/>
                <a:gd name="T43" fmla="*/ 139 h 174"/>
                <a:gd name="T44" fmla="*/ 120 w 185"/>
                <a:gd name="T45" fmla="*/ 142 h 174"/>
                <a:gd name="T46" fmla="*/ 120 w 185"/>
                <a:gd name="T47" fmla="*/ 147 h 174"/>
                <a:gd name="T48" fmla="*/ 126 w 185"/>
                <a:gd name="T49" fmla="*/ 152 h 174"/>
                <a:gd name="T50" fmla="*/ 122 w 185"/>
                <a:gd name="T51" fmla="*/ 157 h 174"/>
                <a:gd name="T52" fmla="*/ 116 w 185"/>
                <a:gd name="T53" fmla="*/ 159 h 174"/>
                <a:gd name="T54" fmla="*/ 112 w 185"/>
                <a:gd name="T55" fmla="*/ 162 h 174"/>
                <a:gd name="T56" fmla="*/ 110 w 185"/>
                <a:gd name="T57" fmla="*/ 167 h 174"/>
                <a:gd name="T58" fmla="*/ 105 w 185"/>
                <a:gd name="T59" fmla="*/ 171 h 174"/>
                <a:gd name="T60" fmla="*/ 100 w 185"/>
                <a:gd name="T61" fmla="*/ 173 h 174"/>
                <a:gd name="T62" fmla="*/ 90 w 185"/>
                <a:gd name="T63" fmla="*/ 171 h 174"/>
                <a:gd name="T64" fmla="*/ 75 w 185"/>
                <a:gd name="T65" fmla="*/ 169 h 174"/>
                <a:gd name="T66" fmla="*/ 65 w 185"/>
                <a:gd name="T67" fmla="*/ 162 h 174"/>
                <a:gd name="T68" fmla="*/ 55 w 185"/>
                <a:gd name="T69" fmla="*/ 154 h 174"/>
                <a:gd name="T70" fmla="*/ 41 w 185"/>
                <a:gd name="T71" fmla="*/ 142 h 174"/>
                <a:gd name="T72" fmla="*/ 36 w 185"/>
                <a:gd name="T73" fmla="*/ 137 h 174"/>
                <a:gd name="T74" fmla="*/ 29 w 185"/>
                <a:gd name="T75" fmla="*/ 135 h 174"/>
                <a:gd name="T76" fmla="*/ 16 w 185"/>
                <a:gd name="T77" fmla="*/ 133 h 174"/>
                <a:gd name="T78" fmla="*/ 7 w 185"/>
                <a:gd name="T79" fmla="*/ 133 h 174"/>
                <a:gd name="T80" fmla="*/ 4 w 185"/>
                <a:gd name="T81" fmla="*/ 128 h 174"/>
                <a:gd name="T82" fmla="*/ 2 w 185"/>
                <a:gd name="T83" fmla="*/ 120 h 174"/>
                <a:gd name="T84" fmla="*/ 4 w 185"/>
                <a:gd name="T85" fmla="*/ 108 h 174"/>
                <a:gd name="T86" fmla="*/ 7 w 185"/>
                <a:gd name="T87" fmla="*/ 99 h 174"/>
                <a:gd name="T88" fmla="*/ 5 w 185"/>
                <a:gd name="T89" fmla="*/ 96 h 174"/>
                <a:gd name="T90" fmla="*/ 4 w 185"/>
                <a:gd name="T91" fmla="*/ 87 h 174"/>
                <a:gd name="T92" fmla="*/ 0 w 185"/>
                <a:gd name="T93" fmla="*/ 79 h 174"/>
                <a:gd name="T94" fmla="*/ 0 w 185"/>
                <a:gd name="T95" fmla="*/ 72 h 174"/>
                <a:gd name="T96" fmla="*/ 4 w 185"/>
                <a:gd name="T97" fmla="*/ 69 h 174"/>
                <a:gd name="T98" fmla="*/ 7 w 185"/>
                <a:gd name="T99" fmla="*/ 67 h 174"/>
                <a:gd name="T100" fmla="*/ 5 w 185"/>
                <a:gd name="T101" fmla="*/ 59 h 174"/>
                <a:gd name="T102" fmla="*/ 7 w 185"/>
                <a:gd name="T103" fmla="*/ 53 h 174"/>
                <a:gd name="T104" fmla="*/ 16 w 185"/>
                <a:gd name="T105" fmla="*/ 45 h 174"/>
                <a:gd name="T106" fmla="*/ 24 w 185"/>
                <a:gd name="T107" fmla="*/ 45 h 174"/>
                <a:gd name="T108" fmla="*/ 33 w 185"/>
                <a:gd name="T109" fmla="*/ 42 h 174"/>
                <a:gd name="T110" fmla="*/ 38 w 185"/>
                <a:gd name="T111" fmla="*/ 35 h 174"/>
                <a:gd name="T112" fmla="*/ 36 w 185"/>
                <a:gd name="T113" fmla="*/ 30 h 174"/>
                <a:gd name="T114" fmla="*/ 48 w 185"/>
                <a:gd name="T115" fmla="*/ 18 h 174"/>
                <a:gd name="T116" fmla="*/ 62 w 185"/>
                <a:gd name="T117" fmla="*/ 19 h 174"/>
                <a:gd name="T118" fmla="*/ 67 w 185"/>
                <a:gd name="T119" fmla="*/ 12 h 174"/>
                <a:gd name="T120" fmla="*/ 79 w 185"/>
                <a:gd name="T121" fmla="*/ 10 h 174"/>
                <a:gd name="T122" fmla="*/ 87 w 185"/>
                <a:gd name="T123" fmla="*/ 5 h 174"/>
                <a:gd name="T124" fmla="*/ 95 w 185"/>
                <a:gd name="T125" fmla="*/ 0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"/>
                <a:gd name="T190" fmla="*/ 0 h 174"/>
                <a:gd name="T191" fmla="*/ 185 w 185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" h="174">
                  <a:moveTo>
                    <a:pt x="95" y="0"/>
                  </a:moveTo>
                  <a:lnTo>
                    <a:pt x="105" y="25"/>
                  </a:lnTo>
                  <a:lnTo>
                    <a:pt x="112" y="42"/>
                  </a:lnTo>
                  <a:lnTo>
                    <a:pt x="116" y="50"/>
                  </a:lnTo>
                  <a:lnTo>
                    <a:pt x="117" y="62"/>
                  </a:lnTo>
                  <a:lnTo>
                    <a:pt x="131" y="72"/>
                  </a:lnTo>
                  <a:lnTo>
                    <a:pt x="143" y="82"/>
                  </a:lnTo>
                  <a:lnTo>
                    <a:pt x="160" y="98"/>
                  </a:lnTo>
                  <a:lnTo>
                    <a:pt x="175" y="108"/>
                  </a:lnTo>
                  <a:lnTo>
                    <a:pt x="184" y="116"/>
                  </a:lnTo>
                  <a:lnTo>
                    <a:pt x="180" y="123"/>
                  </a:lnTo>
                  <a:lnTo>
                    <a:pt x="175" y="127"/>
                  </a:lnTo>
                  <a:lnTo>
                    <a:pt x="172" y="128"/>
                  </a:lnTo>
                  <a:lnTo>
                    <a:pt x="173" y="135"/>
                  </a:lnTo>
                  <a:lnTo>
                    <a:pt x="169" y="139"/>
                  </a:lnTo>
                  <a:lnTo>
                    <a:pt x="163" y="142"/>
                  </a:lnTo>
                  <a:lnTo>
                    <a:pt x="158" y="142"/>
                  </a:lnTo>
                  <a:lnTo>
                    <a:pt x="144" y="152"/>
                  </a:lnTo>
                  <a:lnTo>
                    <a:pt x="143" y="147"/>
                  </a:lnTo>
                  <a:lnTo>
                    <a:pt x="136" y="142"/>
                  </a:lnTo>
                  <a:lnTo>
                    <a:pt x="129" y="137"/>
                  </a:lnTo>
                  <a:lnTo>
                    <a:pt x="124" y="139"/>
                  </a:lnTo>
                  <a:lnTo>
                    <a:pt x="120" y="142"/>
                  </a:lnTo>
                  <a:lnTo>
                    <a:pt x="120" y="147"/>
                  </a:lnTo>
                  <a:lnTo>
                    <a:pt x="126" y="152"/>
                  </a:lnTo>
                  <a:lnTo>
                    <a:pt x="122" y="157"/>
                  </a:lnTo>
                  <a:lnTo>
                    <a:pt x="116" y="159"/>
                  </a:lnTo>
                  <a:lnTo>
                    <a:pt x="112" y="162"/>
                  </a:lnTo>
                  <a:lnTo>
                    <a:pt x="110" y="167"/>
                  </a:lnTo>
                  <a:lnTo>
                    <a:pt x="105" y="171"/>
                  </a:lnTo>
                  <a:lnTo>
                    <a:pt x="100" y="173"/>
                  </a:lnTo>
                  <a:lnTo>
                    <a:pt x="90" y="171"/>
                  </a:lnTo>
                  <a:lnTo>
                    <a:pt x="75" y="169"/>
                  </a:lnTo>
                  <a:lnTo>
                    <a:pt x="65" y="162"/>
                  </a:lnTo>
                  <a:lnTo>
                    <a:pt x="55" y="154"/>
                  </a:lnTo>
                  <a:lnTo>
                    <a:pt x="41" y="142"/>
                  </a:lnTo>
                  <a:lnTo>
                    <a:pt x="36" y="137"/>
                  </a:lnTo>
                  <a:lnTo>
                    <a:pt x="29" y="135"/>
                  </a:lnTo>
                  <a:lnTo>
                    <a:pt x="16" y="133"/>
                  </a:lnTo>
                  <a:lnTo>
                    <a:pt x="7" y="133"/>
                  </a:lnTo>
                  <a:lnTo>
                    <a:pt x="4" y="128"/>
                  </a:lnTo>
                  <a:lnTo>
                    <a:pt x="2" y="120"/>
                  </a:lnTo>
                  <a:lnTo>
                    <a:pt x="4" y="108"/>
                  </a:lnTo>
                  <a:lnTo>
                    <a:pt x="7" y="99"/>
                  </a:lnTo>
                  <a:lnTo>
                    <a:pt x="5" y="96"/>
                  </a:lnTo>
                  <a:lnTo>
                    <a:pt x="4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4" y="69"/>
                  </a:lnTo>
                  <a:lnTo>
                    <a:pt x="7" y="67"/>
                  </a:lnTo>
                  <a:lnTo>
                    <a:pt x="5" y="59"/>
                  </a:lnTo>
                  <a:lnTo>
                    <a:pt x="7" y="53"/>
                  </a:lnTo>
                  <a:lnTo>
                    <a:pt x="16" y="45"/>
                  </a:lnTo>
                  <a:lnTo>
                    <a:pt x="24" y="45"/>
                  </a:lnTo>
                  <a:lnTo>
                    <a:pt x="33" y="42"/>
                  </a:lnTo>
                  <a:lnTo>
                    <a:pt x="38" y="35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62" y="19"/>
                  </a:lnTo>
                  <a:lnTo>
                    <a:pt x="67" y="12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5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49" name="Freeform 4257"/>
            <p:cNvSpPr>
              <a:spLocks/>
            </p:cNvSpPr>
            <p:nvPr/>
          </p:nvSpPr>
          <p:spPr bwMode="auto">
            <a:xfrm>
              <a:off x="2212604" y="2593624"/>
              <a:ext cx="338290" cy="331267"/>
            </a:xfrm>
            <a:custGeom>
              <a:avLst/>
              <a:gdLst>
                <a:gd name="T0" fmla="*/ 149 w 153"/>
                <a:gd name="T1" fmla="*/ 129 h 181"/>
                <a:gd name="T2" fmla="*/ 128 w 153"/>
                <a:gd name="T3" fmla="*/ 111 h 181"/>
                <a:gd name="T4" fmla="*/ 111 w 153"/>
                <a:gd name="T5" fmla="*/ 101 h 181"/>
                <a:gd name="T6" fmla="*/ 109 w 153"/>
                <a:gd name="T7" fmla="*/ 74 h 181"/>
                <a:gd name="T8" fmla="*/ 107 w 153"/>
                <a:gd name="T9" fmla="*/ 46 h 181"/>
                <a:gd name="T10" fmla="*/ 85 w 153"/>
                <a:gd name="T11" fmla="*/ 31 h 181"/>
                <a:gd name="T12" fmla="*/ 67 w 153"/>
                <a:gd name="T13" fmla="*/ 19 h 181"/>
                <a:gd name="T14" fmla="*/ 53 w 153"/>
                <a:gd name="T15" fmla="*/ 9 h 181"/>
                <a:gd name="T16" fmla="*/ 46 w 153"/>
                <a:gd name="T17" fmla="*/ 0 h 181"/>
                <a:gd name="T18" fmla="*/ 34 w 153"/>
                <a:gd name="T19" fmla="*/ 4 h 181"/>
                <a:gd name="T20" fmla="*/ 36 w 153"/>
                <a:gd name="T21" fmla="*/ 22 h 181"/>
                <a:gd name="T22" fmla="*/ 43 w 153"/>
                <a:gd name="T23" fmla="*/ 41 h 181"/>
                <a:gd name="T24" fmla="*/ 29 w 153"/>
                <a:gd name="T25" fmla="*/ 46 h 181"/>
                <a:gd name="T26" fmla="*/ 15 w 153"/>
                <a:gd name="T27" fmla="*/ 58 h 181"/>
                <a:gd name="T28" fmla="*/ 19 w 153"/>
                <a:gd name="T29" fmla="*/ 75 h 181"/>
                <a:gd name="T30" fmla="*/ 17 w 153"/>
                <a:gd name="T31" fmla="*/ 80 h 181"/>
                <a:gd name="T32" fmla="*/ 12 w 153"/>
                <a:gd name="T33" fmla="*/ 94 h 181"/>
                <a:gd name="T34" fmla="*/ 2 w 153"/>
                <a:gd name="T35" fmla="*/ 106 h 181"/>
                <a:gd name="T36" fmla="*/ 0 w 153"/>
                <a:gd name="T37" fmla="*/ 116 h 181"/>
                <a:gd name="T38" fmla="*/ 9 w 153"/>
                <a:gd name="T39" fmla="*/ 125 h 181"/>
                <a:gd name="T40" fmla="*/ 0 w 153"/>
                <a:gd name="T41" fmla="*/ 136 h 181"/>
                <a:gd name="T42" fmla="*/ 14 w 153"/>
                <a:gd name="T43" fmla="*/ 141 h 181"/>
                <a:gd name="T44" fmla="*/ 31 w 153"/>
                <a:gd name="T45" fmla="*/ 144 h 181"/>
                <a:gd name="T46" fmla="*/ 36 w 153"/>
                <a:gd name="T47" fmla="*/ 161 h 181"/>
                <a:gd name="T48" fmla="*/ 44 w 153"/>
                <a:gd name="T49" fmla="*/ 168 h 181"/>
                <a:gd name="T50" fmla="*/ 54 w 153"/>
                <a:gd name="T51" fmla="*/ 178 h 181"/>
                <a:gd name="T52" fmla="*/ 73 w 153"/>
                <a:gd name="T53" fmla="*/ 180 h 181"/>
                <a:gd name="T54" fmla="*/ 82 w 153"/>
                <a:gd name="T55" fmla="*/ 171 h 181"/>
                <a:gd name="T56" fmla="*/ 96 w 153"/>
                <a:gd name="T57" fmla="*/ 165 h 181"/>
                <a:gd name="T58" fmla="*/ 111 w 153"/>
                <a:gd name="T59" fmla="*/ 158 h 181"/>
                <a:gd name="T60" fmla="*/ 118 w 153"/>
                <a:gd name="T61" fmla="*/ 148 h 181"/>
                <a:gd name="T62" fmla="*/ 133 w 153"/>
                <a:gd name="T63" fmla="*/ 148 h 181"/>
                <a:gd name="T64" fmla="*/ 152 w 153"/>
                <a:gd name="T65" fmla="*/ 137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181"/>
                <a:gd name="T101" fmla="*/ 153 w 15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181">
                  <a:moveTo>
                    <a:pt x="152" y="137"/>
                  </a:moveTo>
                  <a:lnTo>
                    <a:pt x="149" y="129"/>
                  </a:lnTo>
                  <a:lnTo>
                    <a:pt x="140" y="121"/>
                  </a:lnTo>
                  <a:lnTo>
                    <a:pt x="128" y="111"/>
                  </a:lnTo>
                  <a:lnTo>
                    <a:pt x="118" y="106"/>
                  </a:lnTo>
                  <a:lnTo>
                    <a:pt x="111" y="101"/>
                  </a:lnTo>
                  <a:lnTo>
                    <a:pt x="113" y="84"/>
                  </a:lnTo>
                  <a:lnTo>
                    <a:pt x="109" y="74"/>
                  </a:lnTo>
                  <a:lnTo>
                    <a:pt x="107" y="63"/>
                  </a:lnTo>
                  <a:lnTo>
                    <a:pt x="107" y="46"/>
                  </a:lnTo>
                  <a:lnTo>
                    <a:pt x="97" y="39"/>
                  </a:lnTo>
                  <a:lnTo>
                    <a:pt x="85" y="31"/>
                  </a:lnTo>
                  <a:lnTo>
                    <a:pt x="77" y="29"/>
                  </a:lnTo>
                  <a:lnTo>
                    <a:pt x="67" y="19"/>
                  </a:lnTo>
                  <a:lnTo>
                    <a:pt x="62" y="9"/>
                  </a:lnTo>
                  <a:lnTo>
                    <a:pt x="53" y="9"/>
                  </a:lnTo>
                  <a:lnTo>
                    <a:pt x="46" y="9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4" y="4"/>
                  </a:lnTo>
                  <a:lnTo>
                    <a:pt x="31" y="12"/>
                  </a:lnTo>
                  <a:lnTo>
                    <a:pt x="36" y="22"/>
                  </a:lnTo>
                  <a:lnTo>
                    <a:pt x="41" y="34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29" y="46"/>
                  </a:lnTo>
                  <a:lnTo>
                    <a:pt x="20" y="51"/>
                  </a:lnTo>
                  <a:lnTo>
                    <a:pt x="15" y="58"/>
                  </a:lnTo>
                  <a:lnTo>
                    <a:pt x="19" y="68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7" y="80"/>
                  </a:lnTo>
                  <a:lnTo>
                    <a:pt x="9" y="87"/>
                  </a:lnTo>
                  <a:lnTo>
                    <a:pt x="12" y="94"/>
                  </a:lnTo>
                  <a:lnTo>
                    <a:pt x="10" y="99"/>
                  </a:lnTo>
                  <a:lnTo>
                    <a:pt x="2" y="106"/>
                  </a:lnTo>
                  <a:lnTo>
                    <a:pt x="3" y="113"/>
                  </a:lnTo>
                  <a:lnTo>
                    <a:pt x="0" y="116"/>
                  </a:lnTo>
                  <a:lnTo>
                    <a:pt x="9" y="119"/>
                  </a:lnTo>
                  <a:lnTo>
                    <a:pt x="9" y="125"/>
                  </a:lnTo>
                  <a:lnTo>
                    <a:pt x="5" y="129"/>
                  </a:lnTo>
                  <a:lnTo>
                    <a:pt x="0" y="136"/>
                  </a:lnTo>
                  <a:lnTo>
                    <a:pt x="5" y="146"/>
                  </a:lnTo>
                  <a:lnTo>
                    <a:pt x="14" y="141"/>
                  </a:lnTo>
                  <a:lnTo>
                    <a:pt x="26" y="141"/>
                  </a:lnTo>
                  <a:lnTo>
                    <a:pt x="31" y="144"/>
                  </a:lnTo>
                  <a:lnTo>
                    <a:pt x="33" y="153"/>
                  </a:lnTo>
                  <a:lnTo>
                    <a:pt x="36" y="161"/>
                  </a:lnTo>
                  <a:lnTo>
                    <a:pt x="43" y="163"/>
                  </a:lnTo>
                  <a:lnTo>
                    <a:pt x="44" y="168"/>
                  </a:lnTo>
                  <a:lnTo>
                    <a:pt x="48" y="175"/>
                  </a:lnTo>
                  <a:lnTo>
                    <a:pt x="54" y="178"/>
                  </a:lnTo>
                  <a:lnTo>
                    <a:pt x="63" y="178"/>
                  </a:lnTo>
                  <a:lnTo>
                    <a:pt x="73" y="180"/>
                  </a:lnTo>
                  <a:lnTo>
                    <a:pt x="77" y="178"/>
                  </a:lnTo>
                  <a:lnTo>
                    <a:pt x="82" y="171"/>
                  </a:lnTo>
                  <a:lnTo>
                    <a:pt x="87" y="168"/>
                  </a:lnTo>
                  <a:lnTo>
                    <a:pt x="96" y="165"/>
                  </a:lnTo>
                  <a:lnTo>
                    <a:pt x="104" y="165"/>
                  </a:lnTo>
                  <a:lnTo>
                    <a:pt x="111" y="158"/>
                  </a:lnTo>
                  <a:lnTo>
                    <a:pt x="114" y="151"/>
                  </a:lnTo>
                  <a:lnTo>
                    <a:pt x="118" y="148"/>
                  </a:lnTo>
                  <a:lnTo>
                    <a:pt x="126" y="149"/>
                  </a:lnTo>
                  <a:lnTo>
                    <a:pt x="133" y="148"/>
                  </a:lnTo>
                  <a:lnTo>
                    <a:pt x="143" y="146"/>
                  </a:lnTo>
                  <a:lnTo>
                    <a:pt x="152" y="137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0" name="Freeform 4458"/>
            <p:cNvSpPr>
              <a:spLocks/>
            </p:cNvSpPr>
            <p:nvPr/>
          </p:nvSpPr>
          <p:spPr bwMode="auto">
            <a:xfrm>
              <a:off x="2099295" y="2796932"/>
              <a:ext cx="614176" cy="479129"/>
            </a:xfrm>
            <a:custGeom>
              <a:avLst/>
              <a:gdLst>
                <a:gd name="T0" fmla="*/ 57 w 277"/>
                <a:gd name="T1" fmla="*/ 8 h 262"/>
                <a:gd name="T2" fmla="*/ 50 w 277"/>
                <a:gd name="T3" fmla="*/ 23 h 262"/>
                <a:gd name="T4" fmla="*/ 62 w 277"/>
                <a:gd name="T5" fmla="*/ 30 h 262"/>
                <a:gd name="T6" fmla="*/ 76 w 277"/>
                <a:gd name="T7" fmla="*/ 30 h 262"/>
                <a:gd name="T8" fmla="*/ 84 w 277"/>
                <a:gd name="T9" fmla="*/ 43 h 262"/>
                <a:gd name="T10" fmla="*/ 88 w 277"/>
                <a:gd name="T11" fmla="*/ 52 h 262"/>
                <a:gd name="T12" fmla="*/ 96 w 277"/>
                <a:gd name="T13" fmla="*/ 60 h 262"/>
                <a:gd name="T14" fmla="*/ 103 w 277"/>
                <a:gd name="T15" fmla="*/ 67 h 262"/>
                <a:gd name="T16" fmla="*/ 117 w 277"/>
                <a:gd name="T17" fmla="*/ 67 h 262"/>
                <a:gd name="T18" fmla="*/ 132 w 277"/>
                <a:gd name="T19" fmla="*/ 60 h 262"/>
                <a:gd name="T20" fmla="*/ 144 w 277"/>
                <a:gd name="T21" fmla="*/ 53 h 262"/>
                <a:gd name="T22" fmla="*/ 157 w 277"/>
                <a:gd name="T23" fmla="*/ 50 h 262"/>
                <a:gd name="T24" fmla="*/ 170 w 277"/>
                <a:gd name="T25" fmla="*/ 36 h 262"/>
                <a:gd name="T26" fmla="*/ 180 w 277"/>
                <a:gd name="T27" fmla="*/ 36 h 262"/>
                <a:gd name="T28" fmla="*/ 192 w 277"/>
                <a:gd name="T29" fmla="*/ 33 h 262"/>
                <a:gd name="T30" fmla="*/ 205 w 277"/>
                <a:gd name="T31" fmla="*/ 33 h 262"/>
                <a:gd name="T32" fmla="*/ 199 w 277"/>
                <a:gd name="T33" fmla="*/ 40 h 262"/>
                <a:gd name="T34" fmla="*/ 187 w 277"/>
                <a:gd name="T35" fmla="*/ 45 h 262"/>
                <a:gd name="T36" fmla="*/ 175 w 277"/>
                <a:gd name="T37" fmla="*/ 57 h 262"/>
                <a:gd name="T38" fmla="*/ 176 w 277"/>
                <a:gd name="T39" fmla="*/ 67 h 262"/>
                <a:gd name="T40" fmla="*/ 170 w 277"/>
                <a:gd name="T41" fmla="*/ 74 h 262"/>
                <a:gd name="T42" fmla="*/ 175 w 277"/>
                <a:gd name="T43" fmla="*/ 93 h 262"/>
                <a:gd name="T44" fmla="*/ 175 w 277"/>
                <a:gd name="T45" fmla="*/ 104 h 262"/>
                <a:gd name="T46" fmla="*/ 171 w 277"/>
                <a:gd name="T47" fmla="*/ 129 h 262"/>
                <a:gd name="T48" fmla="*/ 187 w 277"/>
                <a:gd name="T49" fmla="*/ 132 h 262"/>
                <a:gd name="T50" fmla="*/ 210 w 277"/>
                <a:gd name="T51" fmla="*/ 142 h 262"/>
                <a:gd name="T52" fmla="*/ 243 w 277"/>
                <a:gd name="T53" fmla="*/ 169 h 262"/>
                <a:gd name="T54" fmla="*/ 261 w 277"/>
                <a:gd name="T55" fmla="*/ 173 h 262"/>
                <a:gd name="T56" fmla="*/ 274 w 277"/>
                <a:gd name="T57" fmla="*/ 195 h 262"/>
                <a:gd name="T58" fmla="*/ 274 w 277"/>
                <a:gd name="T59" fmla="*/ 209 h 262"/>
                <a:gd name="T60" fmla="*/ 269 w 277"/>
                <a:gd name="T61" fmla="*/ 217 h 262"/>
                <a:gd name="T62" fmla="*/ 262 w 277"/>
                <a:gd name="T63" fmla="*/ 219 h 262"/>
                <a:gd name="T64" fmla="*/ 261 w 277"/>
                <a:gd name="T65" fmla="*/ 234 h 262"/>
                <a:gd name="T66" fmla="*/ 252 w 277"/>
                <a:gd name="T67" fmla="*/ 246 h 262"/>
                <a:gd name="T68" fmla="*/ 248 w 277"/>
                <a:gd name="T69" fmla="*/ 256 h 262"/>
                <a:gd name="T70" fmla="*/ 229 w 277"/>
                <a:gd name="T71" fmla="*/ 261 h 262"/>
                <a:gd name="T72" fmla="*/ 216 w 277"/>
                <a:gd name="T73" fmla="*/ 251 h 262"/>
                <a:gd name="T74" fmla="*/ 193 w 277"/>
                <a:gd name="T75" fmla="*/ 243 h 262"/>
                <a:gd name="T76" fmla="*/ 164 w 277"/>
                <a:gd name="T77" fmla="*/ 246 h 262"/>
                <a:gd name="T78" fmla="*/ 154 w 277"/>
                <a:gd name="T79" fmla="*/ 226 h 262"/>
                <a:gd name="T80" fmla="*/ 129 w 277"/>
                <a:gd name="T81" fmla="*/ 210 h 262"/>
                <a:gd name="T82" fmla="*/ 98 w 277"/>
                <a:gd name="T83" fmla="*/ 185 h 262"/>
                <a:gd name="T84" fmla="*/ 71 w 277"/>
                <a:gd name="T85" fmla="*/ 149 h 262"/>
                <a:gd name="T86" fmla="*/ 52 w 277"/>
                <a:gd name="T87" fmla="*/ 127 h 262"/>
                <a:gd name="T88" fmla="*/ 29 w 277"/>
                <a:gd name="T89" fmla="*/ 98 h 262"/>
                <a:gd name="T90" fmla="*/ 0 w 277"/>
                <a:gd name="T91" fmla="*/ 67 h 262"/>
                <a:gd name="T92" fmla="*/ 17 w 277"/>
                <a:gd name="T93" fmla="*/ 49 h 262"/>
                <a:gd name="T94" fmla="*/ 20 w 277"/>
                <a:gd name="T95" fmla="*/ 30 h 262"/>
                <a:gd name="T96" fmla="*/ 34 w 277"/>
                <a:gd name="T97" fmla="*/ 19 h 262"/>
                <a:gd name="T98" fmla="*/ 34 w 277"/>
                <a:gd name="T99" fmla="*/ 5 h 262"/>
                <a:gd name="T100" fmla="*/ 49 w 277"/>
                <a:gd name="T101" fmla="*/ 5 h 2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"/>
                <a:gd name="T154" fmla="*/ 0 h 262"/>
                <a:gd name="T155" fmla="*/ 277 w 277"/>
                <a:gd name="T156" fmla="*/ 262 h 2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" h="262">
                  <a:moveTo>
                    <a:pt x="49" y="5"/>
                  </a:moveTo>
                  <a:lnTo>
                    <a:pt x="57" y="8"/>
                  </a:lnTo>
                  <a:lnTo>
                    <a:pt x="57" y="14"/>
                  </a:lnTo>
                  <a:lnTo>
                    <a:pt x="50" y="23"/>
                  </a:lnTo>
                  <a:lnTo>
                    <a:pt x="55" y="33"/>
                  </a:lnTo>
                  <a:lnTo>
                    <a:pt x="62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4" y="43"/>
                  </a:lnTo>
                  <a:lnTo>
                    <a:pt x="84" y="49"/>
                  </a:lnTo>
                  <a:lnTo>
                    <a:pt x="88" y="52"/>
                  </a:lnTo>
                  <a:lnTo>
                    <a:pt x="91" y="52"/>
                  </a:lnTo>
                  <a:lnTo>
                    <a:pt x="96" y="60"/>
                  </a:lnTo>
                  <a:lnTo>
                    <a:pt x="100" y="66"/>
                  </a:lnTo>
                  <a:lnTo>
                    <a:pt x="103" y="67"/>
                  </a:lnTo>
                  <a:lnTo>
                    <a:pt x="113" y="66"/>
                  </a:lnTo>
                  <a:lnTo>
                    <a:pt x="117" y="67"/>
                  </a:lnTo>
                  <a:lnTo>
                    <a:pt x="123" y="67"/>
                  </a:lnTo>
                  <a:lnTo>
                    <a:pt x="132" y="60"/>
                  </a:lnTo>
                  <a:lnTo>
                    <a:pt x="139" y="53"/>
                  </a:lnTo>
                  <a:lnTo>
                    <a:pt x="144" y="53"/>
                  </a:lnTo>
                  <a:lnTo>
                    <a:pt x="153" y="53"/>
                  </a:lnTo>
                  <a:lnTo>
                    <a:pt x="157" y="50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73" y="38"/>
                  </a:lnTo>
                  <a:lnTo>
                    <a:pt x="180" y="36"/>
                  </a:lnTo>
                  <a:lnTo>
                    <a:pt x="188" y="35"/>
                  </a:lnTo>
                  <a:lnTo>
                    <a:pt x="192" y="33"/>
                  </a:lnTo>
                  <a:lnTo>
                    <a:pt x="202" y="28"/>
                  </a:lnTo>
                  <a:lnTo>
                    <a:pt x="205" y="33"/>
                  </a:lnTo>
                  <a:lnTo>
                    <a:pt x="204" y="36"/>
                  </a:lnTo>
                  <a:lnTo>
                    <a:pt x="199" y="40"/>
                  </a:lnTo>
                  <a:lnTo>
                    <a:pt x="195" y="45"/>
                  </a:lnTo>
                  <a:lnTo>
                    <a:pt x="187" y="45"/>
                  </a:lnTo>
                  <a:lnTo>
                    <a:pt x="178" y="50"/>
                  </a:lnTo>
                  <a:lnTo>
                    <a:pt x="175" y="57"/>
                  </a:lnTo>
                  <a:lnTo>
                    <a:pt x="175" y="62"/>
                  </a:lnTo>
                  <a:lnTo>
                    <a:pt x="176" y="67"/>
                  </a:lnTo>
                  <a:lnTo>
                    <a:pt x="171" y="69"/>
                  </a:lnTo>
                  <a:lnTo>
                    <a:pt x="170" y="74"/>
                  </a:lnTo>
                  <a:lnTo>
                    <a:pt x="168" y="81"/>
                  </a:lnTo>
                  <a:lnTo>
                    <a:pt x="175" y="93"/>
                  </a:lnTo>
                  <a:lnTo>
                    <a:pt x="175" y="98"/>
                  </a:lnTo>
                  <a:lnTo>
                    <a:pt x="175" y="104"/>
                  </a:lnTo>
                  <a:lnTo>
                    <a:pt x="171" y="118"/>
                  </a:lnTo>
                  <a:lnTo>
                    <a:pt x="171" y="129"/>
                  </a:lnTo>
                  <a:lnTo>
                    <a:pt x="176" y="134"/>
                  </a:lnTo>
                  <a:lnTo>
                    <a:pt x="187" y="132"/>
                  </a:lnTo>
                  <a:lnTo>
                    <a:pt x="202" y="137"/>
                  </a:lnTo>
                  <a:lnTo>
                    <a:pt x="210" y="142"/>
                  </a:lnTo>
                  <a:lnTo>
                    <a:pt x="223" y="154"/>
                  </a:lnTo>
                  <a:lnTo>
                    <a:pt x="243" y="169"/>
                  </a:lnTo>
                  <a:lnTo>
                    <a:pt x="250" y="169"/>
                  </a:lnTo>
                  <a:lnTo>
                    <a:pt x="261" y="173"/>
                  </a:lnTo>
                  <a:lnTo>
                    <a:pt x="271" y="183"/>
                  </a:lnTo>
                  <a:lnTo>
                    <a:pt x="274" y="195"/>
                  </a:lnTo>
                  <a:lnTo>
                    <a:pt x="276" y="203"/>
                  </a:lnTo>
                  <a:lnTo>
                    <a:pt x="274" y="209"/>
                  </a:lnTo>
                  <a:lnTo>
                    <a:pt x="274" y="214"/>
                  </a:lnTo>
                  <a:lnTo>
                    <a:pt x="269" y="217"/>
                  </a:lnTo>
                  <a:lnTo>
                    <a:pt x="266" y="219"/>
                  </a:lnTo>
                  <a:lnTo>
                    <a:pt x="262" y="219"/>
                  </a:lnTo>
                  <a:lnTo>
                    <a:pt x="261" y="226"/>
                  </a:lnTo>
                  <a:lnTo>
                    <a:pt x="261" y="234"/>
                  </a:lnTo>
                  <a:lnTo>
                    <a:pt x="258" y="241"/>
                  </a:lnTo>
                  <a:lnTo>
                    <a:pt x="252" y="246"/>
                  </a:lnTo>
                  <a:lnTo>
                    <a:pt x="248" y="251"/>
                  </a:lnTo>
                  <a:lnTo>
                    <a:pt x="248" y="256"/>
                  </a:lnTo>
                  <a:lnTo>
                    <a:pt x="241" y="258"/>
                  </a:lnTo>
                  <a:lnTo>
                    <a:pt x="229" y="261"/>
                  </a:lnTo>
                  <a:lnTo>
                    <a:pt x="224" y="258"/>
                  </a:lnTo>
                  <a:lnTo>
                    <a:pt x="216" y="251"/>
                  </a:lnTo>
                  <a:lnTo>
                    <a:pt x="204" y="244"/>
                  </a:lnTo>
                  <a:lnTo>
                    <a:pt x="193" y="243"/>
                  </a:lnTo>
                  <a:lnTo>
                    <a:pt x="178" y="244"/>
                  </a:lnTo>
                  <a:lnTo>
                    <a:pt x="164" y="246"/>
                  </a:lnTo>
                  <a:lnTo>
                    <a:pt x="153" y="233"/>
                  </a:lnTo>
                  <a:lnTo>
                    <a:pt x="154" y="226"/>
                  </a:lnTo>
                  <a:lnTo>
                    <a:pt x="144" y="216"/>
                  </a:lnTo>
                  <a:lnTo>
                    <a:pt x="129" y="210"/>
                  </a:lnTo>
                  <a:lnTo>
                    <a:pt x="115" y="200"/>
                  </a:lnTo>
                  <a:lnTo>
                    <a:pt x="98" y="185"/>
                  </a:lnTo>
                  <a:lnTo>
                    <a:pt x="77" y="163"/>
                  </a:lnTo>
                  <a:lnTo>
                    <a:pt x="71" y="149"/>
                  </a:lnTo>
                  <a:lnTo>
                    <a:pt x="60" y="140"/>
                  </a:lnTo>
                  <a:lnTo>
                    <a:pt x="52" y="127"/>
                  </a:lnTo>
                  <a:lnTo>
                    <a:pt x="42" y="113"/>
                  </a:lnTo>
                  <a:lnTo>
                    <a:pt x="29" y="98"/>
                  </a:lnTo>
                  <a:lnTo>
                    <a:pt x="17" y="83"/>
                  </a:lnTo>
                  <a:lnTo>
                    <a:pt x="0" y="67"/>
                  </a:lnTo>
                  <a:lnTo>
                    <a:pt x="10" y="57"/>
                  </a:lnTo>
                  <a:lnTo>
                    <a:pt x="17" y="49"/>
                  </a:lnTo>
                  <a:lnTo>
                    <a:pt x="20" y="38"/>
                  </a:lnTo>
                  <a:lnTo>
                    <a:pt x="20" y="30"/>
                  </a:lnTo>
                  <a:lnTo>
                    <a:pt x="29" y="26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34" y="5"/>
                  </a:lnTo>
                  <a:lnTo>
                    <a:pt x="39" y="0"/>
                  </a:lnTo>
                  <a:lnTo>
                    <a:pt x="49" y="5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1" name="Freeform 4559"/>
            <p:cNvSpPr>
              <a:spLocks/>
            </p:cNvSpPr>
            <p:nvPr/>
          </p:nvSpPr>
          <p:spPr bwMode="auto">
            <a:xfrm>
              <a:off x="1624716" y="2131955"/>
              <a:ext cx="816163" cy="409464"/>
            </a:xfrm>
            <a:custGeom>
              <a:avLst/>
              <a:gdLst>
                <a:gd name="T0" fmla="*/ 352 w 368"/>
                <a:gd name="T1" fmla="*/ 181 h 222"/>
                <a:gd name="T2" fmla="*/ 340 w 368"/>
                <a:gd name="T3" fmla="*/ 154 h 222"/>
                <a:gd name="T4" fmla="*/ 328 w 368"/>
                <a:gd name="T5" fmla="*/ 134 h 222"/>
                <a:gd name="T6" fmla="*/ 323 w 368"/>
                <a:gd name="T7" fmla="*/ 119 h 222"/>
                <a:gd name="T8" fmla="*/ 328 w 368"/>
                <a:gd name="T9" fmla="*/ 101 h 222"/>
                <a:gd name="T10" fmla="*/ 326 w 368"/>
                <a:gd name="T11" fmla="*/ 78 h 222"/>
                <a:gd name="T12" fmla="*/ 326 w 368"/>
                <a:gd name="T13" fmla="*/ 65 h 222"/>
                <a:gd name="T14" fmla="*/ 309 w 368"/>
                <a:gd name="T15" fmla="*/ 49 h 222"/>
                <a:gd name="T16" fmla="*/ 291 w 368"/>
                <a:gd name="T17" fmla="*/ 49 h 222"/>
                <a:gd name="T18" fmla="*/ 278 w 368"/>
                <a:gd name="T19" fmla="*/ 56 h 222"/>
                <a:gd name="T20" fmla="*/ 251 w 368"/>
                <a:gd name="T21" fmla="*/ 53 h 222"/>
                <a:gd name="T22" fmla="*/ 230 w 368"/>
                <a:gd name="T23" fmla="*/ 44 h 222"/>
                <a:gd name="T24" fmla="*/ 215 w 368"/>
                <a:gd name="T25" fmla="*/ 42 h 222"/>
                <a:gd name="T26" fmla="*/ 182 w 368"/>
                <a:gd name="T27" fmla="*/ 44 h 222"/>
                <a:gd name="T28" fmla="*/ 162 w 368"/>
                <a:gd name="T29" fmla="*/ 32 h 222"/>
                <a:gd name="T30" fmla="*/ 148 w 368"/>
                <a:gd name="T31" fmla="*/ 39 h 222"/>
                <a:gd name="T32" fmla="*/ 136 w 368"/>
                <a:gd name="T33" fmla="*/ 31 h 222"/>
                <a:gd name="T34" fmla="*/ 116 w 368"/>
                <a:gd name="T35" fmla="*/ 31 h 222"/>
                <a:gd name="T36" fmla="*/ 94 w 368"/>
                <a:gd name="T37" fmla="*/ 15 h 222"/>
                <a:gd name="T38" fmla="*/ 73 w 368"/>
                <a:gd name="T39" fmla="*/ 6 h 222"/>
                <a:gd name="T40" fmla="*/ 55 w 368"/>
                <a:gd name="T41" fmla="*/ 5 h 222"/>
                <a:gd name="T42" fmla="*/ 40 w 368"/>
                <a:gd name="T43" fmla="*/ 0 h 222"/>
                <a:gd name="T44" fmla="*/ 31 w 368"/>
                <a:gd name="T45" fmla="*/ 8 h 222"/>
                <a:gd name="T46" fmla="*/ 28 w 368"/>
                <a:gd name="T47" fmla="*/ 39 h 222"/>
                <a:gd name="T48" fmla="*/ 19 w 368"/>
                <a:gd name="T49" fmla="*/ 56 h 222"/>
                <a:gd name="T50" fmla="*/ 7 w 368"/>
                <a:gd name="T51" fmla="*/ 73 h 222"/>
                <a:gd name="T52" fmla="*/ 9 w 368"/>
                <a:gd name="T53" fmla="*/ 85 h 222"/>
                <a:gd name="T54" fmla="*/ 28 w 368"/>
                <a:gd name="T55" fmla="*/ 89 h 222"/>
                <a:gd name="T56" fmla="*/ 36 w 368"/>
                <a:gd name="T57" fmla="*/ 107 h 222"/>
                <a:gd name="T58" fmla="*/ 53 w 368"/>
                <a:gd name="T59" fmla="*/ 115 h 222"/>
                <a:gd name="T60" fmla="*/ 56 w 368"/>
                <a:gd name="T61" fmla="*/ 136 h 222"/>
                <a:gd name="T62" fmla="*/ 67 w 368"/>
                <a:gd name="T63" fmla="*/ 147 h 222"/>
                <a:gd name="T64" fmla="*/ 76 w 368"/>
                <a:gd name="T65" fmla="*/ 139 h 222"/>
                <a:gd name="T66" fmla="*/ 85 w 368"/>
                <a:gd name="T67" fmla="*/ 125 h 222"/>
                <a:gd name="T68" fmla="*/ 92 w 368"/>
                <a:gd name="T69" fmla="*/ 127 h 222"/>
                <a:gd name="T70" fmla="*/ 112 w 368"/>
                <a:gd name="T71" fmla="*/ 137 h 222"/>
                <a:gd name="T72" fmla="*/ 139 w 368"/>
                <a:gd name="T73" fmla="*/ 142 h 222"/>
                <a:gd name="T74" fmla="*/ 164 w 368"/>
                <a:gd name="T75" fmla="*/ 156 h 222"/>
                <a:gd name="T76" fmla="*/ 179 w 368"/>
                <a:gd name="T77" fmla="*/ 168 h 222"/>
                <a:gd name="T78" fmla="*/ 199 w 368"/>
                <a:gd name="T79" fmla="*/ 168 h 222"/>
                <a:gd name="T80" fmla="*/ 218 w 368"/>
                <a:gd name="T81" fmla="*/ 178 h 222"/>
                <a:gd name="T82" fmla="*/ 235 w 368"/>
                <a:gd name="T83" fmla="*/ 178 h 222"/>
                <a:gd name="T84" fmla="*/ 252 w 368"/>
                <a:gd name="T85" fmla="*/ 178 h 222"/>
                <a:gd name="T86" fmla="*/ 264 w 368"/>
                <a:gd name="T87" fmla="*/ 181 h 222"/>
                <a:gd name="T88" fmla="*/ 265 w 368"/>
                <a:gd name="T89" fmla="*/ 198 h 222"/>
                <a:gd name="T90" fmla="*/ 282 w 368"/>
                <a:gd name="T91" fmla="*/ 204 h 222"/>
                <a:gd name="T92" fmla="*/ 294 w 368"/>
                <a:gd name="T93" fmla="*/ 216 h 222"/>
                <a:gd name="T94" fmla="*/ 306 w 368"/>
                <a:gd name="T95" fmla="*/ 216 h 222"/>
                <a:gd name="T96" fmla="*/ 310 w 368"/>
                <a:gd name="T97" fmla="*/ 200 h 222"/>
                <a:gd name="T98" fmla="*/ 328 w 368"/>
                <a:gd name="T99" fmla="*/ 200 h 222"/>
                <a:gd name="T100" fmla="*/ 345 w 368"/>
                <a:gd name="T101" fmla="*/ 207 h 222"/>
                <a:gd name="T102" fmla="*/ 357 w 368"/>
                <a:gd name="T103" fmla="*/ 212 h 222"/>
                <a:gd name="T104" fmla="*/ 367 w 368"/>
                <a:gd name="T105" fmla="*/ 200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222"/>
                <a:gd name="T161" fmla="*/ 368 w 368"/>
                <a:gd name="T162" fmla="*/ 222 h 2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222">
                  <a:moveTo>
                    <a:pt x="364" y="190"/>
                  </a:moveTo>
                  <a:lnTo>
                    <a:pt x="352" y="181"/>
                  </a:lnTo>
                  <a:lnTo>
                    <a:pt x="347" y="173"/>
                  </a:lnTo>
                  <a:lnTo>
                    <a:pt x="340" y="154"/>
                  </a:lnTo>
                  <a:lnTo>
                    <a:pt x="337" y="147"/>
                  </a:lnTo>
                  <a:lnTo>
                    <a:pt x="328" y="134"/>
                  </a:lnTo>
                  <a:lnTo>
                    <a:pt x="323" y="127"/>
                  </a:lnTo>
                  <a:lnTo>
                    <a:pt x="323" y="119"/>
                  </a:lnTo>
                  <a:lnTo>
                    <a:pt x="330" y="111"/>
                  </a:lnTo>
                  <a:lnTo>
                    <a:pt x="328" y="101"/>
                  </a:lnTo>
                  <a:lnTo>
                    <a:pt x="328" y="87"/>
                  </a:lnTo>
                  <a:lnTo>
                    <a:pt x="326" y="78"/>
                  </a:lnTo>
                  <a:lnTo>
                    <a:pt x="331" y="72"/>
                  </a:lnTo>
                  <a:lnTo>
                    <a:pt x="326" y="65"/>
                  </a:lnTo>
                  <a:lnTo>
                    <a:pt x="318" y="51"/>
                  </a:lnTo>
                  <a:lnTo>
                    <a:pt x="309" y="49"/>
                  </a:lnTo>
                  <a:lnTo>
                    <a:pt x="297" y="46"/>
                  </a:lnTo>
                  <a:lnTo>
                    <a:pt x="291" y="49"/>
                  </a:lnTo>
                  <a:lnTo>
                    <a:pt x="286" y="54"/>
                  </a:lnTo>
                  <a:lnTo>
                    <a:pt x="278" y="56"/>
                  </a:lnTo>
                  <a:lnTo>
                    <a:pt x="272" y="53"/>
                  </a:lnTo>
                  <a:lnTo>
                    <a:pt x="251" y="53"/>
                  </a:lnTo>
                  <a:lnTo>
                    <a:pt x="239" y="48"/>
                  </a:lnTo>
                  <a:lnTo>
                    <a:pt x="230" y="44"/>
                  </a:lnTo>
                  <a:lnTo>
                    <a:pt x="223" y="37"/>
                  </a:lnTo>
                  <a:lnTo>
                    <a:pt x="215" y="42"/>
                  </a:lnTo>
                  <a:lnTo>
                    <a:pt x="199" y="42"/>
                  </a:lnTo>
                  <a:lnTo>
                    <a:pt x="182" y="44"/>
                  </a:lnTo>
                  <a:lnTo>
                    <a:pt x="172" y="42"/>
                  </a:lnTo>
                  <a:lnTo>
                    <a:pt x="162" y="32"/>
                  </a:lnTo>
                  <a:lnTo>
                    <a:pt x="155" y="37"/>
                  </a:lnTo>
                  <a:lnTo>
                    <a:pt x="148" y="39"/>
                  </a:lnTo>
                  <a:lnTo>
                    <a:pt x="139" y="34"/>
                  </a:lnTo>
                  <a:lnTo>
                    <a:pt x="136" y="31"/>
                  </a:lnTo>
                  <a:lnTo>
                    <a:pt x="126" y="32"/>
                  </a:lnTo>
                  <a:lnTo>
                    <a:pt x="116" y="31"/>
                  </a:lnTo>
                  <a:lnTo>
                    <a:pt x="107" y="25"/>
                  </a:lnTo>
                  <a:lnTo>
                    <a:pt x="94" y="15"/>
                  </a:lnTo>
                  <a:lnTo>
                    <a:pt x="81" y="5"/>
                  </a:lnTo>
                  <a:lnTo>
                    <a:pt x="73" y="6"/>
                  </a:lnTo>
                  <a:lnTo>
                    <a:pt x="63" y="10"/>
                  </a:lnTo>
                  <a:lnTo>
                    <a:pt x="55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5"/>
                  </a:lnTo>
                  <a:lnTo>
                    <a:pt x="31" y="8"/>
                  </a:lnTo>
                  <a:lnTo>
                    <a:pt x="31" y="24"/>
                  </a:lnTo>
                  <a:lnTo>
                    <a:pt x="28" y="39"/>
                  </a:lnTo>
                  <a:lnTo>
                    <a:pt x="24" y="49"/>
                  </a:lnTo>
                  <a:lnTo>
                    <a:pt x="19" y="56"/>
                  </a:lnTo>
                  <a:lnTo>
                    <a:pt x="14" y="67"/>
                  </a:lnTo>
                  <a:lnTo>
                    <a:pt x="7" y="73"/>
                  </a:lnTo>
                  <a:lnTo>
                    <a:pt x="0" y="78"/>
                  </a:lnTo>
                  <a:lnTo>
                    <a:pt x="9" y="85"/>
                  </a:lnTo>
                  <a:lnTo>
                    <a:pt x="17" y="87"/>
                  </a:lnTo>
                  <a:lnTo>
                    <a:pt x="28" y="89"/>
                  </a:lnTo>
                  <a:lnTo>
                    <a:pt x="26" y="102"/>
                  </a:lnTo>
                  <a:lnTo>
                    <a:pt x="36" y="107"/>
                  </a:lnTo>
                  <a:lnTo>
                    <a:pt x="50" y="112"/>
                  </a:lnTo>
                  <a:lnTo>
                    <a:pt x="53" y="115"/>
                  </a:lnTo>
                  <a:lnTo>
                    <a:pt x="55" y="122"/>
                  </a:lnTo>
                  <a:lnTo>
                    <a:pt x="56" y="136"/>
                  </a:lnTo>
                  <a:lnTo>
                    <a:pt x="59" y="144"/>
                  </a:lnTo>
                  <a:lnTo>
                    <a:pt x="67" y="147"/>
                  </a:lnTo>
                  <a:lnTo>
                    <a:pt x="75" y="145"/>
                  </a:lnTo>
                  <a:lnTo>
                    <a:pt x="76" y="139"/>
                  </a:lnTo>
                  <a:lnTo>
                    <a:pt x="76" y="132"/>
                  </a:lnTo>
                  <a:lnTo>
                    <a:pt x="85" y="125"/>
                  </a:lnTo>
                  <a:lnTo>
                    <a:pt x="88" y="122"/>
                  </a:lnTo>
                  <a:lnTo>
                    <a:pt x="92" y="127"/>
                  </a:lnTo>
                  <a:lnTo>
                    <a:pt x="100" y="134"/>
                  </a:lnTo>
                  <a:lnTo>
                    <a:pt x="112" y="137"/>
                  </a:lnTo>
                  <a:lnTo>
                    <a:pt x="128" y="140"/>
                  </a:lnTo>
                  <a:lnTo>
                    <a:pt x="139" y="142"/>
                  </a:lnTo>
                  <a:lnTo>
                    <a:pt x="155" y="149"/>
                  </a:lnTo>
                  <a:lnTo>
                    <a:pt x="164" y="156"/>
                  </a:lnTo>
                  <a:lnTo>
                    <a:pt x="173" y="166"/>
                  </a:lnTo>
                  <a:lnTo>
                    <a:pt x="179" y="168"/>
                  </a:lnTo>
                  <a:lnTo>
                    <a:pt x="192" y="168"/>
                  </a:lnTo>
                  <a:lnTo>
                    <a:pt x="199" y="168"/>
                  </a:lnTo>
                  <a:lnTo>
                    <a:pt x="209" y="176"/>
                  </a:lnTo>
                  <a:lnTo>
                    <a:pt x="218" y="178"/>
                  </a:lnTo>
                  <a:lnTo>
                    <a:pt x="228" y="176"/>
                  </a:lnTo>
                  <a:lnTo>
                    <a:pt x="235" y="178"/>
                  </a:lnTo>
                  <a:lnTo>
                    <a:pt x="240" y="178"/>
                  </a:lnTo>
                  <a:lnTo>
                    <a:pt x="252" y="178"/>
                  </a:lnTo>
                  <a:lnTo>
                    <a:pt x="256" y="175"/>
                  </a:lnTo>
                  <a:lnTo>
                    <a:pt x="264" y="181"/>
                  </a:lnTo>
                  <a:lnTo>
                    <a:pt x="264" y="188"/>
                  </a:lnTo>
                  <a:lnTo>
                    <a:pt x="265" y="198"/>
                  </a:lnTo>
                  <a:lnTo>
                    <a:pt x="270" y="202"/>
                  </a:lnTo>
                  <a:lnTo>
                    <a:pt x="282" y="204"/>
                  </a:lnTo>
                  <a:lnTo>
                    <a:pt x="289" y="210"/>
                  </a:lnTo>
                  <a:lnTo>
                    <a:pt x="294" y="216"/>
                  </a:lnTo>
                  <a:lnTo>
                    <a:pt x="299" y="221"/>
                  </a:lnTo>
                  <a:lnTo>
                    <a:pt x="306" y="216"/>
                  </a:lnTo>
                  <a:lnTo>
                    <a:pt x="308" y="207"/>
                  </a:lnTo>
                  <a:lnTo>
                    <a:pt x="310" y="200"/>
                  </a:lnTo>
                  <a:lnTo>
                    <a:pt x="319" y="203"/>
                  </a:lnTo>
                  <a:lnTo>
                    <a:pt x="328" y="200"/>
                  </a:lnTo>
                  <a:lnTo>
                    <a:pt x="335" y="200"/>
                  </a:lnTo>
                  <a:lnTo>
                    <a:pt x="345" y="207"/>
                  </a:lnTo>
                  <a:lnTo>
                    <a:pt x="352" y="212"/>
                  </a:lnTo>
                  <a:lnTo>
                    <a:pt x="357" y="212"/>
                  </a:lnTo>
                  <a:lnTo>
                    <a:pt x="364" y="206"/>
                  </a:lnTo>
                  <a:lnTo>
                    <a:pt x="367" y="200"/>
                  </a:lnTo>
                  <a:lnTo>
                    <a:pt x="364" y="190"/>
                  </a:lnTo>
                </a:path>
              </a:pathLst>
            </a:custGeom>
            <a:solidFill>
              <a:srgbClr val="3397A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2" name="Freeform 4660"/>
            <p:cNvSpPr>
              <a:spLocks/>
            </p:cNvSpPr>
            <p:nvPr/>
          </p:nvSpPr>
          <p:spPr bwMode="auto">
            <a:xfrm>
              <a:off x="1205949" y="2260933"/>
              <a:ext cx="633880" cy="204731"/>
            </a:xfrm>
            <a:custGeom>
              <a:avLst/>
              <a:gdLst>
                <a:gd name="T0" fmla="*/ 161 w 286"/>
                <a:gd name="T1" fmla="*/ 0 h 113"/>
                <a:gd name="T2" fmla="*/ 146 w 286"/>
                <a:gd name="T3" fmla="*/ 14 h 113"/>
                <a:gd name="T4" fmla="*/ 129 w 286"/>
                <a:gd name="T5" fmla="*/ 9 h 113"/>
                <a:gd name="T6" fmla="*/ 112 w 286"/>
                <a:gd name="T7" fmla="*/ 14 h 113"/>
                <a:gd name="T8" fmla="*/ 98 w 286"/>
                <a:gd name="T9" fmla="*/ 5 h 113"/>
                <a:gd name="T10" fmla="*/ 76 w 286"/>
                <a:gd name="T11" fmla="*/ 5 h 113"/>
                <a:gd name="T12" fmla="*/ 79 w 286"/>
                <a:gd name="T13" fmla="*/ 14 h 113"/>
                <a:gd name="T14" fmla="*/ 72 w 286"/>
                <a:gd name="T15" fmla="*/ 22 h 113"/>
                <a:gd name="T16" fmla="*/ 66 w 286"/>
                <a:gd name="T17" fmla="*/ 34 h 113"/>
                <a:gd name="T18" fmla="*/ 66 w 286"/>
                <a:gd name="T19" fmla="*/ 47 h 113"/>
                <a:gd name="T20" fmla="*/ 47 w 286"/>
                <a:gd name="T21" fmla="*/ 54 h 113"/>
                <a:gd name="T22" fmla="*/ 20 w 286"/>
                <a:gd name="T23" fmla="*/ 62 h 113"/>
                <a:gd name="T24" fmla="*/ 5 w 286"/>
                <a:gd name="T25" fmla="*/ 76 h 113"/>
                <a:gd name="T26" fmla="*/ 0 w 286"/>
                <a:gd name="T27" fmla="*/ 98 h 113"/>
                <a:gd name="T28" fmla="*/ 15 w 286"/>
                <a:gd name="T29" fmla="*/ 107 h 113"/>
                <a:gd name="T30" fmla="*/ 36 w 286"/>
                <a:gd name="T31" fmla="*/ 112 h 113"/>
                <a:gd name="T32" fmla="*/ 62 w 286"/>
                <a:gd name="T33" fmla="*/ 101 h 113"/>
                <a:gd name="T34" fmla="*/ 72 w 286"/>
                <a:gd name="T35" fmla="*/ 80 h 113"/>
                <a:gd name="T36" fmla="*/ 81 w 286"/>
                <a:gd name="T37" fmla="*/ 64 h 113"/>
                <a:gd name="T38" fmla="*/ 100 w 286"/>
                <a:gd name="T39" fmla="*/ 56 h 113"/>
                <a:gd name="T40" fmla="*/ 125 w 286"/>
                <a:gd name="T41" fmla="*/ 33 h 113"/>
                <a:gd name="T42" fmla="*/ 157 w 286"/>
                <a:gd name="T43" fmla="*/ 36 h 113"/>
                <a:gd name="T44" fmla="*/ 180 w 286"/>
                <a:gd name="T45" fmla="*/ 49 h 113"/>
                <a:gd name="T46" fmla="*/ 207 w 286"/>
                <a:gd name="T47" fmla="*/ 59 h 113"/>
                <a:gd name="T48" fmla="*/ 239 w 286"/>
                <a:gd name="T49" fmla="*/ 84 h 113"/>
                <a:gd name="T50" fmla="*/ 276 w 286"/>
                <a:gd name="T51" fmla="*/ 110 h 113"/>
                <a:gd name="T52" fmla="*/ 285 w 286"/>
                <a:gd name="T53" fmla="*/ 100 h 113"/>
                <a:gd name="T54" fmla="*/ 264 w 286"/>
                <a:gd name="T55" fmla="*/ 79 h 113"/>
                <a:gd name="T56" fmla="*/ 247 w 286"/>
                <a:gd name="T57" fmla="*/ 69 h 113"/>
                <a:gd name="T58" fmla="*/ 242 w 286"/>
                <a:gd name="T59" fmla="*/ 57 h 113"/>
                <a:gd name="T60" fmla="*/ 237 w 286"/>
                <a:gd name="T61" fmla="*/ 42 h 113"/>
                <a:gd name="T62" fmla="*/ 224 w 286"/>
                <a:gd name="T63" fmla="*/ 33 h 113"/>
                <a:gd name="T64" fmla="*/ 210 w 286"/>
                <a:gd name="T65" fmla="*/ 22 h 113"/>
                <a:gd name="T66" fmla="*/ 210 w 286"/>
                <a:gd name="T67" fmla="*/ 12 h 113"/>
                <a:gd name="T68" fmla="*/ 200 w 286"/>
                <a:gd name="T69" fmla="*/ 9 h 113"/>
                <a:gd name="T70" fmla="*/ 186 w 286"/>
                <a:gd name="T71" fmla="*/ 3 h 1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113"/>
                <a:gd name="T110" fmla="*/ 286 w 286"/>
                <a:gd name="T111" fmla="*/ 113 h 1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113">
                  <a:moveTo>
                    <a:pt x="186" y="3"/>
                  </a:moveTo>
                  <a:lnTo>
                    <a:pt x="161" y="0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37" y="7"/>
                  </a:lnTo>
                  <a:lnTo>
                    <a:pt x="129" y="9"/>
                  </a:lnTo>
                  <a:lnTo>
                    <a:pt x="120" y="11"/>
                  </a:lnTo>
                  <a:lnTo>
                    <a:pt x="112" y="14"/>
                  </a:lnTo>
                  <a:lnTo>
                    <a:pt x="108" y="12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76" y="5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78" y="21"/>
                  </a:lnTo>
                  <a:lnTo>
                    <a:pt x="72" y="22"/>
                  </a:lnTo>
                  <a:lnTo>
                    <a:pt x="67" y="29"/>
                  </a:lnTo>
                  <a:lnTo>
                    <a:pt x="66" y="34"/>
                  </a:lnTo>
                  <a:lnTo>
                    <a:pt x="67" y="40"/>
                  </a:lnTo>
                  <a:lnTo>
                    <a:pt x="66" y="47"/>
                  </a:lnTo>
                  <a:lnTo>
                    <a:pt x="61" y="50"/>
                  </a:lnTo>
                  <a:lnTo>
                    <a:pt x="47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7" y="112"/>
                  </a:lnTo>
                  <a:lnTo>
                    <a:pt x="15" y="107"/>
                  </a:lnTo>
                  <a:lnTo>
                    <a:pt x="27" y="110"/>
                  </a:lnTo>
                  <a:lnTo>
                    <a:pt x="36" y="112"/>
                  </a:lnTo>
                  <a:lnTo>
                    <a:pt x="50" y="108"/>
                  </a:lnTo>
                  <a:lnTo>
                    <a:pt x="62" y="101"/>
                  </a:lnTo>
                  <a:lnTo>
                    <a:pt x="70" y="93"/>
                  </a:lnTo>
                  <a:lnTo>
                    <a:pt x="72" y="80"/>
                  </a:lnTo>
                  <a:lnTo>
                    <a:pt x="74" y="71"/>
                  </a:lnTo>
                  <a:lnTo>
                    <a:pt x="81" y="64"/>
                  </a:lnTo>
                  <a:lnTo>
                    <a:pt x="93" y="59"/>
                  </a:lnTo>
                  <a:lnTo>
                    <a:pt x="100" y="56"/>
                  </a:lnTo>
                  <a:lnTo>
                    <a:pt x="112" y="45"/>
                  </a:lnTo>
                  <a:lnTo>
                    <a:pt x="125" y="33"/>
                  </a:lnTo>
                  <a:lnTo>
                    <a:pt x="147" y="31"/>
                  </a:lnTo>
                  <a:lnTo>
                    <a:pt x="157" y="36"/>
                  </a:lnTo>
                  <a:lnTo>
                    <a:pt x="171" y="45"/>
                  </a:lnTo>
                  <a:lnTo>
                    <a:pt x="180" y="49"/>
                  </a:lnTo>
                  <a:lnTo>
                    <a:pt x="195" y="50"/>
                  </a:lnTo>
                  <a:lnTo>
                    <a:pt x="207" y="59"/>
                  </a:lnTo>
                  <a:lnTo>
                    <a:pt x="224" y="69"/>
                  </a:lnTo>
                  <a:lnTo>
                    <a:pt x="239" y="84"/>
                  </a:lnTo>
                  <a:lnTo>
                    <a:pt x="261" y="103"/>
                  </a:lnTo>
                  <a:lnTo>
                    <a:pt x="276" y="110"/>
                  </a:lnTo>
                  <a:lnTo>
                    <a:pt x="280" y="107"/>
                  </a:lnTo>
                  <a:lnTo>
                    <a:pt x="285" y="100"/>
                  </a:lnTo>
                  <a:lnTo>
                    <a:pt x="278" y="86"/>
                  </a:lnTo>
                  <a:lnTo>
                    <a:pt x="264" y="79"/>
                  </a:lnTo>
                  <a:lnTo>
                    <a:pt x="258" y="70"/>
                  </a:lnTo>
                  <a:lnTo>
                    <a:pt x="247" y="69"/>
                  </a:lnTo>
                  <a:lnTo>
                    <a:pt x="242" y="64"/>
                  </a:lnTo>
                  <a:lnTo>
                    <a:pt x="242" y="57"/>
                  </a:lnTo>
                  <a:lnTo>
                    <a:pt x="241" y="50"/>
                  </a:lnTo>
                  <a:lnTo>
                    <a:pt x="237" y="42"/>
                  </a:lnTo>
                  <a:lnTo>
                    <a:pt x="234" y="38"/>
                  </a:lnTo>
                  <a:lnTo>
                    <a:pt x="224" y="33"/>
                  </a:lnTo>
                  <a:lnTo>
                    <a:pt x="214" y="28"/>
                  </a:lnTo>
                  <a:lnTo>
                    <a:pt x="210" y="22"/>
                  </a:lnTo>
                  <a:lnTo>
                    <a:pt x="212" y="17"/>
                  </a:lnTo>
                  <a:lnTo>
                    <a:pt x="210" y="12"/>
                  </a:lnTo>
                  <a:lnTo>
                    <a:pt x="205" y="12"/>
                  </a:lnTo>
                  <a:lnTo>
                    <a:pt x="200" y="9"/>
                  </a:lnTo>
                  <a:lnTo>
                    <a:pt x="195" y="11"/>
                  </a:lnTo>
                  <a:lnTo>
                    <a:pt x="186" y="3"/>
                  </a:lnTo>
                </a:path>
              </a:pathLst>
            </a:custGeom>
            <a:solidFill>
              <a:srgbClr val="3397A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3" name="Freeform 4761"/>
            <p:cNvSpPr>
              <a:spLocks/>
            </p:cNvSpPr>
            <p:nvPr/>
          </p:nvSpPr>
          <p:spPr bwMode="auto">
            <a:xfrm>
              <a:off x="1112346" y="1851474"/>
              <a:ext cx="249611" cy="164923"/>
            </a:xfrm>
            <a:custGeom>
              <a:avLst/>
              <a:gdLst>
                <a:gd name="T0" fmla="*/ 107 w 114"/>
                <a:gd name="T1" fmla="*/ 5 h 91"/>
                <a:gd name="T2" fmla="*/ 89 w 114"/>
                <a:gd name="T3" fmla="*/ 2 h 91"/>
                <a:gd name="T4" fmla="*/ 81 w 114"/>
                <a:gd name="T5" fmla="*/ 2 h 91"/>
                <a:gd name="T6" fmla="*/ 71 w 114"/>
                <a:gd name="T7" fmla="*/ 14 h 91"/>
                <a:gd name="T8" fmla="*/ 66 w 114"/>
                <a:gd name="T9" fmla="*/ 20 h 91"/>
                <a:gd name="T10" fmla="*/ 58 w 114"/>
                <a:gd name="T11" fmla="*/ 22 h 91"/>
                <a:gd name="T12" fmla="*/ 46 w 114"/>
                <a:gd name="T13" fmla="*/ 17 h 91"/>
                <a:gd name="T14" fmla="*/ 39 w 114"/>
                <a:gd name="T15" fmla="*/ 12 h 91"/>
                <a:gd name="T16" fmla="*/ 29 w 114"/>
                <a:gd name="T17" fmla="*/ 3 h 91"/>
                <a:gd name="T18" fmla="*/ 24 w 114"/>
                <a:gd name="T19" fmla="*/ 0 h 91"/>
                <a:gd name="T20" fmla="*/ 15 w 114"/>
                <a:gd name="T21" fmla="*/ 8 h 91"/>
                <a:gd name="T22" fmla="*/ 8 w 114"/>
                <a:gd name="T23" fmla="*/ 17 h 91"/>
                <a:gd name="T24" fmla="*/ 0 w 114"/>
                <a:gd name="T25" fmla="*/ 26 h 91"/>
                <a:gd name="T26" fmla="*/ 6 w 114"/>
                <a:gd name="T27" fmla="*/ 41 h 91"/>
                <a:gd name="T28" fmla="*/ 13 w 114"/>
                <a:gd name="T29" fmla="*/ 51 h 91"/>
                <a:gd name="T30" fmla="*/ 15 w 114"/>
                <a:gd name="T31" fmla="*/ 56 h 91"/>
                <a:gd name="T32" fmla="*/ 10 w 114"/>
                <a:gd name="T33" fmla="*/ 65 h 91"/>
                <a:gd name="T34" fmla="*/ 12 w 114"/>
                <a:gd name="T35" fmla="*/ 75 h 91"/>
                <a:gd name="T36" fmla="*/ 12 w 114"/>
                <a:gd name="T37" fmla="*/ 85 h 91"/>
                <a:gd name="T38" fmla="*/ 15 w 114"/>
                <a:gd name="T39" fmla="*/ 90 h 91"/>
                <a:gd name="T40" fmla="*/ 22 w 114"/>
                <a:gd name="T41" fmla="*/ 82 h 91"/>
                <a:gd name="T42" fmla="*/ 34 w 114"/>
                <a:gd name="T43" fmla="*/ 78 h 91"/>
                <a:gd name="T44" fmla="*/ 39 w 114"/>
                <a:gd name="T45" fmla="*/ 75 h 91"/>
                <a:gd name="T46" fmla="*/ 48 w 114"/>
                <a:gd name="T47" fmla="*/ 77 h 91"/>
                <a:gd name="T48" fmla="*/ 58 w 114"/>
                <a:gd name="T49" fmla="*/ 75 h 91"/>
                <a:gd name="T50" fmla="*/ 66 w 114"/>
                <a:gd name="T51" fmla="*/ 77 h 91"/>
                <a:gd name="T52" fmla="*/ 76 w 114"/>
                <a:gd name="T53" fmla="*/ 78 h 91"/>
                <a:gd name="T54" fmla="*/ 83 w 114"/>
                <a:gd name="T55" fmla="*/ 75 h 91"/>
                <a:gd name="T56" fmla="*/ 94 w 114"/>
                <a:gd name="T57" fmla="*/ 71 h 91"/>
                <a:gd name="T58" fmla="*/ 98 w 114"/>
                <a:gd name="T59" fmla="*/ 63 h 91"/>
                <a:gd name="T60" fmla="*/ 101 w 114"/>
                <a:gd name="T61" fmla="*/ 58 h 91"/>
                <a:gd name="T62" fmla="*/ 107 w 114"/>
                <a:gd name="T63" fmla="*/ 60 h 91"/>
                <a:gd name="T64" fmla="*/ 113 w 114"/>
                <a:gd name="T65" fmla="*/ 58 h 91"/>
                <a:gd name="T66" fmla="*/ 111 w 114"/>
                <a:gd name="T67" fmla="*/ 51 h 91"/>
                <a:gd name="T68" fmla="*/ 111 w 114"/>
                <a:gd name="T69" fmla="*/ 37 h 91"/>
                <a:gd name="T70" fmla="*/ 108 w 114"/>
                <a:gd name="T71" fmla="*/ 32 h 91"/>
                <a:gd name="T72" fmla="*/ 108 w 114"/>
                <a:gd name="T73" fmla="*/ 22 h 91"/>
                <a:gd name="T74" fmla="*/ 107 w 114"/>
                <a:gd name="T75" fmla="*/ 15 h 91"/>
                <a:gd name="T76" fmla="*/ 107 w 114"/>
                <a:gd name="T77" fmla="*/ 5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91"/>
                <a:gd name="T119" fmla="*/ 114 w 114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91">
                  <a:moveTo>
                    <a:pt x="107" y="5"/>
                  </a:moveTo>
                  <a:lnTo>
                    <a:pt x="89" y="2"/>
                  </a:lnTo>
                  <a:lnTo>
                    <a:pt x="81" y="2"/>
                  </a:lnTo>
                  <a:lnTo>
                    <a:pt x="71" y="14"/>
                  </a:lnTo>
                  <a:lnTo>
                    <a:pt x="66" y="20"/>
                  </a:lnTo>
                  <a:lnTo>
                    <a:pt x="58" y="22"/>
                  </a:lnTo>
                  <a:lnTo>
                    <a:pt x="46" y="17"/>
                  </a:lnTo>
                  <a:lnTo>
                    <a:pt x="39" y="1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15" y="8"/>
                  </a:lnTo>
                  <a:lnTo>
                    <a:pt x="8" y="17"/>
                  </a:lnTo>
                  <a:lnTo>
                    <a:pt x="0" y="26"/>
                  </a:lnTo>
                  <a:lnTo>
                    <a:pt x="6" y="41"/>
                  </a:lnTo>
                  <a:lnTo>
                    <a:pt x="13" y="51"/>
                  </a:lnTo>
                  <a:lnTo>
                    <a:pt x="15" y="56"/>
                  </a:lnTo>
                  <a:lnTo>
                    <a:pt x="10" y="65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15" y="90"/>
                  </a:lnTo>
                  <a:lnTo>
                    <a:pt x="22" y="82"/>
                  </a:lnTo>
                  <a:lnTo>
                    <a:pt x="34" y="78"/>
                  </a:lnTo>
                  <a:lnTo>
                    <a:pt x="39" y="75"/>
                  </a:lnTo>
                  <a:lnTo>
                    <a:pt x="48" y="77"/>
                  </a:lnTo>
                  <a:lnTo>
                    <a:pt x="58" y="75"/>
                  </a:lnTo>
                  <a:lnTo>
                    <a:pt x="66" y="77"/>
                  </a:lnTo>
                  <a:lnTo>
                    <a:pt x="76" y="78"/>
                  </a:lnTo>
                  <a:lnTo>
                    <a:pt x="83" y="75"/>
                  </a:lnTo>
                  <a:lnTo>
                    <a:pt x="94" y="71"/>
                  </a:lnTo>
                  <a:lnTo>
                    <a:pt x="98" y="63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3" y="58"/>
                  </a:lnTo>
                  <a:lnTo>
                    <a:pt x="111" y="51"/>
                  </a:lnTo>
                  <a:lnTo>
                    <a:pt x="111" y="37"/>
                  </a:lnTo>
                  <a:lnTo>
                    <a:pt x="108" y="32"/>
                  </a:lnTo>
                  <a:lnTo>
                    <a:pt x="108" y="22"/>
                  </a:lnTo>
                  <a:lnTo>
                    <a:pt x="107" y="15"/>
                  </a:lnTo>
                  <a:lnTo>
                    <a:pt x="107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4" name="Freeform 4862"/>
            <p:cNvSpPr>
              <a:spLocks/>
            </p:cNvSpPr>
            <p:nvPr/>
          </p:nvSpPr>
          <p:spPr bwMode="auto">
            <a:xfrm>
              <a:off x="1051588" y="1733465"/>
              <a:ext cx="587900" cy="636943"/>
            </a:xfrm>
            <a:custGeom>
              <a:avLst/>
              <a:gdLst>
                <a:gd name="T0" fmla="*/ 147 w 266"/>
                <a:gd name="T1" fmla="*/ 61 h 348"/>
                <a:gd name="T2" fmla="*/ 163 w 266"/>
                <a:gd name="T3" fmla="*/ 44 h 348"/>
                <a:gd name="T4" fmla="*/ 161 w 266"/>
                <a:gd name="T5" fmla="*/ 22 h 348"/>
                <a:gd name="T6" fmla="*/ 188 w 266"/>
                <a:gd name="T7" fmla="*/ 12 h 348"/>
                <a:gd name="T8" fmla="*/ 205 w 266"/>
                <a:gd name="T9" fmla="*/ 0 h 348"/>
                <a:gd name="T10" fmla="*/ 209 w 266"/>
                <a:gd name="T11" fmla="*/ 22 h 348"/>
                <a:gd name="T12" fmla="*/ 226 w 266"/>
                <a:gd name="T13" fmla="*/ 49 h 348"/>
                <a:gd name="T14" fmla="*/ 222 w 266"/>
                <a:gd name="T15" fmla="*/ 72 h 348"/>
                <a:gd name="T16" fmla="*/ 209 w 266"/>
                <a:gd name="T17" fmla="*/ 81 h 348"/>
                <a:gd name="T18" fmla="*/ 200 w 266"/>
                <a:gd name="T19" fmla="*/ 86 h 348"/>
                <a:gd name="T20" fmla="*/ 202 w 266"/>
                <a:gd name="T21" fmla="*/ 115 h 348"/>
                <a:gd name="T22" fmla="*/ 212 w 266"/>
                <a:gd name="T23" fmla="*/ 135 h 348"/>
                <a:gd name="T24" fmla="*/ 222 w 266"/>
                <a:gd name="T25" fmla="*/ 159 h 348"/>
                <a:gd name="T26" fmla="*/ 226 w 266"/>
                <a:gd name="T27" fmla="*/ 171 h 348"/>
                <a:gd name="T28" fmla="*/ 219 w 266"/>
                <a:gd name="T29" fmla="*/ 178 h 348"/>
                <a:gd name="T30" fmla="*/ 200 w 266"/>
                <a:gd name="T31" fmla="*/ 171 h 348"/>
                <a:gd name="T32" fmla="*/ 190 w 266"/>
                <a:gd name="T33" fmla="*/ 183 h 348"/>
                <a:gd name="T34" fmla="*/ 197 w 266"/>
                <a:gd name="T35" fmla="*/ 212 h 348"/>
                <a:gd name="T36" fmla="*/ 207 w 266"/>
                <a:gd name="T37" fmla="*/ 221 h 348"/>
                <a:gd name="T38" fmla="*/ 229 w 266"/>
                <a:gd name="T39" fmla="*/ 217 h 348"/>
                <a:gd name="T40" fmla="*/ 248 w 266"/>
                <a:gd name="T41" fmla="*/ 248 h 348"/>
                <a:gd name="T42" fmla="*/ 260 w 266"/>
                <a:gd name="T43" fmla="*/ 263 h 348"/>
                <a:gd name="T44" fmla="*/ 265 w 266"/>
                <a:gd name="T45" fmla="*/ 284 h 348"/>
                <a:gd name="T46" fmla="*/ 258 w 266"/>
                <a:gd name="T47" fmla="*/ 295 h 348"/>
                <a:gd name="T48" fmla="*/ 227 w 266"/>
                <a:gd name="T49" fmla="*/ 294 h 348"/>
                <a:gd name="T50" fmla="*/ 214 w 266"/>
                <a:gd name="T51" fmla="*/ 306 h 348"/>
                <a:gd name="T52" fmla="*/ 202 w 266"/>
                <a:gd name="T53" fmla="*/ 301 h 348"/>
                <a:gd name="T54" fmla="*/ 190 w 266"/>
                <a:gd name="T55" fmla="*/ 304 h 348"/>
                <a:gd name="T56" fmla="*/ 173 w 266"/>
                <a:gd name="T57" fmla="*/ 299 h 348"/>
                <a:gd name="T58" fmla="*/ 157 w 266"/>
                <a:gd name="T59" fmla="*/ 292 h 348"/>
                <a:gd name="T60" fmla="*/ 146 w 266"/>
                <a:gd name="T61" fmla="*/ 299 h 348"/>
                <a:gd name="T62" fmla="*/ 149 w 266"/>
                <a:gd name="T63" fmla="*/ 306 h 348"/>
                <a:gd name="T64" fmla="*/ 139 w 266"/>
                <a:gd name="T65" fmla="*/ 316 h 348"/>
                <a:gd name="T66" fmla="*/ 135 w 266"/>
                <a:gd name="T67" fmla="*/ 329 h 348"/>
                <a:gd name="T68" fmla="*/ 132 w 266"/>
                <a:gd name="T69" fmla="*/ 341 h 348"/>
                <a:gd name="T70" fmla="*/ 104 w 266"/>
                <a:gd name="T71" fmla="*/ 345 h 348"/>
                <a:gd name="T72" fmla="*/ 85 w 266"/>
                <a:gd name="T73" fmla="*/ 339 h 348"/>
                <a:gd name="T74" fmla="*/ 68 w 266"/>
                <a:gd name="T75" fmla="*/ 326 h 348"/>
                <a:gd name="T76" fmla="*/ 58 w 266"/>
                <a:gd name="T77" fmla="*/ 334 h 348"/>
                <a:gd name="T78" fmla="*/ 49 w 266"/>
                <a:gd name="T79" fmla="*/ 342 h 348"/>
                <a:gd name="T80" fmla="*/ 36 w 266"/>
                <a:gd name="T81" fmla="*/ 329 h 348"/>
                <a:gd name="T82" fmla="*/ 20 w 266"/>
                <a:gd name="T83" fmla="*/ 314 h 348"/>
                <a:gd name="T84" fmla="*/ 14 w 266"/>
                <a:gd name="T85" fmla="*/ 292 h 348"/>
                <a:gd name="T86" fmla="*/ 10 w 266"/>
                <a:gd name="T87" fmla="*/ 280 h 348"/>
                <a:gd name="T88" fmla="*/ 24 w 266"/>
                <a:gd name="T89" fmla="*/ 265 h 348"/>
                <a:gd name="T90" fmla="*/ 31 w 266"/>
                <a:gd name="T91" fmla="*/ 246 h 348"/>
                <a:gd name="T92" fmla="*/ 32 w 266"/>
                <a:gd name="T93" fmla="*/ 231 h 348"/>
                <a:gd name="T94" fmla="*/ 12 w 266"/>
                <a:gd name="T95" fmla="*/ 210 h 348"/>
                <a:gd name="T96" fmla="*/ 0 w 266"/>
                <a:gd name="T97" fmla="*/ 196 h 348"/>
                <a:gd name="T98" fmla="*/ 17 w 266"/>
                <a:gd name="T99" fmla="*/ 187 h 348"/>
                <a:gd name="T100" fmla="*/ 26 w 266"/>
                <a:gd name="T101" fmla="*/ 176 h 348"/>
                <a:gd name="T102" fmla="*/ 41 w 266"/>
                <a:gd name="T103" fmla="*/ 166 h 348"/>
                <a:gd name="T104" fmla="*/ 46 w 266"/>
                <a:gd name="T105" fmla="*/ 154 h 348"/>
                <a:gd name="T106" fmla="*/ 65 w 266"/>
                <a:gd name="T107" fmla="*/ 143 h 348"/>
                <a:gd name="T108" fmla="*/ 80 w 266"/>
                <a:gd name="T109" fmla="*/ 140 h 348"/>
                <a:gd name="T110" fmla="*/ 104 w 266"/>
                <a:gd name="T111" fmla="*/ 143 h 348"/>
                <a:gd name="T112" fmla="*/ 125 w 266"/>
                <a:gd name="T113" fmla="*/ 135 h 348"/>
                <a:gd name="T114" fmla="*/ 127 w 266"/>
                <a:gd name="T115" fmla="*/ 128 h 348"/>
                <a:gd name="T116" fmla="*/ 137 w 266"/>
                <a:gd name="T117" fmla="*/ 125 h 348"/>
                <a:gd name="T118" fmla="*/ 140 w 266"/>
                <a:gd name="T119" fmla="*/ 100 h 348"/>
                <a:gd name="T120" fmla="*/ 137 w 266"/>
                <a:gd name="T121" fmla="*/ 82 h 3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6"/>
                <a:gd name="T184" fmla="*/ 0 h 348"/>
                <a:gd name="T185" fmla="*/ 266 w 266"/>
                <a:gd name="T186" fmla="*/ 348 h 3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6" h="348">
                  <a:moveTo>
                    <a:pt x="137" y="69"/>
                  </a:moveTo>
                  <a:lnTo>
                    <a:pt x="147" y="61"/>
                  </a:lnTo>
                  <a:lnTo>
                    <a:pt x="159" y="49"/>
                  </a:lnTo>
                  <a:lnTo>
                    <a:pt x="163" y="44"/>
                  </a:lnTo>
                  <a:lnTo>
                    <a:pt x="159" y="27"/>
                  </a:lnTo>
                  <a:lnTo>
                    <a:pt x="161" y="22"/>
                  </a:lnTo>
                  <a:lnTo>
                    <a:pt x="180" y="13"/>
                  </a:lnTo>
                  <a:lnTo>
                    <a:pt x="188" y="12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07" y="8"/>
                  </a:lnTo>
                  <a:lnTo>
                    <a:pt x="209" y="22"/>
                  </a:lnTo>
                  <a:lnTo>
                    <a:pt x="219" y="37"/>
                  </a:lnTo>
                  <a:lnTo>
                    <a:pt x="226" y="49"/>
                  </a:lnTo>
                  <a:lnTo>
                    <a:pt x="226" y="61"/>
                  </a:lnTo>
                  <a:lnTo>
                    <a:pt x="222" y="72"/>
                  </a:lnTo>
                  <a:lnTo>
                    <a:pt x="214" y="81"/>
                  </a:lnTo>
                  <a:lnTo>
                    <a:pt x="209" y="81"/>
                  </a:lnTo>
                  <a:lnTo>
                    <a:pt x="203" y="81"/>
                  </a:lnTo>
                  <a:lnTo>
                    <a:pt x="200" y="86"/>
                  </a:lnTo>
                  <a:lnTo>
                    <a:pt x="203" y="96"/>
                  </a:lnTo>
                  <a:lnTo>
                    <a:pt x="202" y="115"/>
                  </a:lnTo>
                  <a:lnTo>
                    <a:pt x="210" y="123"/>
                  </a:lnTo>
                  <a:lnTo>
                    <a:pt x="212" y="135"/>
                  </a:lnTo>
                  <a:lnTo>
                    <a:pt x="217" y="151"/>
                  </a:lnTo>
                  <a:lnTo>
                    <a:pt x="222" y="159"/>
                  </a:lnTo>
                  <a:lnTo>
                    <a:pt x="227" y="164"/>
                  </a:lnTo>
                  <a:lnTo>
                    <a:pt x="226" y="171"/>
                  </a:lnTo>
                  <a:lnTo>
                    <a:pt x="222" y="176"/>
                  </a:lnTo>
                  <a:lnTo>
                    <a:pt x="219" y="178"/>
                  </a:lnTo>
                  <a:lnTo>
                    <a:pt x="210" y="171"/>
                  </a:lnTo>
                  <a:lnTo>
                    <a:pt x="200" y="171"/>
                  </a:lnTo>
                  <a:lnTo>
                    <a:pt x="193" y="176"/>
                  </a:lnTo>
                  <a:lnTo>
                    <a:pt x="190" y="183"/>
                  </a:lnTo>
                  <a:lnTo>
                    <a:pt x="197" y="191"/>
                  </a:lnTo>
                  <a:lnTo>
                    <a:pt x="197" y="212"/>
                  </a:lnTo>
                  <a:lnTo>
                    <a:pt x="202" y="219"/>
                  </a:lnTo>
                  <a:lnTo>
                    <a:pt x="207" y="221"/>
                  </a:lnTo>
                  <a:lnTo>
                    <a:pt x="217" y="219"/>
                  </a:lnTo>
                  <a:lnTo>
                    <a:pt x="229" y="217"/>
                  </a:lnTo>
                  <a:lnTo>
                    <a:pt x="237" y="236"/>
                  </a:lnTo>
                  <a:lnTo>
                    <a:pt x="248" y="248"/>
                  </a:lnTo>
                  <a:lnTo>
                    <a:pt x="254" y="256"/>
                  </a:lnTo>
                  <a:lnTo>
                    <a:pt x="260" y="263"/>
                  </a:lnTo>
                  <a:lnTo>
                    <a:pt x="260" y="277"/>
                  </a:lnTo>
                  <a:lnTo>
                    <a:pt x="265" y="284"/>
                  </a:lnTo>
                  <a:lnTo>
                    <a:pt x="265" y="287"/>
                  </a:lnTo>
                  <a:lnTo>
                    <a:pt x="258" y="295"/>
                  </a:lnTo>
                  <a:lnTo>
                    <a:pt x="231" y="292"/>
                  </a:lnTo>
                  <a:lnTo>
                    <a:pt x="227" y="294"/>
                  </a:lnTo>
                  <a:lnTo>
                    <a:pt x="222" y="304"/>
                  </a:lnTo>
                  <a:lnTo>
                    <a:pt x="214" y="306"/>
                  </a:lnTo>
                  <a:lnTo>
                    <a:pt x="203" y="297"/>
                  </a:lnTo>
                  <a:lnTo>
                    <a:pt x="202" y="301"/>
                  </a:lnTo>
                  <a:lnTo>
                    <a:pt x="195" y="301"/>
                  </a:lnTo>
                  <a:lnTo>
                    <a:pt x="190" y="304"/>
                  </a:lnTo>
                  <a:lnTo>
                    <a:pt x="180" y="304"/>
                  </a:lnTo>
                  <a:lnTo>
                    <a:pt x="173" y="299"/>
                  </a:lnTo>
                  <a:lnTo>
                    <a:pt x="163" y="295"/>
                  </a:lnTo>
                  <a:lnTo>
                    <a:pt x="157" y="292"/>
                  </a:lnTo>
                  <a:lnTo>
                    <a:pt x="151" y="295"/>
                  </a:lnTo>
                  <a:lnTo>
                    <a:pt x="146" y="299"/>
                  </a:lnTo>
                  <a:lnTo>
                    <a:pt x="147" y="302"/>
                  </a:lnTo>
                  <a:lnTo>
                    <a:pt x="149" y="306"/>
                  </a:lnTo>
                  <a:lnTo>
                    <a:pt x="147" y="311"/>
                  </a:lnTo>
                  <a:lnTo>
                    <a:pt x="139" y="316"/>
                  </a:lnTo>
                  <a:lnTo>
                    <a:pt x="135" y="321"/>
                  </a:lnTo>
                  <a:lnTo>
                    <a:pt x="135" y="329"/>
                  </a:lnTo>
                  <a:lnTo>
                    <a:pt x="135" y="336"/>
                  </a:lnTo>
                  <a:lnTo>
                    <a:pt x="132" y="341"/>
                  </a:lnTo>
                  <a:lnTo>
                    <a:pt x="123" y="344"/>
                  </a:lnTo>
                  <a:lnTo>
                    <a:pt x="104" y="345"/>
                  </a:lnTo>
                  <a:lnTo>
                    <a:pt x="90" y="347"/>
                  </a:lnTo>
                  <a:lnTo>
                    <a:pt x="85" y="339"/>
                  </a:lnTo>
                  <a:lnTo>
                    <a:pt x="77" y="332"/>
                  </a:lnTo>
                  <a:lnTo>
                    <a:pt x="68" y="326"/>
                  </a:lnTo>
                  <a:lnTo>
                    <a:pt x="65" y="329"/>
                  </a:lnTo>
                  <a:lnTo>
                    <a:pt x="58" y="334"/>
                  </a:lnTo>
                  <a:lnTo>
                    <a:pt x="53" y="339"/>
                  </a:lnTo>
                  <a:lnTo>
                    <a:pt x="49" y="342"/>
                  </a:lnTo>
                  <a:lnTo>
                    <a:pt x="44" y="336"/>
                  </a:lnTo>
                  <a:lnTo>
                    <a:pt x="36" y="329"/>
                  </a:lnTo>
                  <a:lnTo>
                    <a:pt x="26" y="326"/>
                  </a:lnTo>
                  <a:lnTo>
                    <a:pt x="20" y="314"/>
                  </a:lnTo>
                  <a:lnTo>
                    <a:pt x="17" y="301"/>
                  </a:lnTo>
                  <a:lnTo>
                    <a:pt x="14" y="292"/>
                  </a:lnTo>
                  <a:lnTo>
                    <a:pt x="10" y="287"/>
                  </a:lnTo>
                  <a:lnTo>
                    <a:pt x="10" y="280"/>
                  </a:lnTo>
                  <a:lnTo>
                    <a:pt x="14" y="272"/>
                  </a:lnTo>
                  <a:lnTo>
                    <a:pt x="24" y="265"/>
                  </a:lnTo>
                  <a:lnTo>
                    <a:pt x="29" y="255"/>
                  </a:lnTo>
                  <a:lnTo>
                    <a:pt x="31" y="246"/>
                  </a:lnTo>
                  <a:lnTo>
                    <a:pt x="34" y="238"/>
                  </a:lnTo>
                  <a:lnTo>
                    <a:pt x="32" y="231"/>
                  </a:lnTo>
                  <a:lnTo>
                    <a:pt x="24" y="222"/>
                  </a:lnTo>
                  <a:lnTo>
                    <a:pt x="12" y="210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2" y="191"/>
                  </a:lnTo>
                  <a:lnTo>
                    <a:pt x="17" y="187"/>
                  </a:lnTo>
                  <a:lnTo>
                    <a:pt x="26" y="187"/>
                  </a:lnTo>
                  <a:lnTo>
                    <a:pt x="26" y="176"/>
                  </a:lnTo>
                  <a:lnTo>
                    <a:pt x="31" y="171"/>
                  </a:lnTo>
                  <a:lnTo>
                    <a:pt x="41" y="166"/>
                  </a:lnTo>
                  <a:lnTo>
                    <a:pt x="43" y="161"/>
                  </a:lnTo>
                  <a:lnTo>
                    <a:pt x="46" y="154"/>
                  </a:lnTo>
                  <a:lnTo>
                    <a:pt x="53" y="145"/>
                  </a:lnTo>
                  <a:lnTo>
                    <a:pt x="65" y="143"/>
                  </a:lnTo>
                  <a:lnTo>
                    <a:pt x="68" y="140"/>
                  </a:lnTo>
                  <a:lnTo>
                    <a:pt x="80" y="140"/>
                  </a:lnTo>
                  <a:lnTo>
                    <a:pt x="88" y="140"/>
                  </a:lnTo>
                  <a:lnTo>
                    <a:pt x="104" y="143"/>
                  </a:lnTo>
                  <a:lnTo>
                    <a:pt x="115" y="139"/>
                  </a:lnTo>
                  <a:lnTo>
                    <a:pt x="125" y="135"/>
                  </a:lnTo>
                  <a:lnTo>
                    <a:pt x="129" y="135"/>
                  </a:lnTo>
                  <a:lnTo>
                    <a:pt x="127" y="128"/>
                  </a:lnTo>
                  <a:lnTo>
                    <a:pt x="132" y="122"/>
                  </a:lnTo>
                  <a:lnTo>
                    <a:pt x="137" y="125"/>
                  </a:lnTo>
                  <a:lnTo>
                    <a:pt x="144" y="122"/>
                  </a:lnTo>
                  <a:lnTo>
                    <a:pt x="140" y="100"/>
                  </a:lnTo>
                  <a:lnTo>
                    <a:pt x="137" y="98"/>
                  </a:lnTo>
                  <a:lnTo>
                    <a:pt x="137" y="82"/>
                  </a:lnTo>
                  <a:lnTo>
                    <a:pt x="137" y="69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74E4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5" name="Freeform 4963"/>
            <p:cNvSpPr>
              <a:spLocks/>
            </p:cNvSpPr>
            <p:nvPr/>
          </p:nvSpPr>
          <p:spPr bwMode="auto">
            <a:xfrm>
              <a:off x="1471988" y="1726356"/>
              <a:ext cx="643734" cy="527467"/>
            </a:xfrm>
            <a:custGeom>
              <a:avLst/>
              <a:gdLst>
                <a:gd name="T0" fmla="*/ 56 w 290"/>
                <a:gd name="T1" fmla="*/ 58 h 287"/>
                <a:gd name="T2" fmla="*/ 53 w 290"/>
                <a:gd name="T3" fmla="*/ 77 h 287"/>
                <a:gd name="T4" fmla="*/ 58 w 290"/>
                <a:gd name="T5" fmla="*/ 96 h 287"/>
                <a:gd name="T6" fmla="*/ 80 w 290"/>
                <a:gd name="T7" fmla="*/ 74 h 287"/>
                <a:gd name="T8" fmla="*/ 99 w 290"/>
                <a:gd name="T9" fmla="*/ 54 h 287"/>
                <a:gd name="T10" fmla="*/ 111 w 290"/>
                <a:gd name="T11" fmla="*/ 12 h 287"/>
                <a:gd name="T12" fmla="*/ 127 w 290"/>
                <a:gd name="T13" fmla="*/ 19 h 287"/>
                <a:gd name="T14" fmla="*/ 141 w 290"/>
                <a:gd name="T15" fmla="*/ 44 h 287"/>
                <a:gd name="T16" fmla="*/ 163 w 290"/>
                <a:gd name="T17" fmla="*/ 37 h 287"/>
                <a:gd name="T18" fmla="*/ 175 w 290"/>
                <a:gd name="T19" fmla="*/ 27 h 287"/>
                <a:gd name="T20" fmla="*/ 197 w 290"/>
                <a:gd name="T21" fmla="*/ 0 h 287"/>
                <a:gd name="T22" fmla="*/ 218 w 290"/>
                <a:gd name="T23" fmla="*/ 22 h 287"/>
                <a:gd name="T24" fmla="*/ 230 w 290"/>
                <a:gd name="T25" fmla="*/ 42 h 287"/>
                <a:gd name="T26" fmla="*/ 226 w 290"/>
                <a:gd name="T27" fmla="*/ 79 h 287"/>
                <a:gd name="T28" fmla="*/ 222 w 290"/>
                <a:gd name="T29" fmla="*/ 117 h 287"/>
                <a:gd name="T30" fmla="*/ 231 w 290"/>
                <a:gd name="T31" fmla="*/ 142 h 287"/>
                <a:gd name="T32" fmla="*/ 252 w 290"/>
                <a:gd name="T33" fmla="*/ 132 h 287"/>
                <a:gd name="T34" fmla="*/ 253 w 290"/>
                <a:gd name="T35" fmla="*/ 163 h 287"/>
                <a:gd name="T36" fmla="*/ 235 w 290"/>
                <a:gd name="T37" fmla="*/ 183 h 287"/>
                <a:gd name="T38" fmla="*/ 243 w 290"/>
                <a:gd name="T39" fmla="*/ 209 h 287"/>
                <a:gd name="T40" fmla="*/ 252 w 290"/>
                <a:gd name="T41" fmla="*/ 210 h 287"/>
                <a:gd name="T42" fmla="*/ 267 w 290"/>
                <a:gd name="T43" fmla="*/ 234 h 287"/>
                <a:gd name="T44" fmla="*/ 284 w 290"/>
                <a:gd name="T45" fmla="*/ 253 h 287"/>
                <a:gd name="T46" fmla="*/ 258 w 290"/>
                <a:gd name="T47" fmla="*/ 260 h 287"/>
                <a:gd name="T48" fmla="*/ 228 w 290"/>
                <a:gd name="T49" fmla="*/ 251 h 287"/>
                <a:gd name="T50" fmla="*/ 209 w 290"/>
                <a:gd name="T51" fmla="*/ 257 h 287"/>
                <a:gd name="T52" fmla="*/ 190 w 290"/>
                <a:gd name="T53" fmla="*/ 251 h 287"/>
                <a:gd name="T54" fmla="*/ 156 w 290"/>
                <a:gd name="T55" fmla="*/ 233 h 287"/>
                <a:gd name="T56" fmla="*/ 135 w 290"/>
                <a:gd name="T57" fmla="*/ 227 h 287"/>
                <a:gd name="T58" fmla="*/ 113 w 290"/>
                <a:gd name="T59" fmla="*/ 217 h 287"/>
                <a:gd name="T60" fmla="*/ 99 w 290"/>
                <a:gd name="T61" fmla="*/ 224 h 287"/>
                <a:gd name="T62" fmla="*/ 96 w 290"/>
                <a:gd name="T63" fmla="*/ 248 h 287"/>
                <a:gd name="T64" fmla="*/ 84 w 290"/>
                <a:gd name="T65" fmla="*/ 275 h 287"/>
                <a:gd name="T66" fmla="*/ 73 w 290"/>
                <a:gd name="T67" fmla="*/ 282 h 287"/>
                <a:gd name="T68" fmla="*/ 45 w 290"/>
                <a:gd name="T69" fmla="*/ 234 h 287"/>
                <a:gd name="T70" fmla="*/ 24 w 290"/>
                <a:gd name="T71" fmla="*/ 219 h 287"/>
                <a:gd name="T72" fmla="*/ 11 w 290"/>
                <a:gd name="T73" fmla="*/ 215 h 287"/>
                <a:gd name="T74" fmla="*/ 7 w 290"/>
                <a:gd name="T75" fmla="*/ 190 h 287"/>
                <a:gd name="T76" fmla="*/ 3 w 290"/>
                <a:gd name="T77" fmla="*/ 180 h 287"/>
                <a:gd name="T78" fmla="*/ 20 w 290"/>
                <a:gd name="T79" fmla="*/ 173 h 287"/>
                <a:gd name="T80" fmla="*/ 37 w 290"/>
                <a:gd name="T81" fmla="*/ 168 h 287"/>
                <a:gd name="T82" fmla="*/ 24 w 290"/>
                <a:gd name="T83" fmla="*/ 145 h 287"/>
                <a:gd name="T84" fmla="*/ 12 w 290"/>
                <a:gd name="T85" fmla="*/ 117 h 287"/>
                <a:gd name="T86" fmla="*/ 12 w 290"/>
                <a:gd name="T87" fmla="*/ 94 h 287"/>
                <a:gd name="T88" fmla="*/ 12 w 290"/>
                <a:gd name="T89" fmla="*/ 83 h 287"/>
                <a:gd name="T90" fmla="*/ 31 w 290"/>
                <a:gd name="T91" fmla="*/ 74 h 287"/>
                <a:gd name="T92" fmla="*/ 36 w 290"/>
                <a:gd name="T93" fmla="*/ 51 h 2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0"/>
                <a:gd name="T142" fmla="*/ 0 h 287"/>
                <a:gd name="T143" fmla="*/ 290 w 290"/>
                <a:gd name="T144" fmla="*/ 287 h 2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0" h="287">
                  <a:moveTo>
                    <a:pt x="36" y="51"/>
                  </a:moveTo>
                  <a:lnTo>
                    <a:pt x="48" y="51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71"/>
                  </a:lnTo>
                  <a:lnTo>
                    <a:pt x="53" y="77"/>
                  </a:lnTo>
                  <a:lnTo>
                    <a:pt x="48" y="79"/>
                  </a:lnTo>
                  <a:lnTo>
                    <a:pt x="51" y="89"/>
                  </a:lnTo>
                  <a:lnTo>
                    <a:pt x="58" y="96"/>
                  </a:lnTo>
                  <a:lnTo>
                    <a:pt x="67" y="88"/>
                  </a:lnTo>
                  <a:lnTo>
                    <a:pt x="72" y="83"/>
                  </a:lnTo>
                  <a:lnTo>
                    <a:pt x="80" y="74"/>
                  </a:lnTo>
                  <a:lnTo>
                    <a:pt x="80" y="65"/>
                  </a:lnTo>
                  <a:lnTo>
                    <a:pt x="87" y="61"/>
                  </a:lnTo>
                  <a:lnTo>
                    <a:pt x="99" y="54"/>
                  </a:lnTo>
                  <a:lnTo>
                    <a:pt x="107" y="42"/>
                  </a:lnTo>
                  <a:lnTo>
                    <a:pt x="109" y="37"/>
                  </a:lnTo>
                  <a:lnTo>
                    <a:pt x="111" y="12"/>
                  </a:lnTo>
                  <a:lnTo>
                    <a:pt x="118" y="8"/>
                  </a:lnTo>
                  <a:lnTo>
                    <a:pt x="127" y="10"/>
                  </a:lnTo>
                  <a:lnTo>
                    <a:pt x="127" y="19"/>
                  </a:lnTo>
                  <a:lnTo>
                    <a:pt x="125" y="32"/>
                  </a:lnTo>
                  <a:lnTo>
                    <a:pt x="134" y="39"/>
                  </a:lnTo>
                  <a:lnTo>
                    <a:pt x="141" y="44"/>
                  </a:lnTo>
                  <a:lnTo>
                    <a:pt x="142" y="49"/>
                  </a:lnTo>
                  <a:lnTo>
                    <a:pt x="149" y="53"/>
                  </a:lnTo>
                  <a:lnTo>
                    <a:pt x="163" y="37"/>
                  </a:lnTo>
                  <a:lnTo>
                    <a:pt x="171" y="41"/>
                  </a:lnTo>
                  <a:lnTo>
                    <a:pt x="177" y="34"/>
                  </a:lnTo>
                  <a:lnTo>
                    <a:pt x="175" y="27"/>
                  </a:lnTo>
                  <a:lnTo>
                    <a:pt x="183" y="10"/>
                  </a:lnTo>
                  <a:lnTo>
                    <a:pt x="188" y="2"/>
                  </a:lnTo>
                  <a:lnTo>
                    <a:pt x="197" y="0"/>
                  </a:lnTo>
                  <a:lnTo>
                    <a:pt x="205" y="2"/>
                  </a:lnTo>
                  <a:lnTo>
                    <a:pt x="211" y="14"/>
                  </a:lnTo>
                  <a:lnTo>
                    <a:pt x="218" y="22"/>
                  </a:lnTo>
                  <a:lnTo>
                    <a:pt x="228" y="29"/>
                  </a:lnTo>
                  <a:lnTo>
                    <a:pt x="231" y="34"/>
                  </a:lnTo>
                  <a:lnTo>
                    <a:pt x="230" y="42"/>
                  </a:lnTo>
                  <a:lnTo>
                    <a:pt x="230" y="59"/>
                  </a:lnTo>
                  <a:lnTo>
                    <a:pt x="230" y="69"/>
                  </a:lnTo>
                  <a:lnTo>
                    <a:pt x="226" y="79"/>
                  </a:lnTo>
                  <a:lnTo>
                    <a:pt x="226" y="89"/>
                  </a:lnTo>
                  <a:lnTo>
                    <a:pt x="222" y="100"/>
                  </a:lnTo>
                  <a:lnTo>
                    <a:pt x="222" y="117"/>
                  </a:lnTo>
                  <a:lnTo>
                    <a:pt x="222" y="127"/>
                  </a:lnTo>
                  <a:lnTo>
                    <a:pt x="226" y="139"/>
                  </a:lnTo>
                  <a:lnTo>
                    <a:pt x="231" y="142"/>
                  </a:lnTo>
                  <a:lnTo>
                    <a:pt x="239" y="136"/>
                  </a:lnTo>
                  <a:lnTo>
                    <a:pt x="245" y="127"/>
                  </a:lnTo>
                  <a:lnTo>
                    <a:pt x="252" y="132"/>
                  </a:lnTo>
                  <a:lnTo>
                    <a:pt x="250" y="140"/>
                  </a:lnTo>
                  <a:lnTo>
                    <a:pt x="252" y="156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9" y="175"/>
                  </a:lnTo>
                  <a:lnTo>
                    <a:pt x="235" y="183"/>
                  </a:lnTo>
                  <a:lnTo>
                    <a:pt x="233" y="192"/>
                  </a:lnTo>
                  <a:lnTo>
                    <a:pt x="236" y="204"/>
                  </a:lnTo>
                  <a:lnTo>
                    <a:pt x="243" y="209"/>
                  </a:lnTo>
                  <a:lnTo>
                    <a:pt x="248" y="204"/>
                  </a:lnTo>
                  <a:lnTo>
                    <a:pt x="255" y="205"/>
                  </a:lnTo>
                  <a:lnTo>
                    <a:pt x="252" y="210"/>
                  </a:lnTo>
                  <a:lnTo>
                    <a:pt x="255" y="223"/>
                  </a:lnTo>
                  <a:lnTo>
                    <a:pt x="258" y="227"/>
                  </a:lnTo>
                  <a:lnTo>
                    <a:pt x="267" y="234"/>
                  </a:lnTo>
                  <a:lnTo>
                    <a:pt x="272" y="240"/>
                  </a:lnTo>
                  <a:lnTo>
                    <a:pt x="279" y="246"/>
                  </a:lnTo>
                  <a:lnTo>
                    <a:pt x="284" y="253"/>
                  </a:lnTo>
                  <a:lnTo>
                    <a:pt x="289" y="257"/>
                  </a:lnTo>
                  <a:lnTo>
                    <a:pt x="282" y="260"/>
                  </a:lnTo>
                  <a:lnTo>
                    <a:pt x="258" y="260"/>
                  </a:lnTo>
                  <a:lnTo>
                    <a:pt x="252" y="263"/>
                  </a:lnTo>
                  <a:lnTo>
                    <a:pt x="241" y="262"/>
                  </a:lnTo>
                  <a:lnTo>
                    <a:pt x="228" y="251"/>
                  </a:lnTo>
                  <a:lnTo>
                    <a:pt x="221" y="255"/>
                  </a:lnTo>
                  <a:lnTo>
                    <a:pt x="214" y="258"/>
                  </a:lnTo>
                  <a:lnTo>
                    <a:pt x="209" y="257"/>
                  </a:lnTo>
                  <a:lnTo>
                    <a:pt x="200" y="248"/>
                  </a:lnTo>
                  <a:lnTo>
                    <a:pt x="197" y="250"/>
                  </a:lnTo>
                  <a:lnTo>
                    <a:pt x="190" y="251"/>
                  </a:lnTo>
                  <a:lnTo>
                    <a:pt x="182" y="248"/>
                  </a:lnTo>
                  <a:lnTo>
                    <a:pt x="168" y="241"/>
                  </a:lnTo>
                  <a:lnTo>
                    <a:pt x="156" y="233"/>
                  </a:lnTo>
                  <a:lnTo>
                    <a:pt x="146" y="223"/>
                  </a:lnTo>
                  <a:lnTo>
                    <a:pt x="141" y="224"/>
                  </a:lnTo>
                  <a:lnTo>
                    <a:pt x="135" y="227"/>
                  </a:lnTo>
                  <a:lnTo>
                    <a:pt x="129" y="227"/>
                  </a:lnTo>
                  <a:lnTo>
                    <a:pt x="119" y="221"/>
                  </a:lnTo>
                  <a:lnTo>
                    <a:pt x="113" y="217"/>
                  </a:lnTo>
                  <a:lnTo>
                    <a:pt x="107" y="219"/>
                  </a:lnTo>
                  <a:lnTo>
                    <a:pt x="102" y="221"/>
                  </a:lnTo>
                  <a:lnTo>
                    <a:pt x="99" y="224"/>
                  </a:lnTo>
                  <a:lnTo>
                    <a:pt x="96" y="229"/>
                  </a:lnTo>
                  <a:lnTo>
                    <a:pt x="98" y="240"/>
                  </a:lnTo>
                  <a:lnTo>
                    <a:pt x="96" y="248"/>
                  </a:lnTo>
                  <a:lnTo>
                    <a:pt x="92" y="262"/>
                  </a:lnTo>
                  <a:lnTo>
                    <a:pt x="89" y="267"/>
                  </a:lnTo>
                  <a:lnTo>
                    <a:pt x="84" y="275"/>
                  </a:lnTo>
                  <a:lnTo>
                    <a:pt x="82" y="279"/>
                  </a:lnTo>
                  <a:lnTo>
                    <a:pt x="75" y="286"/>
                  </a:lnTo>
                  <a:lnTo>
                    <a:pt x="73" y="282"/>
                  </a:lnTo>
                  <a:lnTo>
                    <a:pt x="70" y="279"/>
                  </a:lnTo>
                  <a:lnTo>
                    <a:pt x="70" y="263"/>
                  </a:lnTo>
                  <a:lnTo>
                    <a:pt x="45" y="234"/>
                  </a:lnTo>
                  <a:lnTo>
                    <a:pt x="39" y="219"/>
                  </a:lnTo>
                  <a:lnTo>
                    <a:pt x="31" y="219"/>
                  </a:lnTo>
                  <a:lnTo>
                    <a:pt x="24" y="219"/>
                  </a:lnTo>
                  <a:lnTo>
                    <a:pt x="20" y="221"/>
                  </a:lnTo>
                  <a:lnTo>
                    <a:pt x="15" y="221"/>
                  </a:lnTo>
                  <a:lnTo>
                    <a:pt x="11" y="215"/>
                  </a:lnTo>
                  <a:lnTo>
                    <a:pt x="7" y="212"/>
                  </a:lnTo>
                  <a:lnTo>
                    <a:pt x="7" y="204"/>
                  </a:lnTo>
                  <a:lnTo>
                    <a:pt x="7" y="190"/>
                  </a:lnTo>
                  <a:lnTo>
                    <a:pt x="2" y="187"/>
                  </a:lnTo>
                  <a:lnTo>
                    <a:pt x="0" y="183"/>
                  </a:lnTo>
                  <a:lnTo>
                    <a:pt x="3" y="18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20" y="173"/>
                  </a:lnTo>
                  <a:lnTo>
                    <a:pt x="29" y="178"/>
                  </a:lnTo>
                  <a:lnTo>
                    <a:pt x="34" y="173"/>
                  </a:lnTo>
                  <a:lnTo>
                    <a:pt x="37" y="168"/>
                  </a:lnTo>
                  <a:lnTo>
                    <a:pt x="37" y="164"/>
                  </a:lnTo>
                  <a:lnTo>
                    <a:pt x="33" y="156"/>
                  </a:lnTo>
                  <a:lnTo>
                    <a:pt x="24" y="145"/>
                  </a:lnTo>
                  <a:lnTo>
                    <a:pt x="22" y="137"/>
                  </a:lnTo>
                  <a:lnTo>
                    <a:pt x="20" y="125"/>
                  </a:lnTo>
                  <a:lnTo>
                    <a:pt x="12" y="117"/>
                  </a:lnTo>
                  <a:lnTo>
                    <a:pt x="12" y="108"/>
                  </a:lnTo>
                  <a:lnTo>
                    <a:pt x="14" y="101"/>
                  </a:lnTo>
                  <a:lnTo>
                    <a:pt x="12" y="94"/>
                  </a:lnTo>
                  <a:lnTo>
                    <a:pt x="9" y="91"/>
                  </a:lnTo>
                  <a:lnTo>
                    <a:pt x="11" y="86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22" y="83"/>
                  </a:lnTo>
                  <a:lnTo>
                    <a:pt x="31" y="74"/>
                  </a:lnTo>
                  <a:lnTo>
                    <a:pt x="34" y="66"/>
                  </a:lnTo>
                  <a:lnTo>
                    <a:pt x="34" y="63"/>
                  </a:lnTo>
                  <a:lnTo>
                    <a:pt x="36" y="51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6" name="Freeform 5064"/>
            <p:cNvSpPr>
              <a:spLocks/>
            </p:cNvSpPr>
            <p:nvPr/>
          </p:nvSpPr>
          <p:spPr bwMode="auto">
            <a:xfrm>
              <a:off x="1930158" y="1609775"/>
              <a:ext cx="504150" cy="376763"/>
            </a:xfrm>
            <a:custGeom>
              <a:avLst/>
              <a:gdLst>
                <a:gd name="T0" fmla="*/ 2 w 227"/>
                <a:gd name="T1" fmla="*/ 51 h 205"/>
                <a:gd name="T2" fmla="*/ 20 w 227"/>
                <a:gd name="T3" fmla="*/ 36 h 205"/>
                <a:gd name="T4" fmla="*/ 17 w 227"/>
                <a:gd name="T5" fmla="*/ 24 h 205"/>
                <a:gd name="T6" fmla="*/ 44 w 227"/>
                <a:gd name="T7" fmla="*/ 5 h 205"/>
                <a:gd name="T8" fmla="*/ 48 w 227"/>
                <a:gd name="T9" fmla="*/ 17 h 205"/>
                <a:gd name="T10" fmla="*/ 87 w 227"/>
                <a:gd name="T11" fmla="*/ 29 h 205"/>
                <a:gd name="T12" fmla="*/ 102 w 227"/>
                <a:gd name="T13" fmla="*/ 22 h 205"/>
                <a:gd name="T14" fmla="*/ 129 w 227"/>
                <a:gd name="T15" fmla="*/ 7 h 205"/>
                <a:gd name="T16" fmla="*/ 153 w 227"/>
                <a:gd name="T17" fmla="*/ 17 h 205"/>
                <a:gd name="T18" fmla="*/ 177 w 227"/>
                <a:gd name="T19" fmla="*/ 7 h 205"/>
                <a:gd name="T20" fmla="*/ 194 w 227"/>
                <a:gd name="T21" fmla="*/ 3 h 205"/>
                <a:gd name="T22" fmla="*/ 197 w 227"/>
                <a:gd name="T23" fmla="*/ 20 h 205"/>
                <a:gd name="T24" fmla="*/ 207 w 227"/>
                <a:gd name="T25" fmla="*/ 34 h 205"/>
                <a:gd name="T26" fmla="*/ 218 w 227"/>
                <a:gd name="T27" fmla="*/ 53 h 205"/>
                <a:gd name="T28" fmla="*/ 226 w 227"/>
                <a:gd name="T29" fmla="*/ 72 h 205"/>
                <a:gd name="T30" fmla="*/ 204 w 227"/>
                <a:gd name="T31" fmla="*/ 79 h 205"/>
                <a:gd name="T32" fmla="*/ 184 w 227"/>
                <a:gd name="T33" fmla="*/ 97 h 205"/>
                <a:gd name="T34" fmla="*/ 166 w 227"/>
                <a:gd name="T35" fmla="*/ 107 h 205"/>
                <a:gd name="T36" fmla="*/ 149 w 227"/>
                <a:gd name="T37" fmla="*/ 116 h 205"/>
                <a:gd name="T38" fmla="*/ 156 w 227"/>
                <a:gd name="T39" fmla="*/ 126 h 205"/>
                <a:gd name="T40" fmla="*/ 168 w 227"/>
                <a:gd name="T41" fmla="*/ 136 h 205"/>
                <a:gd name="T42" fmla="*/ 158 w 227"/>
                <a:gd name="T43" fmla="*/ 146 h 205"/>
                <a:gd name="T44" fmla="*/ 146 w 227"/>
                <a:gd name="T45" fmla="*/ 149 h 205"/>
                <a:gd name="T46" fmla="*/ 144 w 227"/>
                <a:gd name="T47" fmla="*/ 163 h 205"/>
                <a:gd name="T48" fmla="*/ 134 w 227"/>
                <a:gd name="T49" fmla="*/ 168 h 205"/>
                <a:gd name="T50" fmla="*/ 119 w 227"/>
                <a:gd name="T51" fmla="*/ 165 h 205"/>
                <a:gd name="T52" fmla="*/ 108 w 227"/>
                <a:gd name="T53" fmla="*/ 173 h 205"/>
                <a:gd name="T54" fmla="*/ 97 w 227"/>
                <a:gd name="T55" fmla="*/ 192 h 205"/>
                <a:gd name="T56" fmla="*/ 87 w 227"/>
                <a:gd name="T57" fmla="*/ 199 h 205"/>
                <a:gd name="T58" fmla="*/ 66 w 227"/>
                <a:gd name="T59" fmla="*/ 202 h 205"/>
                <a:gd name="T60" fmla="*/ 55 w 227"/>
                <a:gd name="T61" fmla="*/ 195 h 205"/>
                <a:gd name="T62" fmla="*/ 42 w 227"/>
                <a:gd name="T63" fmla="*/ 199 h 205"/>
                <a:gd name="T64" fmla="*/ 36 w 227"/>
                <a:gd name="T65" fmla="*/ 192 h 205"/>
                <a:gd name="T66" fmla="*/ 29 w 227"/>
                <a:gd name="T67" fmla="*/ 199 h 205"/>
                <a:gd name="T68" fmla="*/ 19 w 227"/>
                <a:gd name="T69" fmla="*/ 202 h 205"/>
                <a:gd name="T70" fmla="*/ 14 w 227"/>
                <a:gd name="T71" fmla="*/ 190 h 205"/>
                <a:gd name="T72" fmla="*/ 15 w 227"/>
                <a:gd name="T73" fmla="*/ 168 h 205"/>
                <a:gd name="T74" fmla="*/ 20 w 227"/>
                <a:gd name="T75" fmla="*/ 146 h 205"/>
                <a:gd name="T76" fmla="*/ 20 w 227"/>
                <a:gd name="T77" fmla="*/ 131 h 205"/>
                <a:gd name="T78" fmla="*/ 22 w 227"/>
                <a:gd name="T79" fmla="*/ 107 h 205"/>
                <a:gd name="T80" fmla="*/ 24 w 227"/>
                <a:gd name="T81" fmla="*/ 96 h 205"/>
                <a:gd name="T82" fmla="*/ 12 w 227"/>
                <a:gd name="T83" fmla="*/ 87 h 205"/>
                <a:gd name="T84" fmla="*/ 3 w 227"/>
                <a:gd name="T85" fmla="*/ 75 h 2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205"/>
                <a:gd name="T131" fmla="*/ 227 w 227"/>
                <a:gd name="T132" fmla="*/ 205 h 2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205">
                  <a:moveTo>
                    <a:pt x="0" y="65"/>
                  </a:moveTo>
                  <a:lnTo>
                    <a:pt x="2" y="51"/>
                  </a:lnTo>
                  <a:lnTo>
                    <a:pt x="8" y="46"/>
                  </a:lnTo>
                  <a:lnTo>
                    <a:pt x="20" y="36"/>
                  </a:lnTo>
                  <a:lnTo>
                    <a:pt x="22" y="31"/>
                  </a:lnTo>
                  <a:lnTo>
                    <a:pt x="17" y="24"/>
                  </a:lnTo>
                  <a:lnTo>
                    <a:pt x="39" y="0"/>
                  </a:lnTo>
                  <a:lnTo>
                    <a:pt x="44" y="5"/>
                  </a:lnTo>
                  <a:lnTo>
                    <a:pt x="48" y="12"/>
                  </a:lnTo>
                  <a:lnTo>
                    <a:pt x="48" y="17"/>
                  </a:lnTo>
                  <a:lnTo>
                    <a:pt x="60" y="20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102" y="22"/>
                  </a:lnTo>
                  <a:lnTo>
                    <a:pt x="119" y="7"/>
                  </a:lnTo>
                  <a:lnTo>
                    <a:pt x="129" y="7"/>
                  </a:lnTo>
                  <a:lnTo>
                    <a:pt x="139" y="14"/>
                  </a:lnTo>
                  <a:lnTo>
                    <a:pt x="153" y="17"/>
                  </a:lnTo>
                  <a:lnTo>
                    <a:pt x="170" y="12"/>
                  </a:lnTo>
                  <a:lnTo>
                    <a:pt x="177" y="7"/>
                  </a:lnTo>
                  <a:lnTo>
                    <a:pt x="185" y="7"/>
                  </a:lnTo>
                  <a:lnTo>
                    <a:pt x="194" y="3"/>
                  </a:lnTo>
                  <a:lnTo>
                    <a:pt x="199" y="12"/>
                  </a:lnTo>
                  <a:lnTo>
                    <a:pt x="197" y="20"/>
                  </a:lnTo>
                  <a:lnTo>
                    <a:pt x="199" y="31"/>
                  </a:lnTo>
                  <a:lnTo>
                    <a:pt x="207" y="34"/>
                  </a:lnTo>
                  <a:lnTo>
                    <a:pt x="215" y="43"/>
                  </a:lnTo>
                  <a:lnTo>
                    <a:pt x="218" y="53"/>
                  </a:lnTo>
                  <a:lnTo>
                    <a:pt x="226" y="65"/>
                  </a:lnTo>
                  <a:lnTo>
                    <a:pt x="226" y="72"/>
                  </a:lnTo>
                  <a:lnTo>
                    <a:pt x="215" y="73"/>
                  </a:lnTo>
                  <a:lnTo>
                    <a:pt x="204" y="79"/>
                  </a:lnTo>
                  <a:lnTo>
                    <a:pt x="194" y="89"/>
                  </a:lnTo>
                  <a:lnTo>
                    <a:pt x="184" y="97"/>
                  </a:lnTo>
                  <a:lnTo>
                    <a:pt x="175" y="104"/>
                  </a:lnTo>
                  <a:lnTo>
                    <a:pt x="166" y="107"/>
                  </a:lnTo>
                  <a:lnTo>
                    <a:pt x="153" y="109"/>
                  </a:lnTo>
                  <a:lnTo>
                    <a:pt x="149" y="116"/>
                  </a:lnTo>
                  <a:lnTo>
                    <a:pt x="151" y="123"/>
                  </a:lnTo>
                  <a:lnTo>
                    <a:pt x="156" y="126"/>
                  </a:lnTo>
                  <a:lnTo>
                    <a:pt x="163" y="130"/>
                  </a:lnTo>
                  <a:lnTo>
                    <a:pt x="168" y="136"/>
                  </a:lnTo>
                  <a:lnTo>
                    <a:pt x="165" y="139"/>
                  </a:lnTo>
                  <a:lnTo>
                    <a:pt x="158" y="146"/>
                  </a:lnTo>
                  <a:lnTo>
                    <a:pt x="151" y="148"/>
                  </a:lnTo>
                  <a:lnTo>
                    <a:pt x="146" y="149"/>
                  </a:lnTo>
                  <a:lnTo>
                    <a:pt x="148" y="156"/>
                  </a:lnTo>
                  <a:lnTo>
                    <a:pt x="144" y="163"/>
                  </a:lnTo>
                  <a:lnTo>
                    <a:pt x="141" y="168"/>
                  </a:lnTo>
                  <a:lnTo>
                    <a:pt x="134" y="168"/>
                  </a:lnTo>
                  <a:lnTo>
                    <a:pt x="127" y="167"/>
                  </a:lnTo>
                  <a:lnTo>
                    <a:pt x="119" y="165"/>
                  </a:lnTo>
                  <a:lnTo>
                    <a:pt x="111" y="165"/>
                  </a:lnTo>
                  <a:lnTo>
                    <a:pt x="108" y="173"/>
                  </a:lnTo>
                  <a:lnTo>
                    <a:pt x="104" y="182"/>
                  </a:lnTo>
                  <a:lnTo>
                    <a:pt x="97" y="192"/>
                  </a:lnTo>
                  <a:lnTo>
                    <a:pt x="92" y="197"/>
                  </a:lnTo>
                  <a:lnTo>
                    <a:pt x="87" y="199"/>
                  </a:lnTo>
                  <a:lnTo>
                    <a:pt x="77" y="202"/>
                  </a:lnTo>
                  <a:lnTo>
                    <a:pt x="66" y="202"/>
                  </a:lnTo>
                  <a:lnTo>
                    <a:pt x="60" y="199"/>
                  </a:lnTo>
                  <a:lnTo>
                    <a:pt x="55" y="195"/>
                  </a:lnTo>
                  <a:lnTo>
                    <a:pt x="48" y="197"/>
                  </a:lnTo>
                  <a:lnTo>
                    <a:pt x="42" y="199"/>
                  </a:lnTo>
                  <a:lnTo>
                    <a:pt x="41" y="195"/>
                  </a:lnTo>
                  <a:lnTo>
                    <a:pt x="36" y="192"/>
                  </a:lnTo>
                  <a:lnTo>
                    <a:pt x="32" y="195"/>
                  </a:lnTo>
                  <a:lnTo>
                    <a:pt x="29" y="199"/>
                  </a:lnTo>
                  <a:lnTo>
                    <a:pt x="24" y="204"/>
                  </a:lnTo>
                  <a:lnTo>
                    <a:pt x="19" y="202"/>
                  </a:lnTo>
                  <a:lnTo>
                    <a:pt x="15" y="195"/>
                  </a:lnTo>
                  <a:lnTo>
                    <a:pt x="14" y="190"/>
                  </a:lnTo>
                  <a:lnTo>
                    <a:pt x="15" y="180"/>
                  </a:lnTo>
                  <a:lnTo>
                    <a:pt x="15" y="168"/>
                  </a:lnTo>
                  <a:lnTo>
                    <a:pt x="17" y="158"/>
                  </a:lnTo>
                  <a:lnTo>
                    <a:pt x="20" y="146"/>
                  </a:lnTo>
                  <a:lnTo>
                    <a:pt x="20" y="139"/>
                  </a:lnTo>
                  <a:lnTo>
                    <a:pt x="20" y="131"/>
                  </a:lnTo>
                  <a:lnTo>
                    <a:pt x="20" y="123"/>
                  </a:lnTo>
                  <a:lnTo>
                    <a:pt x="22" y="107"/>
                  </a:lnTo>
                  <a:lnTo>
                    <a:pt x="25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12" y="87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0" y="65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7" name="Freeform 5165"/>
            <p:cNvSpPr>
              <a:spLocks/>
            </p:cNvSpPr>
            <p:nvPr/>
          </p:nvSpPr>
          <p:spPr bwMode="auto">
            <a:xfrm>
              <a:off x="2388332" y="1763324"/>
              <a:ext cx="339931" cy="299987"/>
            </a:xfrm>
            <a:custGeom>
              <a:avLst/>
              <a:gdLst>
                <a:gd name="T0" fmla="*/ 49 w 153"/>
                <a:gd name="T1" fmla="*/ 5 h 163"/>
                <a:gd name="T2" fmla="*/ 54 w 153"/>
                <a:gd name="T3" fmla="*/ 0 h 163"/>
                <a:gd name="T4" fmla="*/ 78 w 153"/>
                <a:gd name="T5" fmla="*/ 6 h 163"/>
                <a:gd name="T6" fmla="*/ 105 w 153"/>
                <a:gd name="T7" fmla="*/ 15 h 163"/>
                <a:gd name="T8" fmla="*/ 146 w 153"/>
                <a:gd name="T9" fmla="*/ 34 h 163"/>
                <a:gd name="T10" fmla="*/ 147 w 153"/>
                <a:gd name="T11" fmla="*/ 44 h 163"/>
                <a:gd name="T12" fmla="*/ 135 w 153"/>
                <a:gd name="T13" fmla="*/ 49 h 163"/>
                <a:gd name="T14" fmla="*/ 130 w 153"/>
                <a:gd name="T15" fmla="*/ 62 h 163"/>
                <a:gd name="T16" fmla="*/ 146 w 153"/>
                <a:gd name="T17" fmla="*/ 83 h 163"/>
                <a:gd name="T18" fmla="*/ 137 w 153"/>
                <a:gd name="T19" fmla="*/ 104 h 163"/>
                <a:gd name="T20" fmla="*/ 140 w 153"/>
                <a:gd name="T21" fmla="*/ 123 h 163"/>
                <a:gd name="T22" fmla="*/ 150 w 153"/>
                <a:gd name="T23" fmla="*/ 140 h 163"/>
                <a:gd name="T24" fmla="*/ 152 w 153"/>
                <a:gd name="T25" fmla="*/ 161 h 163"/>
                <a:gd name="T26" fmla="*/ 139 w 153"/>
                <a:gd name="T27" fmla="*/ 162 h 163"/>
                <a:gd name="T28" fmla="*/ 132 w 153"/>
                <a:gd name="T29" fmla="*/ 147 h 163"/>
                <a:gd name="T30" fmla="*/ 124 w 153"/>
                <a:gd name="T31" fmla="*/ 140 h 163"/>
                <a:gd name="T32" fmla="*/ 112 w 153"/>
                <a:gd name="T33" fmla="*/ 151 h 163"/>
                <a:gd name="T34" fmla="*/ 98 w 153"/>
                <a:gd name="T35" fmla="*/ 152 h 163"/>
                <a:gd name="T36" fmla="*/ 83 w 153"/>
                <a:gd name="T37" fmla="*/ 149 h 163"/>
                <a:gd name="T38" fmla="*/ 75 w 153"/>
                <a:gd name="T39" fmla="*/ 149 h 163"/>
                <a:gd name="T40" fmla="*/ 63 w 153"/>
                <a:gd name="T41" fmla="*/ 139 h 163"/>
                <a:gd name="T42" fmla="*/ 53 w 153"/>
                <a:gd name="T43" fmla="*/ 130 h 163"/>
                <a:gd name="T44" fmla="*/ 35 w 153"/>
                <a:gd name="T45" fmla="*/ 137 h 163"/>
                <a:gd name="T46" fmla="*/ 24 w 153"/>
                <a:gd name="T47" fmla="*/ 132 h 163"/>
                <a:gd name="T48" fmla="*/ 20 w 153"/>
                <a:gd name="T49" fmla="*/ 120 h 163"/>
                <a:gd name="T50" fmla="*/ 15 w 153"/>
                <a:gd name="T51" fmla="*/ 108 h 163"/>
                <a:gd name="T52" fmla="*/ 6 w 153"/>
                <a:gd name="T53" fmla="*/ 98 h 163"/>
                <a:gd name="T54" fmla="*/ 5 w 153"/>
                <a:gd name="T55" fmla="*/ 91 h 163"/>
                <a:gd name="T56" fmla="*/ 1 w 153"/>
                <a:gd name="T57" fmla="*/ 77 h 163"/>
                <a:gd name="T58" fmla="*/ 5 w 153"/>
                <a:gd name="T59" fmla="*/ 64 h 163"/>
                <a:gd name="T60" fmla="*/ 25 w 153"/>
                <a:gd name="T61" fmla="*/ 37 h 163"/>
                <a:gd name="T62" fmla="*/ 28 w 153"/>
                <a:gd name="T63" fmla="*/ 29 h 163"/>
                <a:gd name="T64" fmla="*/ 41 w 153"/>
                <a:gd name="T65" fmla="*/ 19 h 163"/>
                <a:gd name="T66" fmla="*/ 46 w 153"/>
                <a:gd name="T67" fmla="*/ 13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163"/>
                <a:gd name="T104" fmla="*/ 153 w 153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163">
                  <a:moveTo>
                    <a:pt x="51" y="5"/>
                  </a:moveTo>
                  <a:lnTo>
                    <a:pt x="49" y="5"/>
                  </a:lnTo>
                  <a:lnTo>
                    <a:pt x="51" y="6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100" y="17"/>
                  </a:lnTo>
                  <a:lnTo>
                    <a:pt x="105" y="15"/>
                  </a:lnTo>
                  <a:lnTo>
                    <a:pt x="135" y="27"/>
                  </a:lnTo>
                  <a:lnTo>
                    <a:pt x="146" y="34"/>
                  </a:lnTo>
                  <a:lnTo>
                    <a:pt x="149" y="39"/>
                  </a:lnTo>
                  <a:lnTo>
                    <a:pt x="147" y="44"/>
                  </a:lnTo>
                  <a:lnTo>
                    <a:pt x="142" y="47"/>
                  </a:lnTo>
                  <a:lnTo>
                    <a:pt x="135" y="49"/>
                  </a:lnTo>
                  <a:lnTo>
                    <a:pt x="129" y="52"/>
                  </a:lnTo>
                  <a:lnTo>
                    <a:pt x="130" y="62"/>
                  </a:lnTo>
                  <a:lnTo>
                    <a:pt x="144" y="74"/>
                  </a:lnTo>
                  <a:lnTo>
                    <a:pt x="146" y="83"/>
                  </a:lnTo>
                  <a:lnTo>
                    <a:pt x="144" y="92"/>
                  </a:lnTo>
                  <a:lnTo>
                    <a:pt x="137" y="104"/>
                  </a:lnTo>
                  <a:lnTo>
                    <a:pt x="133" y="115"/>
                  </a:lnTo>
                  <a:lnTo>
                    <a:pt x="140" y="123"/>
                  </a:lnTo>
                  <a:lnTo>
                    <a:pt x="149" y="135"/>
                  </a:lnTo>
                  <a:lnTo>
                    <a:pt x="150" y="140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47" y="162"/>
                  </a:lnTo>
                  <a:lnTo>
                    <a:pt x="139" y="162"/>
                  </a:lnTo>
                  <a:lnTo>
                    <a:pt x="135" y="157"/>
                  </a:lnTo>
                  <a:lnTo>
                    <a:pt x="132" y="147"/>
                  </a:lnTo>
                  <a:lnTo>
                    <a:pt x="127" y="140"/>
                  </a:lnTo>
                  <a:lnTo>
                    <a:pt x="124" y="140"/>
                  </a:lnTo>
                  <a:lnTo>
                    <a:pt x="119" y="144"/>
                  </a:lnTo>
                  <a:lnTo>
                    <a:pt x="112" y="151"/>
                  </a:lnTo>
                  <a:lnTo>
                    <a:pt x="109" y="152"/>
                  </a:lnTo>
                  <a:lnTo>
                    <a:pt x="98" y="152"/>
                  </a:lnTo>
                  <a:lnTo>
                    <a:pt x="94" y="149"/>
                  </a:lnTo>
                  <a:lnTo>
                    <a:pt x="83" y="149"/>
                  </a:lnTo>
                  <a:lnTo>
                    <a:pt x="78" y="151"/>
                  </a:lnTo>
                  <a:lnTo>
                    <a:pt x="75" y="149"/>
                  </a:lnTo>
                  <a:lnTo>
                    <a:pt x="70" y="145"/>
                  </a:lnTo>
                  <a:lnTo>
                    <a:pt x="63" y="139"/>
                  </a:lnTo>
                  <a:lnTo>
                    <a:pt x="58" y="132"/>
                  </a:lnTo>
                  <a:lnTo>
                    <a:pt x="53" y="130"/>
                  </a:lnTo>
                  <a:lnTo>
                    <a:pt x="42" y="135"/>
                  </a:lnTo>
                  <a:lnTo>
                    <a:pt x="35" y="137"/>
                  </a:lnTo>
                  <a:lnTo>
                    <a:pt x="30" y="137"/>
                  </a:lnTo>
                  <a:lnTo>
                    <a:pt x="24" y="132"/>
                  </a:lnTo>
                  <a:lnTo>
                    <a:pt x="20" y="125"/>
                  </a:lnTo>
                  <a:lnTo>
                    <a:pt x="20" y="120"/>
                  </a:lnTo>
                  <a:lnTo>
                    <a:pt x="20" y="113"/>
                  </a:lnTo>
                  <a:lnTo>
                    <a:pt x="15" y="108"/>
                  </a:lnTo>
                  <a:lnTo>
                    <a:pt x="11" y="101"/>
                  </a:lnTo>
                  <a:lnTo>
                    <a:pt x="6" y="98"/>
                  </a:lnTo>
                  <a:lnTo>
                    <a:pt x="3" y="98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2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28" y="29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49" y="17"/>
                  </a:lnTo>
                  <a:lnTo>
                    <a:pt x="46" y="13"/>
                  </a:lnTo>
                  <a:lnTo>
                    <a:pt x="51" y="5"/>
                  </a:lnTo>
                </a:path>
              </a:pathLst>
            </a:custGeom>
            <a:solidFill>
              <a:srgbClr val="3397A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8" name="Freeform 5266"/>
            <p:cNvSpPr>
              <a:spLocks/>
            </p:cNvSpPr>
            <p:nvPr/>
          </p:nvSpPr>
          <p:spPr bwMode="auto">
            <a:xfrm>
              <a:off x="1992890" y="1736314"/>
              <a:ext cx="563268" cy="524625"/>
            </a:xfrm>
            <a:custGeom>
              <a:avLst/>
              <a:gdLst>
                <a:gd name="T0" fmla="*/ 215 w 255"/>
                <a:gd name="T1" fmla="*/ 2 h 289"/>
                <a:gd name="T2" fmla="*/ 235 w 255"/>
                <a:gd name="T3" fmla="*/ 15 h 289"/>
                <a:gd name="T4" fmla="*/ 227 w 255"/>
                <a:gd name="T5" fmla="*/ 31 h 289"/>
                <a:gd name="T6" fmla="*/ 208 w 255"/>
                <a:gd name="T7" fmla="*/ 45 h 289"/>
                <a:gd name="T8" fmla="*/ 203 w 255"/>
                <a:gd name="T9" fmla="*/ 53 h 289"/>
                <a:gd name="T10" fmla="*/ 188 w 255"/>
                <a:gd name="T11" fmla="*/ 72 h 289"/>
                <a:gd name="T12" fmla="*/ 181 w 255"/>
                <a:gd name="T13" fmla="*/ 93 h 289"/>
                <a:gd name="T14" fmla="*/ 181 w 255"/>
                <a:gd name="T15" fmla="*/ 112 h 289"/>
                <a:gd name="T16" fmla="*/ 198 w 255"/>
                <a:gd name="T17" fmla="*/ 127 h 289"/>
                <a:gd name="T18" fmla="*/ 201 w 255"/>
                <a:gd name="T19" fmla="*/ 144 h 289"/>
                <a:gd name="T20" fmla="*/ 218 w 255"/>
                <a:gd name="T21" fmla="*/ 151 h 289"/>
                <a:gd name="T22" fmla="*/ 237 w 255"/>
                <a:gd name="T23" fmla="*/ 148 h 289"/>
                <a:gd name="T24" fmla="*/ 254 w 255"/>
                <a:gd name="T25" fmla="*/ 168 h 289"/>
                <a:gd name="T26" fmla="*/ 222 w 255"/>
                <a:gd name="T27" fmla="*/ 177 h 289"/>
                <a:gd name="T28" fmla="*/ 172 w 255"/>
                <a:gd name="T29" fmla="*/ 195 h 289"/>
                <a:gd name="T30" fmla="*/ 167 w 255"/>
                <a:gd name="T31" fmla="*/ 220 h 289"/>
                <a:gd name="T32" fmla="*/ 169 w 255"/>
                <a:gd name="T33" fmla="*/ 255 h 289"/>
                <a:gd name="T34" fmla="*/ 181 w 255"/>
                <a:gd name="T35" fmla="*/ 281 h 289"/>
                <a:gd name="T36" fmla="*/ 163 w 255"/>
                <a:gd name="T37" fmla="*/ 286 h 289"/>
                <a:gd name="T38" fmla="*/ 150 w 255"/>
                <a:gd name="T39" fmla="*/ 267 h 289"/>
                <a:gd name="T40" fmla="*/ 121 w 255"/>
                <a:gd name="T41" fmla="*/ 265 h 289"/>
                <a:gd name="T42" fmla="*/ 104 w 255"/>
                <a:gd name="T43" fmla="*/ 267 h 289"/>
                <a:gd name="T44" fmla="*/ 83 w 255"/>
                <a:gd name="T45" fmla="*/ 267 h 289"/>
                <a:gd name="T46" fmla="*/ 70 w 255"/>
                <a:gd name="T47" fmla="*/ 262 h 289"/>
                <a:gd name="T48" fmla="*/ 54 w 255"/>
                <a:gd name="T49" fmla="*/ 252 h 289"/>
                <a:gd name="T50" fmla="*/ 34 w 255"/>
                <a:gd name="T51" fmla="*/ 230 h 289"/>
                <a:gd name="T52" fmla="*/ 20 w 255"/>
                <a:gd name="T53" fmla="*/ 216 h 289"/>
                <a:gd name="T54" fmla="*/ 19 w 255"/>
                <a:gd name="T55" fmla="*/ 203 h 289"/>
                <a:gd name="T56" fmla="*/ 5 w 255"/>
                <a:gd name="T57" fmla="*/ 199 h 289"/>
                <a:gd name="T58" fmla="*/ 2 w 255"/>
                <a:gd name="T59" fmla="*/ 178 h 289"/>
                <a:gd name="T60" fmla="*/ 14 w 255"/>
                <a:gd name="T61" fmla="*/ 163 h 289"/>
                <a:gd name="T62" fmla="*/ 17 w 255"/>
                <a:gd name="T63" fmla="*/ 148 h 289"/>
                <a:gd name="T64" fmla="*/ 19 w 255"/>
                <a:gd name="T65" fmla="*/ 133 h 289"/>
                <a:gd name="T66" fmla="*/ 37 w 255"/>
                <a:gd name="T67" fmla="*/ 134 h 289"/>
                <a:gd name="T68" fmla="*/ 66 w 255"/>
                <a:gd name="T69" fmla="*/ 127 h 289"/>
                <a:gd name="T70" fmla="*/ 82 w 255"/>
                <a:gd name="T71" fmla="*/ 105 h 289"/>
                <a:gd name="T72" fmla="*/ 99 w 255"/>
                <a:gd name="T73" fmla="*/ 98 h 289"/>
                <a:gd name="T74" fmla="*/ 115 w 255"/>
                <a:gd name="T75" fmla="*/ 100 h 289"/>
                <a:gd name="T76" fmla="*/ 121 w 255"/>
                <a:gd name="T77" fmla="*/ 80 h 289"/>
                <a:gd name="T78" fmla="*/ 142 w 255"/>
                <a:gd name="T79" fmla="*/ 67 h 289"/>
                <a:gd name="T80" fmla="*/ 130 w 255"/>
                <a:gd name="T81" fmla="*/ 58 h 289"/>
                <a:gd name="T82" fmla="*/ 125 w 255"/>
                <a:gd name="T83" fmla="*/ 50 h 289"/>
                <a:gd name="T84" fmla="*/ 125 w 255"/>
                <a:gd name="T85" fmla="*/ 41 h 289"/>
                <a:gd name="T86" fmla="*/ 142 w 255"/>
                <a:gd name="T87" fmla="*/ 37 h 289"/>
                <a:gd name="T88" fmla="*/ 157 w 255"/>
                <a:gd name="T89" fmla="*/ 29 h 289"/>
                <a:gd name="T90" fmla="*/ 174 w 255"/>
                <a:gd name="T91" fmla="*/ 14 h 289"/>
                <a:gd name="T92" fmla="*/ 189 w 255"/>
                <a:gd name="T93" fmla="*/ 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5"/>
                <a:gd name="T142" fmla="*/ 0 h 289"/>
                <a:gd name="T143" fmla="*/ 255 w 255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5" h="289">
                  <a:moveTo>
                    <a:pt x="198" y="3"/>
                  </a:moveTo>
                  <a:lnTo>
                    <a:pt x="208" y="0"/>
                  </a:lnTo>
                  <a:lnTo>
                    <a:pt x="215" y="2"/>
                  </a:lnTo>
                  <a:lnTo>
                    <a:pt x="225" y="7"/>
                  </a:lnTo>
                  <a:lnTo>
                    <a:pt x="235" y="12"/>
                  </a:lnTo>
                  <a:lnTo>
                    <a:pt x="235" y="15"/>
                  </a:lnTo>
                  <a:lnTo>
                    <a:pt x="232" y="19"/>
                  </a:lnTo>
                  <a:lnTo>
                    <a:pt x="225" y="28"/>
                  </a:lnTo>
                  <a:lnTo>
                    <a:pt x="227" y="31"/>
                  </a:lnTo>
                  <a:lnTo>
                    <a:pt x="220" y="33"/>
                  </a:lnTo>
                  <a:lnTo>
                    <a:pt x="215" y="37"/>
                  </a:lnTo>
                  <a:lnTo>
                    <a:pt x="208" y="45"/>
                  </a:lnTo>
                  <a:lnTo>
                    <a:pt x="206" y="48"/>
                  </a:lnTo>
                  <a:lnTo>
                    <a:pt x="208" y="51"/>
                  </a:lnTo>
                  <a:lnTo>
                    <a:pt x="203" y="53"/>
                  </a:lnTo>
                  <a:lnTo>
                    <a:pt x="200" y="60"/>
                  </a:lnTo>
                  <a:lnTo>
                    <a:pt x="195" y="64"/>
                  </a:lnTo>
                  <a:lnTo>
                    <a:pt x="188" y="72"/>
                  </a:lnTo>
                  <a:lnTo>
                    <a:pt x="183" y="80"/>
                  </a:lnTo>
                  <a:lnTo>
                    <a:pt x="180" y="84"/>
                  </a:lnTo>
                  <a:lnTo>
                    <a:pt x="181" y="93"/>
                  </a:lnTo>
                  <a:lnTo>
                    <a:pt x="184" y="100"/>
                  </a:lnTo>
                  <a:lnTo>
                    <a:pt x="183" y="105"/>
                  </a:lnTo>
                  <a:lnTo>
                    <a:pt x="181" y="112"/>
                  </a:lnTo>
                  <a:lnTo>
                    <a:pt x="189" y="117"/>
                  </a:lnTo>
                  <a:lnTo>
                    <a:pt x="195" y="124"/>
                  </a:lnTo>
                  <a:lnTo>
                    <a:pt x="198" y="127"/>
                  </a:lnTo>
                  <a:lnTo>
                    <a:pt x="200" y="131"/>
                  </a:lnTo>
                  <a:lnTo>
                    <a:pt x="198" y="137"/>
                  </a:lnTo>
                  <a:lnTo>
                    <a:pt x="201" y="144"/>
                  </a:lnTo>
                  <a:lnTo>
                    <a:pt x="205" y="151"/>
                  </a:lnTo>
                  <a:lnTo>
                    <a:pt x="210" y="154"/>
                  </a:lnTo>
                  <a:lnTo>
                    <a:pt x="218" y="151"/>
                  </a:lnTo>
                  <a:lnTo>
                    <a:pt x="225" y="148"/>
                  </a:lnTo>
                  <a:lnTo>
                    <a:pt x="231" y="144"/>
                  </a:lnTo>
                  <a:lnTo>
                    <a:pt x="237" y="148"/>
                  </a:lnTo>
                  <a:lnTo>
                    <a:pt x="242" y="154"/>
                  </a:lnTo>
                  <a:lnTo>
                    <a:pt x="249" y="161"/>
                  </a:lnTo>
                  <a:lnTo>
                    <a:pt x="254" y="168"/>
                  </a:lnTo>
                  <a:lnTo>
                    <a:pt x="246" y="172"/>
                  </a:lnTo>
                  <a:lnTo>
                    <a:pt x="231" y="173"/>
                  </a:lnTo>
                  <a:lnTo>
                    <a:pt x="222" y="177"/>
                  </a:lnTo>
                  <a:lnTo>
                    <a:pt x="200" y="182"/>
                  </a:lnTo>
                  <a:lnTo>
                    <a:pt x="184" y="189"/>
                  </a:lnTo>
                  <a:lnTo>
                    <a:pt x="172" y="195"/>
                  </a:lnTo>
                  <a:lnTo>
                    <a:pt x="167" y="199"/>
                  </a:lnTo>
                  <a:lnTo>
                    <a:pt x="167" y="207"/>
                  </a:lnTo>
                  <a:lnTo>
                    <a:pt x="167" y="220"/>
                  </a:lnTo>
                  <a:lnTo>
                    <a:pt x="163" y="242"/>
                  </a:lnTo>
                  <a:lnTo>
                    <a:pt x="161" y="248"/>
                  </a:lnTo>
                  <a:lnTo>
                    <a:pt x="169" y="255"/>
                  </a:lnTo>
                  <a:lnTo>
                    <a:pt x="181" y="267"/>
                  </a:lnTo>
                  <a:lnTo>
                    <a:pt x="183" y="274"/>
                  </a:lnTo>
                  <a:lnTo>
                    <a:pt x="181" y="281"/>
                  </a:lnTo>
                  <a:lnTo>
                    <a:pt x="172" y="284"/>
                  </a:lnTo>
                  <a:lnTo>
                    <a:pt x="163" y="288"/>
                  </a:lnTo>
                  <a:lnTo>
                    <a:pt x="163" y="286"/>
                  </a:lnTo>
                  <a:lnTo>
                    <a:pt x="157" y="279"/>
                  </a:lnTo>
                  <a:lnTo>
                    <a:pt x="154" y="271"/>
                  </a:lnTo>
                  <a:lnTo>
                    <a:pt x="150" y="267"/>
                  </a:lnTo>
                  <a:lnTo>
                    <a:pt x="140" y="264"/>
                  </a:lnTo>
                  <a:lnTo>
                    <a:pt x="130" y="262"/>
                  </a:lnTo>
                  <a:lnTo>
                    <a:pt x="121" y="265"/>
                  </a:lnTo>
                  <a:lnTo>
                    <a:pt x="118" y="271"/>
                  </a:lnTo>
                  <a:lnTo>
                    <a:pt x="111" y="273"/>
                  </a:lnTo>
                  <a:lnTo>
                    <a:pt x="104" y="267"/>
                  </a:lnTo>
                  <a:lnTo>
                    <a:pt x="97" y="267"/>
                  </a:lnTo>
                  <a:lnTo>
                    <a:pt x="88" y="269"/>
                  </a:lnTo>
                  <a:lnTo>
                    <a:pt x="83" y="267"/>
                  </a:lnTo>
                  <a:lnTo>
                    <a:pt x="76" y="265"/>
                  </a:lnTo>
                  <a:lnTo>
                    <a:pt x="71" y="264"/>
                  </a:lnTo>
                  <a:lnTo>
                    <a:pt x="70" y="262"/>
                  </a:lnTo>
                  <a:lnTo>
                    <a:pt x="65" y="260"/>
                  </a:lnTo>
                  <a:lnTo>
                    <a:pt x="58" y="257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0" y="237"/>
                  </a:lnTo>
                  <a:lnTo>
                    <a:pt x="34" y="230"/>
                  </a:lnTo>
                  <a:lnTo>
                    <a:pt x="29" y="226"/>
                  </a:lnTo>
                  <a:lnTo>
                    <a:pt x="23" y="221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19" y="204"/>
                  </a:lnTo>
                  <a:lnTo>
                    <a:pt x="19" y="203"/>
                  </a:lnTo>
                  <a:lnTo>
                    <a:pt x="15" y="201"/>
                  </a:lnTo>
                  <a:lnTo>
                    <a:pt x="10" y="204"/>
                  </a:lnTo>
                  <a:lnTo>
                    <a:pt x="5" y="199"/>
                  </a:lnTo>
                  <a:lnTo>
                    <a:pt x="3" y="192"/>
                  </a:lnTo>
                  <a:lnTo>
                    <a:pt x="0" y="185"/>
                  </a:lnTo>
                  <a:lnTo>
                    <a:pt x="2" y="178"/>
                  </a:lnTo>
                  <a:lnTo>
                    <a:pt x="3" y="173"/>
                  </a:lnTo>
                  <a:lnTo>
                    <a:pt x="8" y="168"/>
                  </a:lnTo>
                  <a:lnTo>
                    <a:pt x="14" y="163"/>
                  </a:lnTo>
                  <a:lnTo>
                    <a:pt x="20" y="158"/>
                  </a:lnTo>
                  <a:lnTo>
                    <a:pt x="19" y="153"/>
                  </a:lnTo>
                  <a:lnTo>
                    <a:pt x="17" y="148"/>
                  </a:lnTo>
                  <a:lnTo>
                    <a:pt x="17" y="141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7" y="125"/>
                  </a:lnTo>
                  <a:lnTo>
                    <a:pt x="34" y="133"/>
                  </a:lnTo>
                  <a:lnTo>
                    <a:pt x="37" y="134"/>
                  </a:lnTo>
                  <a:lnTo>
                    <a:pt x="48" y="134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71" y="122"/>
                  </a:lnTo>
                  <a:lnTo>
                    <a:pt x="76" y="115"/>
                  </a:lnTo>
                  <a:lnTo>
                    <a:pt x="82" y="105"/>
                  </a:lnTo>
                  <a:lnTo>
                    <a:pt x="83" y="97"/>
                  </a:lnTo>
                  <a:lnTo>
                    <a:pt x="93" y="95"/>
                  </a:lnTo>
                  <a:lnTo>
                    <a:pt x="99" y="98"/>
                  </a:lnTo>
                  <a:lnTo>
                    <a:pt x="106" y="100"/>
                  </a:lnTo>
                  <a:lnTo>
                    <a:pt x="111" y="100"/>
                  </a:lnTo>
                  <a:lnTo>
                    <a:pt x="115" y="100"/>
                  </a:lnTo>
                  <a:lnTo>
                    <a:pt x="121" y="86"/>
                  </a:lnTo>
                  <a:lnTo>
                    <a:pt x="118" y="83"/>
                  </a:lnTo>
                  <a:lnTo>
                    <a:pt x="121" y="80"/>
                  </a:lnTo>
                  <a:lnTo>
                    <a:pt x="125" y="80"/>
                  </a:lnTo>
                  <a:lnTo>
                    <a:pt x="128" y="80"/>
                  </a:lnTo>
                  <a:lnTo>
                    <a:pt x="142" y="67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0" y="58"/>
                  </a:lnTo>
                  <a:lnTo>
                    <a:pt x="127" y="55"/>
                  </a:lnTo>
                  <a:lnTo>
                    <a:pt x="125" y="53"/>
                  </a:lnTo>
                  <a:lnTo>
                    <a:pt x="125" y="50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25" y="41"/>
                  </a:lnTo>
                  <a:lnTo>
                    <a:pt x="128" y="41"/>
                  </a:lnTo>
                  <a:lnTo>
                    <a:pt x="137" y="37"/>
                  </a:lnTo>
                  <a:lnTo>
                    <a:pt x="142" y="37"/>
                  </a:lnTo>
                  <a:lnTo>
                    <a:pt x="149" y="36"/>
                  </a:lnTo>
                  <a:lnTo>
                    <a:pt x="152" y="33"/>
                  </a:lnTo>
                  <a:lnTo>
                    <a:pt x="157" y="29"/>
                  </a:lnTo>
                  <a:lnTo>
                    <a:pt x="163" y="24"/>
                  </a:lnTo>
                  <a:lnTo>
                    <a:pt x="169" y="19"/>
                  </a:lnTo>
                  <a:lnTo>
                    <a:pt x="174" y="14"/>
                  </a:lnTo>
                  <a:lnTo>
                    <a:pt x="178" y="11"/>
                  </a:lnTo>
                  <a:lnTo>
                    <a:pt x="183" y="7"/>
                  </a:lnTo>
                  <a:lnTo>
                    <a:pt x="189" y="7"/>
                  </a:lnTo>
                  <a:lnTo>
                    <a:pt x="198" y="3"/>
                  </a:lnTo>
                </a:path>
              </a:pathLst>
            </a:custGeom>
            <a:solidFill>
              <a:srgbClr val="3397A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59" name="Freeform 5367"/>
            <p:cNvSpPr>
              <a:spLocks/>
            </p:cNvSpPr>
            <p:nvPr/>
          </p:nvSpPr>
          <p:spPr bwMode="auto">
            <a:xfrm>
              <a:off x="1784003" y="2768498"/>
              <a:ext cx="91962" cy="41231"/>
            </a:xfrm>
            <a:custGeom>
              <a:avLst/>
              <a:gdLst>
                <a:gd name="T0" fmla="*/ 17 w 41"/>
                <a:gd name="T1" fmla="*/ 0 h 24"/>
                <a:gd name="T2" fmla="*/ 11 w 41"/>
                <a:gd name="T3" fmla="*/ 6 h 24"/>
                <a:gd name="T4" fmla="*/ 6 w 41"/>
                <a:gd name="T5" fmla="*/ 6 h 24"/>
                <a:gd name="T6" fmla="*/ 0 w 41"/>
                <a:gd name="T7" fmla="*/ 6 h 24"/>
                <a:gd name="T8" fmla="*/ 1 w 41"/>
                <a:gd name="T9" fmla="*/ 11 h 24"/>
                <a:gd name="T10" fmla="*/ 3 w 41"/>
                <a:gd name="T11" fmla="*/ 14 h 24"/>
                <a:gd name="T12" fmla="*/ 15 w 41"/>
                <a:gd name="T13" fmla="*/ 17 h 24"/>
                <a:gd name="T14" fmla="*/ 27 w 41"/>
                <a:gd name="T15" fmla="*/ 21 h 24"/>
                <a:gd name="T16" fmla="*/ 34 w 41"/>
                <a:gd name="T17" fmla="*/ 23 h 24"/>
                <a:gd name="T18" fmla="*/ 37 w 41"/>
                <a:gd name="T19" fmla="*/ 17 h 24"/>
                <a:gd name="T20" fmla="*/ 40 w 41"/>
                <a:gd name="T21" fmla="*/ 14 h 24"/>
                <a:gd name="T22" fmla="*/ 40 w 41"/>
                <a:gd name="T23" fmla="*/ 7 h 24"/>
                <a:gd name="T24" fmla="*/ 37 w 41"/>
                <a:gd name="T25" fmla="*/ 0 h 24"/>
                <a:gd name="T26" fmla="*/ 32 w 41"/>
                <a:gd name="T27" fmla="*/ 0 h 24"/>
                <a:gd name="T28" fmla="*/ 25 w 41"/>
                <a:gd name="T29" fmla="*/ 4 h 24"/>
                <a:gd name="T30" fmla="*/ 17 w 41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24"/>
                <a:gd name="T50" fmla="*/ 41 w 41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24">
                  <a:moveTo>
                    <a:pt x="17" y="0"/>
                  </a:moveTo>
                  <a:lnTo>
                    <a:pt x="11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15" y="17"/>
                  </a:lnTo>
                  <a:lnTo>
                    <a:pt x="27" y="21"/>
                  </a:lnTo>
                  <a:lnTo>
                    <a:pt x="34" y="23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0" y="7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60" name="Freeform 5468"/>
            <p:cNvSpPr>
              <a:spLocks/>
            </p:cNvSpPr>
            <p:nvPr/>
          </p:nvSpPr>
          <p:spPr bwMode="auto">
            <a:xfrm>
              <a:off x="1785653" y="2350509"/>
              <a:ext cx="553416" cy="568699"/>
            </a:xfrm>
            <a:custGeom>
              <a:avLst/>
              <a:gdLst>
                <a:gd name="T0" fmla="*/ 13 w 250"/>
                <a:gd name="T1" fmla="*/ 61 h 312"/>
                <a:gd name="T2" fmla="*/ 29 w 250"/>
                <a:gd name="T3" fmla="*/ 85 h 312"/>
                <a:gd name="T4" fmla="*/ 24 w 250"/>
                <a:gd name="T5" fmla="*/ 109 h 312"/>
                <a:gd name="T6" fmla="*/ 32 w 250"/>
                <a:gd name="T7" fmla="*/ 135 h 312"/>
                <a:gd name="T8" fmla="*/ 47 w 250"/>
                <a:gd name="T9" fmla="*/ 172 h 312"/>
                <a:gd name="T10" fmla="*/ 47 w 250"/>
                <a:gd name="T11" fmla="*/ 194 h 312"/>
                <a:gd name="T12" fmla="*/ 44 w 250"/>
                <a:gd name="T13" fmla="*/ 213 h 312"/>
                <a:gd name="T14" fmla="*/ 59 w 250"/>
                <a:gd name="T15" fmla="*/ 225 h 312"/>
                <a:gd name="T16" fmla="*/ 63 w 250"/>
                <a:gd name="T17" fmla="*/ 239 h 312"/>
                <a:gd name="T18" fmla="*/ 81 w 250"/>
                <a:gd name="T19" fmla="*/ 254 h 312"/>
                <a:gd name="T20" fmla="*/ 90 w 250"/>
                <a:gd name="T21" fmla="*/ 270 h 312"/>
                <a:gd name="T22" fmla="*/ 102 w 250"/>
                <a:gd name="T23" fmla="*/ 287 h 312"/>
                <a:gd name="T24" fmla="*/ 111 w 250"/>
                <a:gd name="T25" fmla="*/ 305 h 312"/>
                <a:gd name="T26" fmla="*/ 128 w 250"/>
                <a:gd name="T27" fmla="*/ 306 h 312"/>
                <a:gd name="T28" fmla="*/ 145 w 250"/>
                <a:gd name="T29" fmla="*/ 311 h 312"/>
                <a:gd name="T30" fmla="*/ 153 w 250"/>
                <a:gd name="T31" fmla="*/ 302 h 312"/>
                <a:gd name="T32" fmla="*/ 164 w 250"/>
                <a:gd name="T33" fmla="*/ 283 h 312"/>
                <a:gd name="T34" fmla="*/ 172 w 250"/>
                <a:gd name="T35" fmla="*/ 272 h 312"/>
                <a:gd name="T36" fmla="*/ 182 w 250"/>
                <a:gd name="T37" fmla="*/ 259 h 312"/>
                <a:gd name="T38" fmla="*/ 184 w 250"/>
                <a:gd name="T39" fmla="*/ 244 h 312"/>
                <a:gd name="T40" fmla="*/ 198 w 250"/>
                <a:gd name="T41" fmla="*/ 245 h 312"/>
                <a:gd name="T42" fmla="*/ 205 w 250"/>
                <a:gd name="T43" fmla="*/ 230 h 312"/>
                <a:gd name="T44" fmla="*/ 212 w 250"/>
                <a:gd name="T45" fmla="*/ 213 h 312"/>
                <a:gd name="T46" fmla="*/ 214 w 250"/>
                <a:gd name="T47" fmla="*/ 205 h 312"/>
                <a:gd name="T48" fmla="*/ 210 w 250"/>
                <a:gd name="T49" fmla="*/ 190 h 312"/>
                <a:gd name="T50" fmla="*/ 220 w 250"/>
                <a:gd name="T51" fmla="*/ 179 h 312"/>
                <a:gd name="T52" fmla="*/ 234 w 250"/>
                <a:gd name="T53" fmla="*/ 174 h 312"/>
                <a:gd name="T54" fmla="*/ 234 w 250"/>
                <a:gd name="T55" fmla="*/ 162 h 312"/>
                <a:gd name="T56" fmla="*/ 229 w 250"/>
                <a:gd name="T57" fmla="*/ 137 h 312"/>
                <a:gd name="T58" fmla="*/ 243 w 250"/>
                <a:gd name="T59" fmla="*/ 140 h 312"/>
                <a:gd name="T60" fmla="*/ 237 w 250"/>
                <a:gd name="T61" fmla="*/ 124 h 312"/>
                <a:gd name="T62" fmla="*/ 246 w 250"/>
                <a:gd name="T63" fmla="*/ 116 h 312"/>
                <a:gd name="T64" fmla="*/ 246 w 250"/>
                <a:gd name="T65" fmla="*/ 107 h 312"/>
                <a:gd name="T66" fmla="*/ 237 w 250"/>
                <a:gd name="T67" fmla="*/ 107 h 312"/>
                <a:gd name="T68" fmla="*/ 226 w 250"/>
                <a:gd name="T69" fmla="*/ 102 h 312"/>
                <a:gd name="T70" fmla="*/ 220 w 250"/>
                <a:gd name="T71" fmla="*/ 92 h 312"/>
                <a:gd name="T72" fmla="*/ 201 w 250"/>
                <a:gd name="T73" fmla="*/ 80 h 312"/>
                <a:gd name="T74" fmla="*/ 190 w 250"/>
                <a:gd name="T75" fmla="*/ 75 h 312"/>
                <a:gd name="T76" fmla="*/ 190 w 250"/>
                <a:gd name="T77" fmla="*/ 61 h 312"/>
                <a:gd name="T78" fmla="*/ 177 w 250"/>
                <a:gd name="T79" fmla="*/ 56 h 312"/>
                <a:gd name="T80" fmla="*/ 155 w 250"/>
                <a:gd name="T81" fmla="*/ 53 h 312"/>
                <a:gd name="T82" fmla="*/ 148 w 250"/>
                <a:gd name="T83" fmla="*/ 56 h 312"/>
                <a:gd name="T84" fmla="*/ 136 w 250"/>
                <a:gd name="T85" fmla="*/ 54 h 312"/>
                <a:gd name="T86" fmla="*/ 104 w 250"/>
                <a:gd name="T87" fmla="*/ 44 h 312"/>
                <a:gd name="T88" fmla="*/ 92 w 250"/>
                <a:gd name="T89" fmla="*/ 34 h 312"/>
                <a:gd name="T90" fmla="*/ 71 w 250"/>
                <a:gd name="T91" fmla="*/ 20 h 312"/>
                <a:gd name="T92" fmla="*/ 47 w 250"/>
                <a:gd name="T93" fmla="*/ 17 h 312"/>
                <a:gd name="T94" fmla="*/ 25 w 250"/>
                <a:gd name="T95" fmla="*/ 10 h 312"/>
                <a:gd name="T96" fmla="*/ 18 w 250"/>
                <a:gd name="T97" fmla="*/ 3 h 312"/>
                <a:gd name="T98" fmla="*/ 3 w 250"/>
                <a:gd name="T99" fmla="*/ 8 h 312"/>
                <a:gd name="T100" fmla="*/ 9 w 250"/>
                <a:gd name="T101" fmla="*/ 33 h 312"/>
                <a:gd name="T102" fmla="*/ 23 w 250"/>
                <a:gd name="T103" fmla="*/ 50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12"/>
                <a:gd name="T158" fmla="*/ 250 w 250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12">
                  <a:moveTo>
                    <a:pt x="16" y="54"/>
                  </a:moveTo>
                  <a:lnTo>
                    <a:pt x="13" y="61"/>
                  </a:lnTo>
                  <a:lnTo>
                    <a:pt x="22" y="68"/>
                  </a:lnTo>
                  <a:lnTo>
                    <a:pt x="29" y="85"/>
                  </a:lnTo>
                  <a:lnTo>
                    <a:pt x="27" y="99"/>
                  </a:lnTo>
                  <a:lnTo>
                    <a:pt x="24" y="109"/>
                  </a:lnTo>
                  <a:lnTo>
                    <a:pt x="22" y="114"/>
                  </a:lnTo>
                  <a:lnTo>
                    <a:pt x="32" y="135"/>
                  </a:lnTo>
                  <a:lnTo>
                    <a:pt x="41" y="155"/>
                  </a:lnTo>
                  <a:lnTo>
                    <a:pt x="47" y="172"/>
                  </a:lnTo>
                  <a:lnTo>
                    <a:pt x="51" y="182"/>
                  </a:lnTo>
                  <a:lnTo>
                    <a:pt x="47" y="194"/>
                  </a:lnTo>
                  <a:lnTo>
                    <a:pt x="42" y="205"/>
                  </a:lnTo>
                  <a:lnTo>
                    <a:pt x="44" y="213"/>
                  </a:lnTo>
                  <a:lnTo>
                    <a:pt x="53" y="218"/>
                  </a:lnTo>
                  <a:lnTo>
                    <a:pt x="59" y="225"/>
                  </a:lnTo>
                  <a:lnTo>
                    <a:pt x="63" y="230"/>
                  </a:lnTo>
                  <a:lnTo>
                    <a:pt x="63" y="239"/>
                  </a:lnTo>
                  <a:lnTo>
                    <a:pt x="73" y="245"/>
                  </a:lnTo>
                  <a:lnTo>
                    <a:pt x="81" y="254"/>
                  </a:lnTo>
                  <a:lnTo>
                    <a:pt x="87" y="261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102" y="287"/>
                  </a:lnTo>
                  <a:lnTo>
                    <a:pt x="107" y="297"/>
                  </a:lnTo>
                  <a:lnTo>
                    <a:pt x="111" y="305"/>
                  </a:lnTo>
                  <a:lnTo>
                    <a:pt x="117" y="305"/>
                  </a:lnTo>
                  <a:lnTo>
                    <a:pt x="128" y="306"/>
                  </a:lnTo>
                  <a:lnTo>
                    <a:pt x="136" y="308"/>
                  </a:lnTo>
                  <a:lnTo>
                    <a:pt x="145" y="311"/>
                  </a:lnTo>
                  <a:lnTo>
                    <a:pt x="146" y="308"/>
                  </a:lnTo>
                  <a:lnTo>
                    <a:pt x="153" y="302"/>
                  </a:lnTo>
                  <a:lnTo>
                    <a:pt x="161" y="291"/>
                  </a:lnTo>
                  <a:lnTo>
                    <a:pt x="164" y="283"/>
                  </a:lnTo>
                  <a:lnTo>
                    <a:pt x="165" y="272"/>
                  </a:lnTo>
                  <a:lnTo>
                    <a:pt x="172" y="272"/>
                  </a:lnTo>
                  <a:lnTo>
                    <a:pt x="175" y="267"/>
                  </a:lnTo>
                  <a:lnTo>
                    <a:pt x="182" y="259"/>
                  </a:lnTo>
                  <a:lnTo>
                    <a:pt x="179" y="249"/>
                  </a:lnTo>
                  <a:lnTo>
                    <a:pt x="184" y="244"/>
                  </a:lnTo>
                  <a:lnTo>
                    <a:pt x="192" y="249"/>
                  </a:lnTo>
                  <a:lnTo>
                    <a:pt x="198" y="245"/>
                  </a:lnTo>
                  <a:lnTo>
                    <a:pt x="196" y="241"/>
                  </a:lnTo>
                  <a:lnTo>
                    <a:pt x="205" y="230"/>
                  </a:lnTo>
                  <a:lnTo>
                    <a:pt x="205" y="220"/>
                  </a:lnTo>
                  <a:lnTo>
                    <a:pt x="212" y="213"/>
                  </a:lnTo>
                  <a:lnTo>
                    <a:pt x="210" y="208"/>
                  </a:lnTo>
                  <a:lnTo>
                    <a:pt x="214" y="205"/>
                  </a:lnTo>
                  <a:lnTo>
                    <a:pt x="212" y="196"/>
                  </a:lnTo>
                  <a:lnTo>
                    <a:pt x="210" y="190"/>
                  </a:lnTo>
                  <a:lnTo>
                    <a:pt x="214" y="184"/>
                  </a:lnTo>
                  <a:lnTo>
                    <a:pt x="220" y="179"/>
                  </a:lnTo>
                  <a:lnTo>
                    <a:pt x="229" y="177"/>
                  </a:lnTo>
                  <a:lnTo>
                    <a:pt x="234" y="174"/>
                  </a:lnTo>
                  <a:lnTo>
                    <a:pt x="237" y="171"/>
                  </a:lnTo>
                  <a:lnTo>
                    <a:pt x="234" y="162"/>
                  </a:lnTo>
                  <a:lnTo>
                    <a:pt x="224" y="145"/>
                  </a:lnTo>
                  <a:lnTo>
                    <a:pt x="229" y="137"/>
                  </a:lnTo>
                  <a:lnTo>
                    <a:pt x="237" y="138"/>
                  </a:lnTo>
                  <a:lnTo>
                    <a:pt x="243" y="140"/>
                  </a:lnTo>
                  <a:lnTo>
                    <a:pt x="239" y="130"/>
                  </a:lnTo>
                  <a:lnTo>
                    <a:pt x="237" y="124"/>
                  </a:lnTo>
                  <a:lnTo>
                    <a:pt x="241" y="119"/>
                  </a:lnTo>
                  <a:lnTo>
                    <a:pt x="246" y="116"/>
                  </a:lnTo>
                  <a:lnTo>
                    <a:pt x="249" y="112"/>
                  </a:lnTo>
                  <a:lnTo>
                    <a:pt x="246" y="107"/>
                  </a:lnTo>
                  <a:lnTo>
                    <a:pt x="241" y="104"/>
                  </a:lnTo>
                  <a:lnTo>
                    <a:pt x="237" y="107"/>
                  </a:lnTo>
                  <a:lnTo>
                    <a:pt x="232" y="109"/>
                  </a:lnTo>
                  <a:lnTo>
                    <a:pt x="226" y="102"/>
                  </a:lnTo>
                  <a:lnTo>
                    <a:pt x="224" y="97"/>
                  </a:lnTo>
                  <a:lnTo>
                    <a:pt x="220" y="92"/>
                  </a:lnTo>
                  <a:lnTo>
                    <a:pt x="209" y="82"/>
                  </a:lnTo>
                  <a:lnTo>
                    <a:pt x="201" y="80"/>
                  </a:lnTo>
                  <a:lnTo>
                    <a:pt x="193" y="78"/>
                  </a:lnTo>
                  <a:lnTo>
                    <a:pt x="190" y="75"/>
                  </a:lnTo>
                  <a:lnTo>
                    <a:pt x="190" y="67"/>
                  </a:lnTo>
                  <a:lnTo>
                    <a:pt x="190" y="61"/>
                  </a:lnTo>
                  <a:lnTo>
                    <a:pt x="182" y="54"/>
                  </a:lnTo>
                  <a:lnTo>
                    <a:pt x="177" y="56"/>
                  </a:lnTo>
                  <a:lnTo>
                    <a:pt x="162" y="56"/>
                  </a:lnTo>
                  <a:lnTo>
                    <a:pt x="155" y="53"/>
                  </a:lnTo>
                  <a:lnTo>
                    <a:pt x="151" y="54"/>
                  </a:lnTo>
                  <a:lnTo>
                    <a:pt x="148" y="56"/>
                  </a:lnTo>
                  <a:lnTo>
                    <a:pt x="141" y="54"/>
                  </a:lnTo>
                  <a:lnTo>
                    <a:pt x="136" y="54"/>
                  </a:lnTo>
                  <a:lnTo>
                    <a:pt x="124" y="46"/>
                  </a:lnTo>
                  <a:lnTo>
                    <a:pt x="104" y="44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3" y="27"/>
                  </a:lnTo>
                  <a:lnTo>
                    <a:pt x="71" y="20"/>
                  </a:lnTo>
                  <a:lnTo>
                    <a:pt x="61" y="19"/>
                  </a:lnTo>
                  <a:lnTo>
                    <a:pt x="47" y="17"/>
                  </a:lnTo>
                  <a:lnTo>
                    <a:pt x="32" y="12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3" y="8"/>
                  </a:lnTo>
                  <a:lnTo>
                    <a:pt x="0" y="22"/>
                  </a:lnTo>
                  <a:lnTo>
                    <a:pt x="9" y="33"/>
                  </a:lnTo>
                  <a:lnTo>
                    <a:pt x="18" y="39"/>
                  </a:lnTo>
                  <a:lnTo>
                    <a:pt x="23" y="50"/>
                  </a:lnTo>
                  <a:lnTo>
                    <a:pt x="16" y="54"/>
                  </a:lnTo>
                </a:path>
              </a:pathLst>
            </a:custGeom>
            <a:solidFill>
              <a:srgbClr val="3397A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sp>
        <p:nvSpPr>
          <p:cNvPr id="61" name="Freeform 94">
            <a:extLst>
              <a:ext uri="{FF2B5EF4-FFF2-40B4-BE49-F238E27FC236}">
                <a16:creationId xmlns:a16="http://schemas.microsoft.com/office/drawing/2014/main" id="{AA2879CF-CE02-4A6A-BD42-25C6458EF6C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300672">
            <a:off x="6803125" y="1952869"/>
            <a:ext cx="394966" cy="374604"/>
          </a:xfrm>
          <a:custGeom>
            <a:avLst/>
            <a:gdLst/>
            <a:ahLst/>
            <a:cxnLst/>
            <a:rect l="0" t="0" r="0" b="0"/>
            <a:pathLst>
              <a:path w="313790" h="317990">
                <a:moveTo>
                  <a:pt x="145769" y="63410"/>
                </a:moveTo>
                <a:lnTo>
                  <a:pt x="154314" y="57731"/>
                </a:lnTo>
                <a:lnTo>
                  <a:pt x="154721" y="54159"/>
                </a:lnTo>
                <a:lnTo>
                  <a:pt x="151323" y="49163"/>
                </a:lnTo>
                <a:lnTo>
                  <a:pt x="148470" y="39187"/>
                </a:lnTo>
                <a:lnTo>
                  <a:pt x="156100" y="37409"/>
                </a:lnTo>
                <a:lnTo>
                  <a:pt x="158244" y="37731"/>
                </a:lnTo>
                <a:lnTo>
                  <a:pt x="159923" y="39931"/>
                </a:lnTo>
                <a:lnTo>
                  <a:pt x="162550" y="46475"/>
                </a:lnTo>
                <a:lnTo>
                  <a:pt x="164621" y="47605"/>
                </a:lnTo>
                <a:lnTo>
                  <a:pt x="203278" y="51095"/>
                </a:lnTo>
                <a:lnTo>
                  <a:pt x="207520" y="48598"/>
                </a:lnTo>
                <a:lnTo>
                  <a:pt x="214663" y="41485"/>
                </a:lnTo>
                <a:lnTo>
                  <a:pt x="218603" y="39489"/>
                </a:lnTo>
                <a:lnTo>
                  <a:pt x="234882" y="41766"/>
                </a:lnTo>
                <a:lnTo>
                  <a:pt x="242098" y="39690"/>
                </a:lnTo>
                <a:lnTo>
                  <a:pt x="245364" y="40379"/>
                </a:lnTo>
                <a:lnTo>
                  <a:pt x="247687" y="42086"/>
                </a:lnTo>
                <a:lnTo>
                  <a:pt x="251525" y="46321"/>
                </a:lnTo>
                <a:lnTo>
                  <a:pt x="254088" y="47185"/>
                </a:lnTo>
                <a:lnTo>
                  <a:pt x="252362" y="51702"/>
                </a:lnTo>
                <a:lnTo>
                  <a:pt x="252154" y="55787"/>
                </a:lnTo>
                <a:lnTo>
                  <a:pt x="252379" y="59516"/>
                </a:lnTo>
                <a:lnTo>
                  <a:pt x="251932" y="62937"/>
                </a:lnTo>
                <a:lnTo>
                  <a:pt x="250141" y="66190"/>
                </a:lnTo>
                <a:lnTo>
                  <a:pt x="246076" y="71132"/>
                </a:lnTo>
                <a:lnTo>
                  <a:pt x="244853" y="75296"/>
                </a:lnTo>
                <a:lnTo>
                  <a:pt x="250566" y="74624"/>
                </a:lnTo>
                <a:lnTo>
                  <a:pt x="256896" y="76329"/>
                </a:lnTo>
                <a:lnTo>
                  <a:pt x="262598" y="79855"/>
                </a:lnTo>
                <a:lnTo>
                  <a:pt x="270175" y="89973"/>
                </a:lnTo>
                <a:lnTo>
                  <a:pt x="278351" y="96448"/>
                </a:lnTo>
                <a:lnTo>
                  <a:pt x="282170" y="102050"/>
                </a:lnTo>
                <a:lnTo>
                  <a:pt x="290491" y="104440"/>
                </a:lnTo>
                <a:lnTo>
                  <a:pt x="295071" y="106158"/>
                </a:lnTo>
                <a:lnTo>
                  <a:pt x="302610" y="109143"/>
                </a:lnTo>
                <a:lnTo>
                  <a:pt x="309930" y="112653"/>
                </a:lnTo>
                <a:lnTo>
                  <a:pt x="311797" y="115633"/>
                </a:lnTo>
                <a:lnTo>
                  <a:pt x="313051" y="119020"/>
                </a:lnTo>
                <a:lnTo>
                  <a:pt x="313719" y="122764"/>
                </a:lnTo>
                <a:lnTo>
                  <a:pt x="313789" y="126825"/>
                </a:lnTo>
                <a:lnTo>
                  <a:pt x="313789" y="126825"/>
                </a:lnTo>
                <a:lnTo>
                  <a:pt x="312741" y="127261"/>
                </a:lnTo>
                <a:lnTo>
                  <a:pt x="311500" y="130388"/>
                </a:lnTo>
                <a:lnTo>
                  <a:pt x="311867" y="133974"/>
                </a:lnTo>
                <a:lnTo>
                  <a:pt x="312811" y="137850"/>
                </a:lnTo>
                <a:lnTo>
                  <a:pt x="313241" y="141930"/>
                </a:lnTo>
                <a:lnTo>
                  <a:pt x="311788" y="146782"/>
                </a:lnTo>
                <a:lnTo>
                  <a:pt x="308847" y="145724"/>
                </a:lnTo>
                <a:lnTo>
                  <a:pt x="302960" y="139961"/>
                </a:lnTo>
                <a:lnTo>
                  <a:pt x="299562" y="139017"/>
                </a:lnTo>
                <a:lnTo>
                  <a:pt x="296914" y="138698"/>
                </a:lnTo>
                <a:lnTo>
                  <a:pt x="290357" y="139503"/>
                </a:lnTo>
                <a:lnTo>
                  <a:pt x="276629" y="138997"/>
                </a:lnTo>
                <a:lnTo>
                  <a:pt x="274341" y="144585"/>
                </a:lnTo>
                <a:lnTo>
                  <a:pt x="273012" y="147426"/>
                </a:lnTo>
                <a:lnTo>
                  <a:pt x="262993" y="162615"/>
                </a:lnTo>
                <a:lnTo>
                  <a:pt x="242046" y="206179"/>
                </a:lnTo>
                <a:lnTo>
                  <a:pt x="239542" y="209812"/>
                </a:lnTo>
                <a:lnTo>
                  <a:pt x="237706" y="213282"/>
                </a:lnTo>
                <a:lnTo>
                  <a:pt x="236962" y="215519"/>
                </a:lnTo>
                <a:lnTo>
                  <a:pt x="236331" y="218282"/>
                </a:lnTo>
                <a:lnTo>
                  <a:pt x="235867" y="222895"/>
                </a:lnTo>
                <a:lnTo>
                  <a:pt x="236042" y="225556"/>
                </a:lnTo>
                <a:lnTo>
                  <a:pt x="236581" y="227506"/>
                </a:lnTo>
                <a:lnTo>
                  <a:pt x="237242" y="228709"/>
                </a:lnTo>
                <a:lnTo>
                  <a:pt x="239000" y="230796"/>
                </a:lnTo>
                <a:lnTo>
                  <a:pt x="240095" y="231707"/>
                </a:lnTo>
                <a:lnTo>
                  <a:pt x="242584" y="233256"/>
                </a:lnTo>
                <a:lnTo>
                  <a:pt x="248118" y="235856"/>
                </a:lnTo>
                <a:lnTo>
                  <a:pt x="250319" y="237584"/>
                </a:lnTo>
                <a:lnTo>
                  <a:pt x="251128" y="238634"/>
                </a:lnTo>
                <a:lnTo>
                  <a:pt x="251742" y="239888"/>
                </a:lnTo>
                <a:lnTo>
                  <a:pt x="252151" y="241406"/>
                </a:lnTo>
                <a:lnTo>
                  <a:pt x="252315" y="243230"/>
                </a:lnTo>
                <a:lnTo>
                  <a:pt x="252289" y="245094"/>
                </a:lnTo>
                <a:lnTo>
                  <a:pt x="250871" y="256045"/>
                </a:lnTo>
                <a:lnTo>
                  <a:pt x="246134" y="264803"/>
                </a:lnTo>
                <a:lnTo>
                  <a:pt x="238639" y="275777"/>
                </a:lnTo>
                <a:lnTo>
                  <a:pt x="236077" y="280900"/>
                </a:lnTo>
                <a:lnTo>
                  <a:pt x="234700" y="284521"/>
                </a:lnTo>
                <a:lnTo>
                  <a:pt x="234875" y="286203"/>
                </a:lnTo>
                <a:lnTo>
                  <a:pt x="235191" y="287702"/>
                </a:lnTo>
                <a:lnTo>
                  <a:pt x="237872" y="296602"/>
                </a:lnTo>
                <a:lnTo>
                  <a:pt x="239084" y="302998"/>
                </a:lnTo>
                <a:lnTo>
                  <a:pt x="239158" y="304691"/>
                </a:lnTo>
                <a:lnTo>
                  <a:pt x="238799" y="306651"/>
                </a:lnTo>
                <a:lnTo>
                  <a:pt x="237926" y="308383"/>
                </a:lnTo>
                <a:lnTo>
                  <a:pt x="236091" y="310480"/>
                </a:lnTo>
                <a:lnTo>
                  <a:pt x="234622" y="311646"/>
                </a:lnTo>
                <a:lnTo>
                  <a:pt x="232328" y="312266"/>
                </a:lnTo>
                <a:lnTo>
                  <a:pt x="229530" y="312224"/>
                </a:lnTo>
                <a:lnTo>
                  <a:pt x="224177" y="311087"/>
                </a:lnTo>
                <a:lnTo>
                  <a:pt x="221795" y="309862"/>
                </a:lnTo>
                <a:lnTo>
                  <a:pt x="220381" y="308475"/>
                </a:lnTo>
                <a:lnTo>
                  <a:pt x="218994" y="304044"/>
                </a:lnTo>
                <a:lnTo>
                  <a:pt x="218341" y="302773"/>
                </a:lnTo>
                <a:lnTo>
                  <a:pt x="217357" y="302370"/>
                </a:lnTo>
                <a:lnTo>
                  <a:pt x="216154" y="302913"/>
                </a:lnTo>
                <a:lnTo>
                  <a:pt x="215244" y="305497"/>
                </a:lnTo>
                <a:lnTo>
                  <a:pt x="215118" y="307466"/>
                </a:lnTo>
                <a:lnTo>
                  <a:pt x="215104" y="311333"/>
                </a:lnTo>
                <a:lnTo>
                  <a:pt x="214846" y="313074"/>
                </a:lnTo>
                <a:lnTo>
                  <a:pt x="213956" y="316307"/>
                </a:lnTo>
                <a:lnTo>
                  <a:pt x="211001" y="317989"/>
                </a:lnTo>
                <a:lnTo>
                  <a:pt x="201531" y="316195"/>
                </a:lnTo>
                <a:lnTo>
                  <a:pt x="203581" y="299641"/>
                </a:lnTo>
                <a:lnTo>
                  <a:pt x="202642" y="294718"/>
                </a:lnTo>
                <a:lnTo>
                  <a:pt x="201640" y="293766"/>
                </a:lnTo>
                <a:lnTo>
                  <a:pt x="200400" y="291786"/>
                </a:lnTo>
                <a:lnTo>
                  <a:pt x="198969" y="288551"/>
                </a:lnTo>
                <a:lnTo>
                  <a:pt x="194179" y="271437"/>
                </a:lnTo>
                <a:lnTo>
                  <a:pt x="191330" y="264456"/>
                </a:lnTo>
                <a:lnTo>
                  <a:pt x="190103" y="262187"/>
                </a:lnTo>
                <a:lnTo>
                  <a:pt x="188939" y="260522"/>
                </a:lnTo>
                <a:lnTo>
                  <a:pt x="187892" y="259611"/>
                </a:lnTo>
                <a:lnTo>
                  <a:pt x="186743" y="258856"/>
                </a:lnTo>
                <a:lnTo>
                  <a:pt x="185352" y="258177"/>
                </a:lnTo>
                <a:lnTo>
                  <a:pt x="178460" y="256805"/>
                </a:lnTo>
                <a:lnTo>
                  <a:pt x="171129" y="256506"/>
                </a:lnTo>
                <a:lnTo>
                  <a:pt x="168713" y="255500"/>
                </a:lnTo>
                <a:lnTo>
                  <a:pt x="165818" y="253469"/>
                </a:lnTo>
                <a:lnTo>
                  <a:pt x="161095" y="247942"/>
                </a:lnTo>
                <a:lnTo>
                  <a:pt x="159085" y="245116"/>
                </a:lnTo>
                <a:lnTo>
                  <a:pt x="157846" y="242779"/>
                </a:lnTo>
                <a:lnTo>
                  <a:pt x="157681" y="241162"/>
                </a:lnTo>
                <a:lnTo>
                  <a:pt x="157891" y="239528"/>
                </a:lnTo>
                <a:lnTo>
                  <a:pt x="158297" y="237854"/>
                </a:lnTo>
                <a:lnTo>
                  <a:pt x="159795" y="235073"/>
                </a:lnTo>
                <a:lnTo>
                  <a:pt x="160384" y="233502"/>
                </a:lnTo>
                <a:lnTo>
                  <a:pt x="160497" y="230862"/>
                </a:lnTo>
                <a:lnTo>
                  <a:pt x="159951" y="229230"/>
                </a:lnTo>
                <a:lnTo>
                  <a:pt x="159107" y="227981"/>
                </a:lnTo>
                <a:lnTo>
                  <a:pt x="143382" y="212467"/>
                </a:lnTo>
                <a:lnTo>
                  <a:pt x="137908" y="205639"/>
                </a:lnTo>
                <a:lnTo>
                  <a:pt x="136463" y="203023"/>
                </a:lnTo>
                <a:lnTo>
                  <a:pt x="135854" y="200754"/>
                </a:lnTo>
                <a:lnTo>
                  <a:pt x="136717" y="197234"/>
                </a:lnTo>
                <a:lnTo>
                  <a:pt x="136912" y="194909"/>
                </a:lnTo>
                <a:lnTo>
                  <a:pt x="136286" y="190864"/>
                </a:lnTo>
                <a:lnTo>
                  <a:pt x="135487" y="188664"/>
                </a:lnTo>
                <a:lnTo>
                  <a:pt x="134569" y="187038"/>
                </a:lnTo>
                <a:lnTo>
                  <a:pt x="133136" y="185286"/>
                </a:lnTo>
                <a:lnTo>
                  <a:pt x="132591" y="184753"/>
                </a:lnTo>
                <a:lnTo>
                  <a:pt x="130493" y="183252"/>
                </a:lnTo>
                <a:lnTo>
                  <a:pt x="127947" y="182203"/>
                </a:lnTo>
                <a:lnTo>
                  <a:pt x="119022" y="181106"/>
                </a:lnTo>
                <a:lnTo>
                  <a:pt x="117070" y="180379"/>
                </a:lnTo>
                <a:lnTo>
                  <a:pt x="115003" y="179245"/>
                </a:lnTo>
                <a:lnTo>
                  <a:pt x="110900" y="176135"/>
                </a:lnTo>
                <a:lnTo>
                  <a:pt x="110312" y="175542"/>
                </a:lnTo>
                <a:lnTo>
                  <a:pt x="109745" y="174195"/>
                </a:lnTo>
                <a:lnTo>
                  <a:pt x="109335" y="172912"/>
                </a:lnTo>
                <a:lnTo>
                  <a:pt x="109018" y="171486"/>
                </a:lnTo>
                <a:lnTo>
                  <a:pt x="108764" y="169842"/>
                </a:lnTo>
                <a:lnTo>
                  <a:pt x="108701" y="168129"/>
                </a:lnTo>
                <a:lnTo>
                  <a:pt x="108831" y="166269"/>
                </a:lnTo>
                <a:lnTo>
                  <a:pt x="110813" y="155584"/>
                </a:lnTo>
                <a:lnTo>
                  <a:pt x="110827" y="153205"/>
                </a:lnTo>
                <a:lnTo>
                  <a:pt x="109959" y="152615"/>
                </a:lnTo>
                <a:lnTo>
                  <a:pt x="101702" y="150274"/>
                </a:lnTo>
                <a:lnTo>
                  <a:pt x="96509" y="152223"/>
                </a:lnTo>
                <a:lnTo>
                  <a:pt x="77989" y="162463"/>
                </a:lnTo>
                <a:lnTo>
                  <a:pt x="70910" y="163363"/>
                </a:lnTo>
                <a:lnTo>
                  <a:pt x="59422" y="162842"/>
                </a:lnTo>
                <a:lnTo>
                  <a:pt x="53756" y="160100"/>
                </a:lnTo>
                <a:lnTo>
                  <a:pt x="50213" y="159612"/>
                </a:lnTo>
                <a:lnTo>
                  <a:pt x="46069" y="162230"/>
                </a:lnTo>
                <a:lnTo>
                  <a:pt x="39276" y="154856"/>
                </a:lnTo>
                <a:lnTo>
                  <a:pt x="35614" y="146165"/>
                </a:lnTo>
                <a:lnTo>
                  <a:pt x="29161" y="125677"/>
                </a:lnTo>
                <a:lnTo>
                  <a:pt x="19376" y="112710"/>
                </a:lnTo>
                <a:lnTo>
                  <a:pt x="17206" y="105145"/>
                </a:lnTo>
                <a:lnTo>
                  <a:pt x="16681" y="104430"/>
                </a:lnTo>
                <a:lnTo>
                  <a:pt x="14890" y="100590"/>
                </a:lnTo>
                <a:lnTo>
                  <a:pt x="14343" y="98429"/>
                </a:lnTo>
                <a:lnTo>
                  <a:pt x="13642" y="94532"/>
                </a:lnTo>
                <a:lnTo>
                  <a:pt x="16236" y="88477"/>
                </a:lnTo>
                <a:lnTo>
                  <a:pt x="15877" y="87217"/>
                </a:lnTo>
                <a:lnTo>
                  <a:pt x="15243" y="85767"/>
                </a:lnTo>
                <a:lnTo>
                  <a:pt x="13624" y="84291"/>
                </a:lnTo>
                <a:lnTo>
                  <a:pt x="11785" y="82158"/>
                </a:lnTo>
                <a:lnTo>
                  <a:pt x="9192" y="77623"/>
                </a:lnTo>
                <a:lnTo>
                  <a:pt x="8778" y="74548"/>
                </a:lnTo>
                <a:lnTo>
                  <a:pt x="9042" y="72028"/>
                </a:lnTo>
                <a:lnTo>
                  <a:pt x="9942" y="69015"/>
                </a:lnTo>
                <a:lnTo>
                  <a:pt x="9508" y="67430"/>
                </a:lnTo>
                <a:lnTo>
                  <a:pt x="8393" y="66155"/>
                </a:lnTo>
                <a:lnTo>
                  <a:pt x="6950" y="65064"/>
                </a:lnTo>
                <a:lnTo>
                  <a:pt x="5482" y="62463"/>
                </a:lnTo>
                <a:lnTo>
                  <a:pt x="5457" y="54352"/>
                </a:lnTo>
                <a:lnTo>
                  <a:pt x="4875" y="51867"/>
                </a:lnTo>
                <a:lnTo>
                  <a:pt x="3650" y="50175"/>
                </a:lnTo>
                <a:lnTo>
                  <a:pt x="2064" y="49031"/>
                </a:lnTo>
                <a:lnTo>
                  <a:pt x="427" y="47043"/>
                </a:lnTo>
                <a:lnTo>
                  <a:pt x="0" y="45214"/>
                </a:lnTo>
                <a:lnTo>
                  <a:pt x="122" y="43694"/>
                </a:lnTo>
                <a:lnTo>
                  <a:pt x="598" y="42674"/>
                </a:lnTo>
                <a:lnTo>
                  <a:pt x="2565" y="39858"/>
                </a:lnTo>
                <a:lnTo>
                  <a:pt x="4221" y="36759"/>
                </a:lnTo>
                <a:lnTo>
                  <a:pt x="4758" y="36193"/>
                </a:lnTo>
                <a:lnTo>
                  <a:pt x="4765" y="36185"/>
                </a:lnTo>
                <a:lnTo>
                  <a:pt x="8323" y="32426"/>
                </a:lnTo>
                <a:lnTo>
                  <a:pt x="10921" y="26354"/>
                </a:lnTo>
                <a:lnTo>
                  <a:pt x="13120" y="19738"/>
                </a:lnTo>
                <a:lnTo>
                  <a:pt x="14580" y="16794"/>
                </a:lnTo>
                <a:lnTo>
                  <a:pt x="16047" y="14909"/>
                </a:lnTo>
                <a:lnTo>
                  <a:pt x="17335" y="14350"/>
                </a:lnTo>
                <a:lnTo>
                  <a:pt x="19082" y="14066"/>
                </a:lnTo>
                <a:lnTo>
                  <a:pt x="23854" y="14216"/>
                </a:lnTo>
                <a:lnTo>
                  <a:pt x="36992" y="17932"/>
                </a:lnTo>
                <a:lnTo>
                  <a:pt x="39742" y="19138"/>
                </a:lnTo>
                <a:lnTo>
                  <a:pt x="40876" y="19988"/>
                </a:lnTo>
                <a:lnTo>
                  <a:pt x="41855" y="21036"/>
                </a:lnTo>
                <a:lnTo>
                  <a:pt x="43332" y="23461"/>
                </a:lnTo>
                <a:lnTo>
                  <a:pt x="44616" y="26038"/>
                </a:lnTo>
                <a:lnTo>
                  <a:pt x="48887" y="37000"/>
                </a:lnTo>
                <a:lnTo>
                  <a:pt x="50348" y="38691"/>
                </a:lnTo>
                <a:lnTo>
                  <a:pt x="52521" y="40369"/>
                </a:lnTo>
                <a:lnTo>
                  <a:pt x="57914" y="42383"/>
                </a:lnTo>
                <a:lnTo>
                  <a:pt x="60278" y="42823"/>
                </a:lnTo>
                <a:lnTo>
                  <a:pt x="61930" y="42602"/>
                </a:lnTo>
                <a:lnTo>
                  <a:pt x="62638" y="41542"/>
                </a:lnTo>
                <a:lnTo>
                  <a:pt x="63132" y="40100"/>
                </a:lnTo>
                <a:lnTo>
                  <a:pt x="64082" y="34878"/>
                </a:lnTo>
                <a:lnTo>
                  <a:pt x="64575" y="33300"/>
                </a:lnTo>
                <a:lnTo>
                  <a:pt x="65209" y="31842"/>
                </a:lnTo>
                <a:lnTo>
                  <a:pt x="66079" y="30573"/>
                </a:lnTo>
                <a:lnTo>
                  <a:pt x="67020" y="29483"/>
                </a:lnTo>
                <a:lnTo>
                  <a:pt x="69116" y="27699"/>
                </a:lnTo>
                <a:lnTo>
                  <a:pt x="77671" y="23131"/>
                </a:lnTo>
                <a:lnTo>
                  <a:pt x="78938" y="22136"/>
                </a:lnTo>
                <a:lnTo>
                  <a:pt x="79460" y="20918"/>
                </a:lnTo>
                <a:lnTo>
                  <a:pt x="79385" y="19536"/>
                </a:lnTo>
                <a:lnTo>
                  <a:pt x="78735" y="18374"/>
                </a:lnTo>
                <a:lnTo>
                  <a:pt x="77705" y="17415"/>
                </a:lnTo>
                <a:lnTo>
                  <a:pt x="74023" y="15086"/>
                </a:lnTo>
                <a:lnTo>
                  <a:pt x="72936" y="14200"/>
                </a:lnTo>
                <a:lnTo>
                  <a:pt x="73099" y="12711"/>
                </a:lnTo>
                <a:lnTo>
                  <a:pt x="82470" y="6580"/>
                </a:lnTo>
                <a:lnTo>
                  <a:pt x="102981" y="0"/>
                </a:lnTo>
                <a:lnTo>
                  <a:pt x="111895" y="21391"/>
                </a:lnTo>
                <a:lnTo>
                  <a:pt x="133712" y="46023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5C07991D-D93F-436E-9BEC-137061F8A00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358659">
            <a:off x="7056237" y="2107833"/>
            <a:ext cx="343265" cy="316509"/>
          </a:xfrm>
          <a:custGeom>
            <a:avLst/>
            <a:gdLst/>
            <a:ahLst/>
            <a:cxnLst/>
            <a:rect l="0" t="0" r="0" b="0"/>
            <a:pathLst>
              <a:path w="270959" h="249837">
                <a:moveTo>
                  <a:pt x="224645" y="15190"/>
                </a:moveTo>
                <a:lnTo>
                  <a:pt x="246312" y="6960"/>
                </a:lnTo>
                <a:lnTo>
                  <a:pt x="249687" y="8770"/>
                </a:lnTo>
                <a:lnTo>
                  <a:pt x="250937" y="10984"/>
                </a:lnTo>
                <a:lnTo>
                  <a:pt x="256648" y="15266"/>
                </a:lnTo>
                <a:lnTo>
                  <a:pt x="257893" y="17677"/>
                </a:lnTo>
                <a:lnTo>
                  <a:pt x="258540" y="20905"/>
                </a:lnTo>
                <a:lnTo>
                  <a:pt x="263582" y="34515"/>
                </a:lnTo>
                <a:lnTo>
                  <a:pt x="270958" y="46868"/>
                </a:lnTo>
                <a:lnTo>
                  <a:pt x="266608" y="50759"/>
                </a:lnTo>
                <a:lnTo>
                  <a:pt x="259742" y="66341"/>
                </a:lnTo>
                <a:lnTo>
                  <a:pt x="248017" y="79331"/>
                </a:lnTo>
                <a:lnTo>
                  <a:pt x="246152" y="83426"/>
                </a:lnTo>
                <a:lnTo>
                  <a:pt x="244997" y="88059"/>
                </a:lnTo>
                <a:lnTo>
                  <a:pt x="244770" y="93838"/>
                </a:lnTo>
                <a:lnTo>
                  <a:pt x="245827" y="98306"/>
                </a:lnTo>
                <a:lnTo>
                  <a:pt x="249231" y="107132"/>
                </a:lnTo>
                <a:lnTo>
                  <a:pt x="249053" y="117400"/>
                </a:lnTo>
                <a:lnTo>
                  <a:pt x="243617" y="124513"/>
                </a:lnTo>
                <a:lnTo>
                  <a:pt x="224780" y="133061"/>
                </a:lnTo>
                <a:lnTo>
                  <a:pt x="214183" y="142671"/>
                </a:lnTo>
                <a:lnTo>
                  <a:pt x="211717" y="147203"/>
                </a:lnTo>
                <a:lnTo>
                  <a:pt x="208218" y="157945"/>
                </a:lnTo>
                <a:lnTo>
                  <a:pt x="205772" y="162030"/>
                </a:lnTo>
                <a:lnTo>
                  <a:pt x="202762" y="163661"/>
                </a:lnTo>
                <a:lnTo>
                  <a:pt x="196505" y="163077"/>
                </a:lnTo>
                <a:lnTo>
                  <a:pt x="193563" y="163843"/>
                </a:lnTo>
                <a:lnTo>
                  <a:pt x="188802" y="168469"/>
                </a:lnTo>
                <a:lnTo>
                  <a:pt x="180878" y="179549"/>
                </a:lnTo>
                <a:lnTo>
                  <a:pt x="175266" y="183585"/>
                </a:lnTo>
                <a:lnTo>
                  <a:pt x="173403" y="186072"/>
                </a:lnTo>
                <a:lnTo>
                  <a:pt x="173615" y="193896"/>
                </a:lnTo>
                <a:lnTo>
                  <a:pt x="172695" y="196858"/>
                </a:lnTo>
                <a:lnTo>
                  <a:pt x="169121" y="198500"/>
                </a:lnTo>
                <a:lnTo>
                  <a:pt x="153279" y="200481"/>
                </a:lnTo>
                <a:lnTo>
                  <a:pt x="151268" y="199393"/>
                </a:lnTo>
                <a:lnTo>
                  <a:pt x="147713" y="195813"/>
                </a:lnTo>
                <a:lnTo>
                  <a:pt x="145805" y="194681"/>
                </a:lnTo>
                <a:lnTo>
                  <a:pt x="142831" y="194873"/>
                </a:lnTo>
                <a:lnTo>
                  <a:pt x="139637" y="196514"/>
                </a:lnTo>
                <a:lnTo>
                  <a:pt x="134041" y="201511"/>
                </a:lnTo>
                <a:lnTo>
                  <a:pt x="123103" y="217737"/>
                </a:lnTo>
                <a:lnTo>
                  <a:pt x="92128" y="247504"/>
                </a:lnTo>
                <a:lnTo>
                  <a:pt x="87047" y="249836"/>
                </a:lnTo>
                <a:lnTo>
                  <a:pt x="86901" y="248174"/>
                </a:lnTo>
                <a:lnTo>
                  <a:pt x="83858" y="244598"/>
                </a:lnTo>
                <a:lnTo>
                  <a:pt x="72013" y="239694"/>
                </a:lnTo>
                <a:lnTo>
                  <a:pt x="69325" y="238003"/>
                </a:lnTo>
                <a:lnTo>
                  <a:pt x="67413" y="235911"/>
                </a:lnTo>
                <a:lnTo>
                  <a:pt x="64155" y="230508"/>
                </a:lnTo>
                <a:lnTo>
                  <a:pt x="62290" y="229528"/>
                </a:lnTo>
                <a:lnTo>
                  <a:pt x="60868" y="229583"/>
                </a:lnTo>
                <a:lnTo>
                  <a:pt x="59886" y="230480"/>
                </a:lnTo>
                <a:lnTo>
                  <a:pt x="57379" y="233928"/>
                </a:lnTo>
                <a:lnTo>
                  <a:pt x="55590" y="234805"/>
                </a:lnTo>
                <a:lnTo>
                  <a:pt x="52938" y="235371"/>
                </a:lnTo>
                <a:lnTo>
                  <a:pt x="47540" y="235102"/>
                </a:lnTo>
                <a:lnTo>
                  <a:pt x="44907" y="234493"/>
                </a:lnTo>
                <a:lnTo>
                  <a:pt x="43048" y="233535"/>
                </a:lnTo>
                <a:lnTo>
                  <a:pt x="42090" y="232555"/>
                </a:lnTo>
                <a:lnTo>
                  <a:pt x="30022" y="224084"/>
                </a:lnTo>
                <a:lnTo>
                  <a:pt x="26574" y="222522"/>
                </a:lnTo>
                <a:lnTo>
                  <a:pt x="24123" y="222106"/>
                </a:lnTo>
                <a:lnTo>
                  <a:pt x="20961" y="223668"/>
                </a:lnTo>
                <a:lnTo>
                  <a:pt x="18369" y="224436"/>
                </a:lnTo>
                <a:lnTo>
                  <a:pt x="16669" y="224224"/>
                </a:lnTo>
                <a:lnTo>
                  <a:pt x="15271" y="223537"/>
                </a:lnTo>
                <a:lnTo>
                  <a:pt x="12877" y="220520"/>
                </a:lnTo>
                <a:lnTo>
                  <a:pt x="10599" y="218155"/>
                </a:lnTo>
                <a:lnTo>
                  <a:pt x="8645" y="217257"/>
                </a:lnTo>
                <a:lnTo>
                  <a:pt x="6805" y="217052"/>
                </a:lnTo>
                <a:lnTo>
                  <a:pt x="3669" y="217948"/>
                </a:lnTo>
                <a:lnTo>
                  <a:pt x="0" y="219583"/>
                </a:lnTo>
                <a:lnTo>
                  <a:pt x="671" y="190226"/>
                </a:lnTo>
                <a:lnTo>
                  <a:pt x="10141" y="192020"/>
                </a:lnTo>
                <a:lnTo>
                  <a:pt x="13096" y="190338"/>
                </a:lnTo>
                <a:lnTo>
                  <a:pt x="13986" y="187105"/>
                </a:lnTo>
                <a:lnTo>
                  <a:pt x="14244" y="185364"/>
                </a:lnTo>
                <a:lnTo>
                  <a:pt x="14258" y="181497"/>
                </a:lnTo>
                <a:lnTo>
                  <a:pt x="14384" y="179528"/>
                </a:lnTo>
                <a:lnTo>
                  <a:pt x="15294" y="176944"/>
                </a:lnTo>
                <a:lnTo>
                  <a:pt x="16497" y="176401"/>
                </a:lnTo>
                <a:lnTo>
                  <a:pt x="17481" y="176804"/>
                </a:lnTo>
                <a:lnTo>
                  <a:pt x="18134" y="178075"/>
                </a:lnTo>
                <a:lnTo>
                  <a:pt x="19521" y="182506"/>
                </a:lnTo>
                <a:lnTo>
                  <a:pt x="20935" y="183893"/>
                </a:lnTo>
                <a:lnTo>
                  <a:pt x="23317" y="185118"/>
                </a:lnTo>
                <a:lnTo>
                  <a:pt x="28670" y="186255"/>
                </a:lnTo>
                <a:lnTo>
                  <a:pt x="31468" y="186297"/>
                </a:lnTo>
                <a:lnTo>
                  <a:pt x="33762" y="185677"/>
                </a:lnTo>
                <a:lnTo>
                  <a:pt x="35231" y="184511"/>
                </a:lnTo>
                <a:lnTo>
                  <a:pt x="37066" y="182414"/>
                </a:lnTo>
                <a:lnTo>
                  <a:pt x="37939" y="180682"/>
                </a:lnTo>
                <a:lnTo>
                  <a:pt x="38298" y="178722"/>
                </a:lnTo>
                <a:lnTo>
                  <a:pt x="38224" y="177029"/>
                </a:lnTo>
                <a:lnTo>
                  <a:pt x="37012" y="170633"/>
                </a:lnTo>
                <a:lnTo>
                  <a:pt x="34331" y="161733"/>
                </a:lnTo>
                <a:lnTo>
                  <a:pt x="34015" y="160234"/>
                </a:lnTo>
                <a:lnTo>
                  <a:pt x="33840" y="158552"/>
                </a:lnTo>
                <a:lnTo>
                  <a:pt x="35217" y="154931"/>
                </a:lnTo>
                <a:lnTo>
                  <a:pt x="37779" y="149808"/>
                </a:lnTo>
                <a:lnTo>
                  <a:pt x="45274" y="138834"/>
                </a:lnTo>
                <a:lnTo>
                  <a:pt x="50011" y="130076"/>
                </a:lnTo>
                <a:lnTo>
                  <a:pt x="51429" y="119125"/>
                </a:lnTo>
                <a:lnTo>
                  <a:pt x="51455" y="117261"/>
                </a:lnTo>
                <a:lnTo>
                  <a:pt x="51291" y="115437"/>
                </a:lnTo>
                <a:lnTo>
                  <a:pt x="50882" y="113919"/>
                </a:lnTo>
                <a:lnTo>
                  <a:pt x="50268" y="112665"/>
                </a:lnTo>
                <a:lnTo>
                  <a:pt x="49459" y="111615"/>
                </a:lnTo>
                <a:lnTo>
                  <a:pt x="47258" y="109887"/>
                </a:lnTo>
                <a:lnTo>
                  <a:pt x="41724" y="107287"/>
                </a:lnTo>
                <a:lnTo>
                  <a:pt x="39235" y="105738"/>
                </a:lnTo>
                <a:lnTo>
                  <a:pt x="38140" y="104827"/>
                </a:lnTo>
                <a:lnTo>
                  <a:pt x="36382" y="102740"/>
                </a:lnTo>
                <a:lnTo>
                  <a:pt x="35721" y="101537"/>
                </a:lnTo>
                <a:lnTo>
                  <a:pt x="35182" y="99587"/>
                </a:lnTo>
                <a:lnTo>
                  <a:pt x="35007" y="96926"/>
                </a:lnTo>
                <a:lnTo>
                  <a:pt x="35471" y="92313"/>
                </a:lnTo>
                <a:lnTo>
                  <a:pt x="36102" y="89550"/>
                </a:lnTo>
                <a:lnTo>
                  <a:pt x="36846" y="87313"/>
                </a:lnTo>
                <a:lnTo>
                  <a:pt x="38682" y="83843"/>
                </a:lnTo>
                <a:lnTo>
                  <a:pt x="41186" y="80210"/>
                </a:lnTo>
                <a:lnTo>
                  <a:pt x="62133" y="36646"/>
                </a:lnTo>
                <a:lnTo>
                  <a:pt x="72152" y="21457"/>
                </a:lnTo>
                <a:lnTo>
                  <a:pt x="73481" y="18616"/>
                </a:lnTo>
                <a:lnTo>
                  <a:pt x="75769" y="13028"/>
                </a:lnTo>
                <a:lnTo>
                  <a:pt x="89497" y="13534"/>
                </a:lnTo>
                <a:lnTo>
                  <a:pt x="96054" y="12729"/>
                </a:lnTo>
                <a:lnTo>
                  <a:pt x="98702" y="13048"/>
                </a:lnTo>
                <a:lnTo>
                  <a:pt x="102100" y="13992"/>
                </a:lnTo>
                <a:lnTo>
                  <a:pt x="107987" y="19755"/>
                </a:lnTo>
                <a:lnTo>
                  <a:pt x="110928" y="20813"/>
                </a:lnTo>
                <a:lnTo>
                  <a:pt x="112381" y="15961"/>
                </a:lnTo>
                <a:lnTo>
                  <a:pt x="111951" y="11881"/>
                </a:lnTo>
                <a:lnTo>
                  <a:pt x="111007" y="8005"/>
                </a:lnTo>
                <a:lnTo>
                  <a:pt x="110640" y="4419"/>
                </a:lnTo>
                <a:lnTo>
                  <a:pt x="111881" y="1292"/>
                </a:lnTo>
                <a:lnTo>
                  <a:pt x="112929" y="856"/>
                </a:lnTo>
                <a:lnTo>
                  <a:pt x="112929" y="856"/>
                </a:lnTo>
                <a:lnTo>
                  <a:pt x="114987" y="0"/>
                </a:lnTo>
                <a:lnTo>
                  <a:pt x="117491" y="2577"/>
                </a:lnTo>
                <a:lnTo>
                  <a:pt x="120935" y="8807"/>
                </a:lnTo>
                <a:lnTo>
                  <a:pt x="126053" y="9940"/>
                </a:lnTo>
                <a:lnTo>
                  <a:pt x="129941" y="7656"/>
                </a:lnTo>
                <a:lnTo>
                  <a:pt x="133562" y="4654"/>
                </a:lnTo>
                <a:lnTo>
                  <a:pt x="137880" y="3539"/>
                </a:lnTo>
                <a:lnTo>
                  <a:pt x="141410" y="4680"/>
                </a:lnTo>
                <a:lnTo>
                  <a:pt x="141629" y="6396"/>
                </a:lnTo>
                <a:lnTo>
                  <a:pt x="140381" y="8519"/>
                </a:lnTo>
                <a:lnTo>
                  <a:pt x="139495" y="10919"/>
                </a:lnTo>
                <a:lnTo>
                  <a:pt x="139393" y="16378"/>
                </a:lnTo>
                <a:lnTo>
                  <a:pt x="139840" y="18437"/>
                </a:lnTo>
                <a:lnTo>
                  <a:pt x="143451" y="21322"/>
                </a:lnTo>
                <a:lnTo>
                  <a:pt x="153071" y="26881"/>
                </a:lnTo>
                <a:lnTo>
                  <a:pt x="165423" y="28612"/>
                </a:lnTo>
                <a:lnTo>
                  <a:pt x="174699" y="24745"/>
                </a:lnTo>
                <a:lnTo>
                  <a:pt x="174988" y="13587"/>
                </a:lnTo>
                <a:lnTo>
                  <a:pt x="175888" y="12999"/>
                </a:lnTo>
                <a:lnTo>
                  <a:pt x="176445" y="13108"/>
                </a:lnTo>
                <a:lnTo>
                  <a:pt x="176756" y="12759"/>
                </a:lnTo>
                <a:lnTo>
                  <a:pt x="176966" y="10728"/>
                </a:lnTo>
                <a:lnTo>
                  <a:pt x="178843" y="10790"/>
                </a:lnTo>
                <a:lnTo>
                  <a:pt x="181845" y="16604"/>
                </a:lnTo>
                <a:lnTo>
                  <a:pt x="192737" y="24173"/>
                </a:lnTo>
                <a:lnTo>
                  <a:pt x="195031" y="27726"/>
                </a:lnTo>
                <a:lnTo>
                  <a:pt x="196330" y="31185"/>
                </a:lnTo>
                <a:lnTo>
                  <a:pt x="199129" y="31454"/>
                </a:lnTo>
                <a:lnTo>
                  <a:pt x="201180" y="29133"/>
                </a:lnTo>
                <a:lnTo>
                  <a:pt x="200323" y="24830"/>
                </a:lnTo>
                <a:lnTo>
                  <a:pt x="198463" y="19398"/>
                </a:lnTo>
                <a:lnTo>
                  <a:pt x="201113" y="18497"/>
                </a:lnTo>
                <a:lnTo>
                  <a:pt x="213735" y="21907"/>
                </a:lnTo>
                <a:lnTo>
                  <a:pt x="218308" y="21919"/>
                </a:lnTo>
                <a:lnTo>
                  <a:pt x="219541" y="18830"/>
                </a:lnTo>
                <a:lnTo>
                  <a:pt x="215369" y="10637"/>
                </a:lnTo>
                <a:lnTo>
                  <a:pt x="214971" y="3653"/>
                </a:lnTo>
                <a:lnTo>
                  <a:pt x="221401" y="1992"/>
                </a:lnTo>
                <a:lnTo>
                  <a:pt x="227107" y="5790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eform 95">
            <a:extLst>
              <a:ext uri="{FF2B5EF4-FFF2-40B4-BE49-F238E27FC236}">
                <a16:creationId xmlns:a16="http://schemas.microsoft.com/office/drawing/2014/main" id="{E4CAEB21-2D78-4AA2-8374-0D711956CC7E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1136014">
            <a:off x="6903855" y="1835982"/>
            <a:ext cx="298083" cy="187937"/>
          </a:xfrm>
          <a:custGeom>
            <a:avLst/>
            <a:gdLst/>
            <a:ahLst/>
            <a:cxnLst/>
            <a:rect l="0" t="0" r="0" b="0"/>
            <a:pathLst>
              <a:path w="249111" h="157061">
                <a:moveTo>
                  <a:pt x="241238" y="57307"/>
                </a:moveTo>
                <a:lnTo>
                  <a:pt x="231801" y="78818"/>
                </a:lnTo>
                <a:lnTo>
                  <a:pt x="229190" y="83022"/>
                </a:lnTo>
                <a:lnTo>
                  <a:pt x="225692" y="76036"/>
                </a:lnTo>
                <a:lnTo>
                  <a:pt x="223250" y="74581"/>
                </a:lnTo>
                <a:lnTo>
                  <a:pt x="218682" y="74678"/>
                </a:lnTo>
                <a:lnTo>
                  <a:pt x="213070" y="81932"/>
                </a:lnTo>
                <a:lnTo>
                  <a:pt x="212113" y="84394"/>
                </a:lnTo>
                <a:lnTo>
                  <a:pt x="212542" y="93906"/>
                </a:lnTo>
                <a:lnTo>
                  <a:pt x="212317" y="97009"/>
                </a:lnTo>
                <a:lnTo>
                  <a:pt x="210791" y="101143"/>
                </a:lnTo>
                <a:lnTo>
                  <a:pt x="208509" y="103216"/>
                </a:lnTo>
                <a:lnTo>
                  <a:pt x="202798" y="105815"/>
                </a:lnTo>
                <a:lnTo>
                  <a:pt x="200059" y="108350"/>
                </a:lnTo>
                <a:lnTo>
                  <a:pt x="197303" y="112156"/>
                </a:lnTo>
                <a:lnTo>
                  <a:pt x="195074" y="116569"/>
                </a:lnTo>
                <a:lnTo>
                  <a:pt x="193913" y="120944"/>
                </a:lnTo>
                <a:lnTo>
                  <a:pt x="194385" y="125848"/>
                </a:lnTo>
                <a:lnTo>
                  <a:pt x="198124" y="134165"/>
                </a:lnTo>
                <a:lnTo>
                  <a:pt x="199001" y="138743"/>
                </a:lnTo>
                <a:lnTo>
                  <a:pt x="197996" y="144091"/>
                </a:lnTo>
                <a:lnTo>
                  <a:pt x="195347" y="143368"/>
                </a:lnTo>
                <a:lnTo>
                  <a:pt x="191347" y="140848"/>
                </a:lnTo>
                <a:lnTo>
                  <a:pt x="186299" y="140835"/>
                </a:lnTo>
                <a:lnTo>
                  <a:pt x="183736" y="139971"/>
                </a:lnTo>
                <a:lnTo>
                  <a:pt x="179898" y="135736"/>
                </a:lnTo>
                <a:lnTo>
                  <a:pt x="177575" y="134029"/>
                </a:lnTo>
                <a:lnTo>
                  <a:pt x="174309" y="133340"/>
                </a:lnTo>
                <a:lnTo>
                  <a:pt x="167093" y="135416"/>
                </a:lnTo>
                <a:lnTo>
                  <a:pt x="150814" y="133139"/>
                </a:lnTo>
                <a:lnTo>
                  <a:pt x="146874" y="135135"/>
                </a:lnTo>
                <a:lnTo>
                  <a:pt x="139731" y="142248"/>
                </a:lnTo>
                <a:lnTo>
                  <a:pt x="135489" y="144745"/>
                </a:lnTo>
                <a:lnTo>
                  <a:pt x="96832" y="141255"/>
                </a:lnTo>
                <a:lnTo>
                  <a:pt x="94761" y="140125"/>
                </a:lnTo>
                <a:lnTo>
                  <a:pt x="92134" y="133581"/>
                </a:lnTo>
                <a:lnTo>
                  <a:pt x="90455" y="131381"/>
                </a:lnTo>
                <a:lnTo>
                  <a:pt x="88311" y="131059"/>
                </a:lnTo>
                <a:lnTo>
                  <a:pt x="80681" y="132837"/>
                </a:lnTo>
                <a:lnTo>
                  <a:pt x="83534" y="142813"/>
                </a:lnTo>
                <a:lnTo>
                  <a:pt x="86932" y="147809"/>
                </a:lnTo>
                <a:lnTo>
                  <a:pt x="86525" y="151381"/>
                </a:lnTo>
                <a:lnTo>
                  <a:pt x="77980" y="157060"/>
                </a:lnTo>
                <a:lnTo>
                  <a:pt x="65923" y="139673"/>
                </a:lnTo>
                <a:lnTo>
                  <a:pt x="44106" y="115041"/>
                </a:lnTo>
                <a:lnTo>
                  <a:pt x="35192" y="93650"/>
                </a:lnTo>
                <a:lnTo>
                  <a:pt x="30020" y="86687"/>
                </a:lnTo>
                <a:lnTo>
                  <a:pt x="29252" y="85058"/>
                </a:lnTo>
                <a:lnTo>
                  <a:pt x="22649" y="63970"/>
                </a:lnTo>
                <a:lnTo>
                  <a:pt x="20626" y="59172"/>
                </a:lnTo>
                <a:lnTo>
                  <a:pt x="18943" y="56188"/>
                </a:lnTo>
                <a:lnTo>
                  <a:pt x="17701" y="55409"/>
                </a:lnTo>
                <a:lnTo>
                  <a:pt x="11787" y="52997"/>
                </a:lnTo>
                <a:lnTo>
                  <a:pt x="5638" y="47566"/>
                </a:lnTo>
                <a:lnTo>
                  <a:pt x="3849" y="44940"/>
                </a:lnTo>
                <a:lnTo>
                  <a:pt x="2875" y="42841"/>
                </a:lnTo>
                <a:lnTo>
                  <a:pt x="2738" y="38728"/>
                </a:lnTo>
                <a:lnTo>
                  <a:pt x="2274" y="35816"/>
                </a:lnTo>
                <a:lnTo>
                  <a:pt x="701" y="31149"/>
                </a:lnTo>
                <a:lnTo>
                  <a:pt x="0" y="28194"/>
                </a:lnTo>
                <a:lnTo>
                  <a:pt x="3387" y="25264"/>
                </a:lnTo>
                <a:lnTo>
                  <a:pt x="9508" y="26205"/>
                </a:lnTo>
                <a:lnTo>
                  <a:pt x="12653" y="25602"/>
                </a:lnTo>
                <a:lnTo>
                  <a:pt x="22679" y="15683"/>
                </a:lnTo>
                <a:lnTo>
                  <a:pt x="24498" y="13112"/>
                </a:lnTo>
                <a:lnTo>
                  <a:pt x="27925" y="9912"/>
                </a:lnTo>
                <a:lnTo>
                  <a:pt x="33079" y="13689"/>
                </a:lnTo>
                <a:lnTo>
                  <a:pt x="37788" y="20144"/>
                </a:lnTo>
                <a:lnTo>
                  <a:pt x="39848" y="24990"/>
                </a:lnTo>
                <a:lnTo>
                  <a:pt x="51042" y="20260"/>
                </a:lnTo>
                <a:lnTo>
                  <a:pt x="54874" y="12580"/>
                </a:lnTo>
                <a:lnTo>
                  <a:pt x="57151" y="10899"/>
                </a:lnTo>
                <a:lnTo>
                  <a:pt x="64975" y="7990"/>
                </a:lnTo>
                <a:lnTo>
                  <a:pt x="67751" y="5792"/>
                </a:lnTo>
                <a:lnTo>
                  <a:pt x="81610" y="6522"/>
                </a:lnTo>
                <a:lnTo>
                  <a:pt x="81314" y="14867"/>
                </a:lnTo>
                <a:lnTo>
                  <a:pt x="81965" y="18564"/>
                </a:lnTo>
                <a:lnTo>
                  <a:pt x="85526" y="22241"/>
                </a:lnTo>
                <a:lnTo>
                  <a:pt x="90857" y="23416"/>
                </a:lnTo>
                <a:lnTo>
                  <a:pt x="101204" y="22246"/>
                </a:lnTo>
                <a:lnTo>
                  <a:pt x="106824" y="20255"/>
                </a:lnTo>
                <a:lnTo>
                  <a:pt x="108399" y="17154"/>
                </a:lnTo>
                <a:lnTo>
                  <a:pt x="105749" y="4264"/>
                </a:lnTo>
                <a:lnTo>
                  <a:pt x="122189" y="5174"/>
                </a:lnTo>
                <a:lnTo>
                  <a:pt x="120516" y="13438"/>
                </a:lnTo>
                <a:lnTo>
                  <a:pt x="120394" y="18480"/>
                </a:lnTo>
                <a:lnTo>
                  <a:pt x="122789" y="21112"/>
                </a:lnTo>
                <a:lnTo>
                  <a:pt x="128624" y="22126"/>
                </a:lnTo>
                <a:lnTo>
                  <a:pt x="134006" y="21480"/>
                </a:lnTo>
                <a:lnTo>
                  <a:pt x="139321" y="19282"/>
                </a:lnTo>
                <a:lnTo>
                  <a:pt x="141467" y="19519"/>
                </a:lnTo>
                <a:lnTo>
                  <a:pt x="147139" y="26072"/>
                </a:lnTo>
                <a:lnTo>
                  <a:pt x="150338" y="27229"/>
                </a:lnTo>
                <a:lnTo>
                  <a:pt x="152662" y="27151"/>
                </a:lnTo>
                <a:lnTo>
                  <a:pt x="154929" y="27675"/>
                </a:lnTo>
                <a:lnTo>
                  <a:pt x="160164" y="32746"/>
                </a:lnTo>
                <a:lnTo>
                  <a:pt x="180423" y="43342"/>
                </a:lnTo>
                <a:lnTo>
                  <a:pt x="185763" y="43650"/>
                </a:lnTo>
                <a:lnTo>
                  <a:pt x="185340" y="36988"/>
                </a:lnTo>
                <a:lnTo>
                  <a:pt x="187950" y="35393"/>
                </a:lnTo>
                <a:lnTo>
                  <a:pt x="195457" y="37068"/>
                </a:lnTo>
                <a:lnTo>
                  <a:pt x="200597" y="36219"/>
                </a:lnTo>
                <a:lnTo>
                  <a:pt x="227863" y="19324"/>
                </a:lnTo>
                <a:lnTo>
                  <a:pt x="234222" y="12132"/>
                </a:lnTo>
                <a:lnTo>
                  <a:pt x="239232" y="0"/>
                </a:lnTo>
                <a:lnTo>
                  <a:pt x="245292" y="9245"/>
                </a:lnTo>
                <a:lnTo>
                  <a:pt x="247785" y="17845"/>
                </a:lnTo>
                <a:lnTo>
                  <a:pt x="248994" y="28149"/>
                </a:lnTo>
                <a:lnTo>
                  <a:pt x="249110" y="37488"/>
                </a:lnTo>
                <a:lnTo>
                  <a:pt x="247687" y="44815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Freeform 96">
            <a:extLst>
              <a:ext uri="{FF2B5EF4-FFF2-40B4-BE49-F238E27FC236}">
                <a16:creationId xmlns:a16="http://schemas.microsoft.com/office/drawing/2014/main" id="{20A1EA91-92BF-4A5B-B268-47887C251323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60331">
            <a:off x="6833918" y="1578944"/>
            <a:ext cx="247211" cy="325455"/>
          </a:xfrm>
          <a:custGeom>
            <a:avLst/>
            <a:gdLst/>
            <a:ahLst/>
            <a:cxnLst/>
            <a:rect l="0" t="0" r="0" b="0"/>
            <a:pathLst>
              <a:path w="145293" h="236181">
                <a:moveTo>
                  <a:pt x="103336" y="122448"/>
                </a:moveTo>
                <a:lnTo>
                  <a:pt x="101929" y="126804"/>
                </a:lnTo>
                <a:lnTo>
                  <a:pt x="99983" y="137962"/>
                </a:lnTo>
                <a:lnTo>
                  <a:pt x="99944" y="141014"/>
                </a:lnTo>
                <a:lnTo>
                  <a:pt x="101098" y="143646"/>
                </a:lnTo>
                <a:lnTo>
                  <a:pt x="113205" y="163009"/>
                </a:lnTo>
                <a:lnTo>
                  <a:pt x="113955" y="166894"/>
                </a:lnTo>
                <a:lnTo>
                  <a:pt x="112759" y="171559"/>
                </a:lnTo>
                <a:lnTo>
                  <a:pt x="110159" y="175714"/>
                </a:lnTo>
                <a:lnTo>
                  <a:pt x="106853" y="179095"/>
                </a:lnTo>
                <a:lnTo>
                  <a:pt x="103529" y="181420"/>
                </a:lnTo>
                <a:lnTo>
                  <a:pt x="99892" y="185092"/>
                </a:lnTo>
                <a:lnTo>
                  <a:pt x="101254" y="188715"/>
                </a:lnTo>
                <a:lnTo>
                  <a:pt x="104580" y="193019"/>
                </a:lnTo>
                <a:lnTo>
                  <a:pt x="106842" y="198721"/>
                </a:lnTo>
                <a:lnTo>
                  <a:pt x="109412" y="196335"/>
                </a:lnTo>
                <a:lnTo>
                  <a:pt x="114571" y="194950"/>
                </a:lnTo>
                <a:lnTo>
                  <a:pt x="116779" y="193261"/>
                </a:lnTo>
                <a:lnTo>
                  <a:pt x="119229" y="190254"/>
                </a:lnTo>
                <a:lnTo>
                  <a:pt x="121089" y="189095"/>
                </a:lnTo>
                <a:lnTo>
                  <a:pt x="122313" y="190398"/>
                </a:lnTo>
                <a:lnTo>
                  <a:pt x="122861" y="194760"/>
                </a:lnTo>
                <a:lnTo>
                  <a:pt x="125393" y="200860"/>
                </a:lnTo>
                <a:lnTo>
                  <a:pt x="134462" y="199170"/>
                </a:lnTo>
                <a:lnTo>
                  <a:pt x="145043" y="195952"/>
                </a:lnTo>
                <a:lnTo>
                  <a:pt x="143889" y="202317"/>
                </a:lnTo>
                <a:lnTo>
                  <a:pt x="143399" y="207101"/>
                </a:lnTo>
                <a:lnTo>
                  <a:pt x="142642" y="212250"/>
                </a:lnTo>
                <a:lnTo>
                  <a:pt x="145292" y="225140"/>
                </a:lnTo>
                <a:lnTo>
                  <a:pt x="143717" y="228241"/>
                </a:lnTo>
                <a:lnTo>
                  <a:pt x="138097" y="230232"/>
                </a:lnTo>
                <a:lnTo>
                  <a:pt x="127750" y="231402"/>
                </a:lnTo>
                <a:lnTo>
                  <a:pt x="122419" y="230227"/>
                </a:lnTo>
                <a:lnTo>
                  <a:pt x="118858" y="226550"/>
                </a:lnTo>
                <a:lnTo>
                  <a:pt x="118207" y="222853"/>
                </a:lnTo>
                <a:lnTo>
                  <a:pt x="118503" y="214508"/>
                </a:lnTo>
                <a:lnTo>
                  <a:pt x="104644" y="213778"/>
                </a:lnTo>
                <a:lnTo>
                  <a:pt x="101868" y="215976"/>
                </a:lnTo>
                <a:lnTo>
                  <a:pt x="94044" y="218885"/>
                </a:lnTo>
                <a:lnTo>
                  <a:pt x="91767" y="220566"/>
                </a:lnTo>
                <a:lnTo>
                  <a:pt x="87935" y="228246"/>
                </a:lnTo>
                <a:lnTo>
                  <a:pt x="76741" y="232976"/>
                </a:lnTo>
                <a:lnTo>
                  <a:pt x="74681" y="228130"/>
                </a:lnTo>
                <a:lnTo>
                  <a:pt x="69972" y="221675"/>
                </a:lnTo>
                <a:lnTo>
                  <a:pt x="64818" y="217898"/>
                </a:lnTo>
                <a:lnTo>
                  <a:pt x="61391" y="221098"/>
                </a:lnTo>
                <a:lnTo>
                  <a:pt x="59572" y="223669"/>
                </a:lnTo>
                <a:lnTo>
                  <a:pt x="49546" y="233588"/>
                </a:lnTo>
                <a:lnTo>
                  <a:pt x="46401" y="234191"/>
                </a:lnTo>
                <a:lnTo>
                  <a:pt x="40280" y="233250"/>
                </a:lnTo>
                <a:lnTo>
                  <a:pt x="36893" y="236180"/>
                </a:lnTo>
                <a:lnTo>
                  <a:pt x="36716" y="234051"/>
                </a:lnTo>
                <a:lnTo>
                  <a:pt x="37384" y="229860"/>
                </a:lnTo>
                <a:lnTo>
                  <a:pt x="34670" y="226005"/>
                </a:lnTo>
                <a:lnTo>
                  <a:pt x="35833" y="218238"/>
                </a:lnTo>
                <a:lnTo>
                  <a:pt x="35511" y="216235"/>
                </a:lnTo>
                <a:lnTo>
                  <a:pt x="34937" y="214556"/>
                </a:lnTo>
                <a:lnTo>
                  <a:pt x="27342" y="204587"/>
                </a:lnTo>
                <a:lnTo>
                  <a:pt x="26315" y="201762"/>
                </a:lnTo>
                <a:lnTo>
                  <a:pt x="26528" y="200194"/>
                </a:lnTo>
                <a:lnTo>
                  <a:pt x="27695" y="200117"/>
                </a:lnTo>
                <a:lnTo>
                  <a:pt x="29135" y="200249"/>
                </a:lnTo>
                <a:lnTo>
                  <a:pt x="30543" y="200093"/>
                </a:lnTo>
                <a:lnTo>
                  <a:pt x="31838" y="198287"/>
                </a:lnTo>
                <a:lnTo>
                  <a:pt x="31741" y="196441"/>
                </a:lnTo>
                <a:lnTo>
                  <a:pt x="30798" y="193795"/>
                </a:lnTo>
                <a:lnTo>
                  <a:pt x="30487" y="191447"/>
                </a:lnTo>
                <a:lnTo>
                  <a:pt x="30509" y="189050"/>
                </a:lnTo>
                <a:lnTo>
                  <a:pt x="30794" y="185998"/>
                </a:lnTo>
                <a:lnTo>
                  <a:pt x="30260" y="184463"/>
                </a:lnTo>
                <a:lnTo>
                  <a:pt x="29030" y="183943"/>
                </a:lnTo>
                <a:lnTo>
                  <a:pt x="25982" y="184311"/>
                </a:lnTo>
                <a:lnTo>
                  <a:pt x="24358" y="183892"/>
                </a:lnTo>
                <a:lnTo>
                  <a:pt x="22533" y="182174"/>
                </a:lnTo>
                <a:lnTo>
                  <a:pt x="21866" y="180523"/>
                </a:lnTo>
                <a:lnTo>
                  <a:pt x="21859" y="178765"/>
                </a:lnTo>
                <a:lnTo>
                  <a:pt x="23000" y="175343"/>
                </a:lnTo>
                <a:lnTo>
                  <a:pt x="23488" y="172892"/>
                </a:lnTo>
                <a:lnTo>
                  <a:pt x="23832" y="168761"/>
                </a:lnTo>
                <a:lnTo>
                  <a:pt x="23282" y="166615"/>
                </a:lnTo>
                <a:lnTo>
                  <a:pt x="22426" y="165063"/>
                </a:lnTo>
                <a:lnTo>
                  <a:pt x="20123" y="163582"/>
                </a:lnTo>
                <a:lnTo>
                  <a:pt x="14074" y="161656"/>
                </a:lnTo>
                <a:lnTo>
                  <a:pt x="11708" y="158632"/>
                </a:lnTo>
                <a:lnTo>
                  <a:pt x="8729" y="153453"/>
                </a:lnTo>
                <a:lnTo>
                  <a:pt x="2718" y="140353"/>
                </a:lnTo>
                <a:lnTo>
                  <a:pt x="734" y="134459"/>
                </a:lnTo>
                <a:lnTo>
                  <a:pt x="0" y="130505"/>
                </a:lnTo>
                <a:lnTo>
                  <a:pt x="572" y="129186"/>
                </a:lnTo>
                <a:lnTo>
                  <a:pt x="1379" y="127915"/>
                </a:lnTo>
                <a:lnTo>
                  <a:pt x="2220" y="126888"/>
                </a:lnTo>
                <a:lnTo>
                  <a:pt x="8747" y="121643"/>
                </a:lnTo>
                <a:lnTo>
                  <a:pt x="9638" y="120529"/>
                </a:lnTo>
                <a:lnTo>
                  <a:pt x="10446" y="119235"/>
                </a:lnTo>
                <a:lnTo>
                  <a:pt x="11068" y="117956"/>
                </a:lnTo>
                <a:lnTo>
                  <a:pt x="11667" y="116472"/>
                </a:lnTo>
                <a:lnTo>
                  <a:pt x="11982" y="113801"/>
                </a:lnTo>
                <a:lnTo>
                  <a:pt x="11197" y="101032"/>
                </a:lnTo>
                <a:lnTo>
                  <a:pt x="9556" y="92894"/>
                </a:lnTo>
                <a:lnTo>
                  <a:pt x="9141" y="86198"/>
                </a:lnTo>
                <a:lnTo>
                  <a:pt x="9254" y="82948"/>
                </a:lnTo>
                <a:lnTo>
                  <a:pt x="9950" y="81097"/>
                </a:lnTo>
                <a:lnTo>
                  <a:pt x="10790" y="79913"/>
                </a:lnTo>
                <a:lnTo>
                  <a:pt x="50805" y="41149"/>
                </a:lnTo>
                <a:lnTo>
                  <a:pt x="52048" y="39439"/>
                </a:lnTo>
                <a:lnTo>
                  <a:pt x="53228" y="36972"/>
                </a:lnTo>
                <a:lnTo>
                  <a:pt x="54862" y="31829"/>
                </a:lnTo>
                <a:lnTo>
                  <a:pt x="55367" y="28920"/>
                </a:lnTo>
                <a:lnTo>
                  <a:pt x="55529" y="26481"/>
                </a:lnTo>
                <a:lnTo>
                  <a:pt x="55216" y="0"/>
                </a:lnTo>
                <a:lnTo>
                  <a:pt x="55219" y="0"/>
                </a:lnTo>
                <a:lnTo>
                  <a:pt x="56147" y="393"/>
                </a:lnTo>
                <a:lnTo>
                  <a:pt x="58141" y="4504"/>
                </a:lnTo>
                <a:lnTo>
                  <a:pt x="60344" y="6158"/>
                </a:lnTo>
                <a:lnTo>
                  <a:pt x="65081" y="7038"/>
                </a:lnTo>
                <a:lnTo>
                  <a:pt x="74227" y="7229"/>
                </a:lnTo>
                <a:lnTo>
                  <a:pt x="78645" y="9004"/>
                </a:lnTo>
                <a:lnTo>
                  <a:pt x="85752" y="19357"/>
                </a:lnTo>
                <a:lnTo>
                  <a:pt x="80885" y="29223"/>
                </a:lnTo>
                <a:lnTo>
                  <a:pt x="71872" y="39235"/>
                </a:lnTo>
                <a:lnTo>
                  <a:pt x="66071" y="51057"/>
                </a:lnTo>
                <a:lnTo>
                  <a:pt x="64834" y="53067"/>
                </a:lnTo>
                <a:lnTo>
                  <a:pt x="64287" y="54196"/>
                </a:lnTo>
                <a:lnTo>
                  <a:pt x="69388" y="54759"/>
                </a:lnTo>
                <a:lnTo>
                  <a:pt x="73875" y="56582"/>
                </a:lnTo>
                <a:lnTo>
                  <a:pt x="90562" y="66539"/>
                </a:lnTo>
                <a:lnTo>
                  <a:pt x="92495" y="68201"/>
                </a:lnTo>
                <a:lnTo>
                  <a:pt x="94314" y="71012"/>
                </a:lnTo>
                <a:lnTo>
                  <a:pt x="96933" y="77989"/>
                </a:lnTo>
                <a:lnTo>
                  <a:pt x="101698" y="87457"/>
                </a:lnTo>
                <a:lnTo>
                  <a:pt x="103945" y="93173"/>
                </a:lnTo>
                <a:lnTo>
                  <a:pt x="105360" y="98852"/>
                </a:lnTo>
                <a:lnTo>
                  <a:pt x="105520" y="106300"/>
                </a:lnTo>
                <a:lnTo>
                  <a:pt x="104076" y="111567"/>
                </a:lnTo>
                <a:lnTo>
                  <a:pt x="102054" y="116588"/>
                </a:lnTo>
                <a:lnTo>
                  <a:pt x="100644" y="123143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id="{A472F090-EB7C-4A68-832C-C9B9E576D384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000054" y="1781308"/>
            <a:ext cx="171732" cy="113546"/>
          </a:xfrm>
          <a:custGeom>
            <a:avLst/>
            <a:gdLst/>
            <a:ahLst/>
            <a:cxnLst/>
            <a:rect l="0" t="0" r="0" b="0"/>
            <a:pathLst>
              <a:path w="133484" h="88258">
                <a:moveTo>
                  <a:pt x="82022" y="34773"/>
                </a:moveTo>
                <a:lnTo>
                  <a:pt x="89082" y="31875"/>
                </a:lnTo>
                <a:lnTo>
                  <a:pt x="92169" y="32947"/>
                </a:lnTo>
                <a:lnTo>
                  <a:pt x="94803" y="35472"/>
                </a:lnTo>
                <a:lnTo>
                  <a:pt x="96375" y="38974"/>
                </a:lnTo>
                <a:lnTo>
                  <a:pt x="100483" y="34574"/>
                </a:lnTo>
                <a:lnTo>
                  <a:pt x="104688" y="31705"/>
                </a:lnTo>
                <a:lnTo>
                  <a:pt x="108383" y="31911"/>
                </a:lnTo>
                <a:lnTo>
                  <a:pt x="110989" y="36733"/>
                </a:lnTo>
                <a:lnTo>
                  <a:pt x="114514" y="41371"/>
                </a:lnTo>
                <a:lnTo>
                  <a:pt x="119927" y="40382"/>
                </a:lnTo>
                <a:lnTo>
                  <a:pt x="129811" y="33080"/>
                </a:lnTo>
                <a:lnTo>
                  <a:pt x="133483" y="44607"/>
                </a:lnTo>
                <a:lnTo>
                  <a:pt x="128473" y="56739"/>
                </a:lnTo>
                <a:lnTo>
                  <a:pt x="122114" y="63931"/>
                </a:lnTo>
                <a:lnTo>
                  <a:pt x="94848" y="80826"/>
                </a:lnTo>
                <a:lnTo>
                  <a:pt x="89708" y="81675"/>
                </a:lnTo>
                <a:lnTo>
                  <a:pt x="82201" y="80000"/>
                </a:lnTo>
                <a:lnTo>
                  <a:pt x="79591" y="81595"/>
                </a:lnTo>
                <a:lnTo>
                  <a:pt x="80014" y="88257"/>
                </a:lnTo>
                <a:lnTo>
                  <a:pt x="74674" y="87949"/>
                </a:lnTo>
                <a:lnTo>
                  <a:pt x="54415" y="77353"/>
                </a:lnTo>
                <a:lnTo>
                  <a:pt x="49180" y="72282"/>
                </a:lnTo>
                <a:lnTo>
                  <a:pt x="46913" y="71758"/>
                </a:lnTo>
                <a:lnTo>
                  <a:pt x="44589" y="71836"/>
                </a:lnTo>
                <a:lnTo>
                  <a:pt x="41390" y="70679"/>
                </a:lnTo>
                <a:lnTo>
                  <a:pt x="35718" y="64126"/>
                </a:lnTo>
                <a:lnTo>
                  <a:pt x="33572" y="63889"/>
                </a:lnTo>
                <a:lnTo>
                  <a:pt x="28257" y="66087"/>
                </a:lnTo>
                <a:lnTo>
                  <a:pt x="22875" y="66733"/>
                </a:lnTo>
                <a:lnTo>
                  <a:pt x="17040" y="65719"/>
                </a:lnTo>
                <a:lnTo>
                  <a:pt x="14645" y="63087"/>
                </a:lnTo>
                <a:lnTo>
                  <a:pt x="14767" y="58045"/>
                </a:lnTo>
                <a:lnTo>
                  <a:pt x="16440" y="49781"/>
                </a:lnTo>
                <a:lnTo>
                  <a:pt x="0" y="48871"/>
                </a:lnTo>
                <a:lnTo>
                  <a:pt x="757" y="43722"/>
                </a:lnTo>
                <a:lnTo>
                  <a:pt x="1247" y="38938"/>
                </a:lnTo>
                <a:lnTo>
                  <a:pt x="2401" y="32573"/>
                </a:lnTo>
                <a:lnTo>
                  <a:pt x="3637" y="25746"/>
                </a:lnTo>
                <a:lnTo>
                  <a:pt x="4946" y="22633"/>
                </a:lnTo>
                <a:lnTo>
                  <a:pt x="7014" y="21514"/>
                </a:lnTo>
                <a:lnTo>
                  <a:pt x="12446" y="21343"/>
                </a:lnTo>
                <a:lnTo>
                  <a:pt x="14881" y="19809"/>
                </a:lnTo>
                <a:lnTo>
                  <a:pt x="18634" y="18605"/>
                </a:lnTo>
                <a:lnTo>
                  <a:pt x="24195" y="19907"/>
                </a:lnTo>
                <a:lnTo>
                  <a:pt x="29614" y="22884"/>
                </a:lnTo>
                <a:lnTo>
                  <a:pt x="37051" y="33042"/>
                </a:lnTo>
                <a:lnTo>
                  <a:pt x="40404" y="32760"/>
                </a:lnTo>
                <a:lnTo>
                  <a:pt x="42772" y="27871"/>
                </a:lnTo>
                <a:lnTo>
                  <a:pt x="43932" y="20430"/>
                </a:lnTo>
                <a:lnTo>
                  <a:pt x="46255" y="14820"/>
                </a:lnTo>
                <a:lnTo>
                  <a:pt x="56481" y="6295"/>
                </a:lnTo>
                <a:lnTo>
                  <a:pt x="60385" y="0"/>
                </a:lnTo>
                <a:lnTo>
                  <a:pt x="62140" y="923"/>
                </a:lnTo>
                <a:lnTo>
                  <a:pt x="65620" y="153"/>
                </a:lnTo>
                <a:lnTo>
                  <a:pt x="68488" y="1131"/>
                </a:lnTo>
                <a:lnTo>
                  <a:pt x="70899" y="3626"/>
                </a:lnTo>
                <a:lnTo>
                  <a:pt x="72994" y="7433"/>
                </a:lnTo>
                <a:lnTo>
                  <a:pt x="74067" y="12095"/>
                </a:lnTo>
                <a:lnTo>
                  <a:pt x="73828" y="21305"/>
                </a:lnTo>
                <a:lnTo>
                  <a:pt x="74539" y="24652"/>
                </a:lnTo>
                <a:lnTo>
                  <a:pt x="79452" y="33668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Freeform 91">
            <a:extLst>
              <a:ext uri="{FF2B5EF4-FFF2-40B4-BE49-F238E27FC236}">
                <a16:creationId xmlns:a16="http://schemas.microsoft.com/office/drawing/2014/main" id="{E92C07EC-3F66-4CDB-812A-76A3C3D5754F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788356">
            <a:off x="7433732" y="2041032"/>
            <a:ext cx="283672" cy="187981"/>
          </a:xfrm>
          <a:custGeom>
            <a:avLst/>
            <a:gdLst/>
            <a:ahLst/>
            <a:cxnLst/>
            <a:rect l="0" t="0" r="0" b="0"/>
            <a:pathLst>
              <a:path w="332502" h="220340">
                <a:moveTo>
                  <a:pt x="122337" y="46677"/>
                </a:moveTo>
                <a:lnTo>
                  <a:pt x="125591" y="45770"/>
                </a:lnTo>
                <a:lnTo>
                  <a:pt x="127196" y="45839"/>
                </a:lnTo>
                <a:lnTo>
                  <a:pt x="128865" y="46615"/>
                </a:lnTo>
                <a:lnTo>
                  <a:pt x="130363" y="48836"/>
                </a:lnTo>
                <a:lnTo>
                  <a:pt x="131121" y="50617"/>
                </a:lnTo>
                <a:lnTo>
                  <a:pt x="132126" y="53785"/>
                </a:lnTo>
                <a:lnTo>
                  <a:pt x="132754" y="55110"/>
                </a:lnTo>
                <a:lnTo>
                  <a:pt x="133718" y="55984"/>
                </a:lnTo>
                <a:lnTo>
                  <a:pt x="134972" y="56355"/>
                </a:lnTo>
                <a:lnTo>
                  <a:pt x="136767" y="55705"/>
                </a:lnTo>
                <a:lnTo>
                  <a:pt x="138008" y="54821"/>
                </a:lnTo>
                <a:lnTo>
                  <a:pt x="139016" y="53711"/>
                </a:lnTo>
                <a:lnTo>
                  <a:pt x="140567" y="51403"/>
                </a:lnTo>
                <a:lnTo>
                  <a:pt x="141617" y="50438"/>
                </a:lnTo>
                <a:lnTo>
                  <a:pt x="142896" y="49956"/>
                </a:lnTo>
                <a:lnTo>
                  <a:pt x="145236" y="50760"/>
                </a:lnTo>
                <a:lnTo>
                  <a:pt x="148143" y="52703"/>
                </a:lnTo>
                <a:lnTo>
                  <a:pt x="157404" y="62306"/>
                </a:lnTo>
                <a:lnTo>
                  <a:pt x="158761" y="64772"/>
                </a:lnTo>
                <a:lnTo>
                  <a:pt x="160430" y="68826"/>
                </a:lnTo>
                <a:lnTo>
                  <a:pt x="161149" y="70038"/>
                </a:lnTo>
                <a:lnTo>
                  <a:pt x="190106" y="93541"/>
                </a:lnTo>
                <a:lnTo>
                  <a:pt x="200223" y="97712"/>
                </a:lnTo>
                <a:lnTo>
                  <a:pt x="202545" y="99053"/>
                </a:lnTo>
                <a:lnTo>
                  <a:pt x="204253" y="100562"/>
                </a:lnTo>
                <a:lnTo>
                  <a:pt x="206545" y="103533"/>
                </a:lnTo>
                <a:lnTo>
                  <a:pt x="207408" y="105036"/>
                </a:lnTo>
                <a:lnTo>
                  <a:pt x="207844" y="106619"/>
                </a:lnTo>
                <a:lnTo>
                  <a:pt x="207680" y="107913"/>
                </a:lnTo>
                <a:lnTo>
                  <a:pt x="207426" y="109009"/>
                </a:lnTo>
                <a:lnTo>
                  <a:pt x="206241" y="111808"/>
                </a:lnTo>
                <a:lnTo>
                  <a:pt x="205943" y="112796"/>
                </a:lnTo>
                <a:lnTo>
                  <a:pt x="205777" y="114158"/>
                </a:lnTo>
                <a:lnTo>
                  <a:pt x="205891" y="115495"/>
                </a:lnTo>
                <a:lnTo>
                  <a:pt x="206153" y="116443"/>
                </a:lnTo>
                <a:lnTo>
                  <a:pt x="206610" y="117290"/>
                </a:lnTo>
                <a:lnTo>
                  <a:pt x="207959" y="118085"/>
                </a:lnTo>
                <a:lnTo>
                  <a:pt x="209886" y="118663"/>
                </a:lnTo>
                <a:lnTo>
                  <a:pt x="213601" y="118683"/>
                </a:lnTo>
                <a:lnTo>
                  <a:pt x="217796" y="117986"/>
                </a:lnTo>
                <a:lnTo>
                  <a:pt x="219440" y="118015"/>
                </a:lnTo>
                <a:lnTo>
                  <a:pt x="220922" y="118885"/>
                </a:lnTo>
                <a:lnTo>
                  <a:pt x="222342" y="120950"/>
                </a:lnTo>
                <a:lnTo>
                  <a:pt x="222635" y="122799"/>
                </a:lnTo>
                <a:lnTo>
                  <a:pt x="222232" y="124386"/>
                </a:lnTo>
                <a:lnTo>
                  <a:pt x="220912" y="127005"/>
                </a:lnTo>
                <a:lnTo>
                  <a:pt x="220373" y="128390"/>
                </a:lnTo>
                <a:lnTo>
                  <a:pt x="220158" y="129962"/>
                </a:lnTo>
                <a:lnTo>
                  <a:pt x="220410" y="131467"/>
                </a:lnTo>
                <a:lnTo>
                  <a:pt x="220951" y="132864"/>
                </a:lnTo>
                <a:lnTo>
                  <a:pt x="221627" y="134098"/>
                </a:lnTo>
                <a:lnTo>
                  <a:pt x="225257" y="138898"/>
                </a:lnTo>
                <a:lnTo>
                  <a:pt x="226694" y="140132"/>
                </a:lnTo>
                <a:lnTo>
                  <a:pt x="229034" y="141574"/>
                </a:lnTo>
                <a:lnTo>
                  <a:pt x="230998" y="142052"/>
                </a:lnTo>
                <a:lnTo>
                  <a:pt x="233123" y="141731"/>
                </a:lnTo>
                <a:lnTo>
                  <a:pt x="235311" y="140127"/>
                </a:lnTo>
                <a:lnTo>
                  <a:pt x="236564" y="138639"/>
                </a:lnTo>
                <a:lnTo>
                  <a:pt x="237710" y="137532"/>
                </a:lnTo>
                <a:lnTo>
                  <a:pt x="238846" y="136937"/>
                </a:lnTo>
                <a:lnTo>
                  <a:pt x="247576" y="136124"/>
                </a:lnTo>
                <a:lnTo>
                  <a:pt x="249848" y="135317"/>
                </a:lnTo>
                <a:lnTo>
                  <a:pt x="251558" y="134346"/>
                </a:lnTo>
                <a:lnTo>
                  <a:pt x="252699" y="133455"/>
                </a:lnTo>
                <a:lnTo>
                  <a:pt x="254961" y="133228"/>
                </a:lnTo>
                <a:lnTo>
                  <a:pt x="258338" y="133646"/>
                </a:lnTo>
                <a:lnTo>
                  <a:pt x="267562" y="136651"/>
                </a:lnTo>
                <a:lnTo>
                  <a:pt x="269383" y="140175"/>
                </a:lnTo>
                <a:lnTo>
                  <a:pt x="264956" y="143552"/>
                </a:lnTo>
                <a:lnTo>
                  <a:pt x="264046" y="144561"/>
                </a:lnTo>
                <a:lnTo>
                  <a:pt x="263505" y="145817"/>
                </a:lnTo>
                <a:lnTo>
                  <a:pt x="263387" y="147277"/>
                </a:lnTo>
                <a:lnTo>
                  <a:pt x="264454" y="156837"/>
                </a:lnTo>
                <a:lnTo>
                  <a:pt x="264674" y="157661"/>
                </a:lnTo>
                <a:lnTo>
                  <a:pt x="269911" y="159542"/>
                </a:lnTo>
                <a:lnTo>
                  <a:pt x="288042" y="159669"/>
                </a:lnTo>
                <a:lnTo>
                  <a:pt x="287822" y="170738"/>
                </a:lnTo>
                <a:lnTo>
                  <a:pt x="297537" y="179827"/>
                </a:lnTo>
                <a:lnTo>
                  <a:pt x="322733" y="197081"/>
                </a:lnTo>
                <a:lnTo>
                  <a:pt x="327873" y="197675"/>
                </a:lnTo>
                <a:lnTo>
                  <a:pt x="331847" y="200103"/>
                </a:lnTo>
                <a:lnTo>
                  <a:pt x="332501" y="207413"/>
                </a:lnTo>
                <a:lnTo>
                  <a:pt x="317174" y="203650"/>
                </a:lnTo>
                <a:lnTo>
                  <a:pt x="296529" y="202521"/>
                </a:lnTo>
                <a:lnTo>
                  <a:pt x="295058" y="203018"/>
                </a:lnTo>
                <a:lnTo>
                  <a:pt x="293950" y="203804"/>
                </a:lnTo>
                <a:lnTo>
                  <a:pt x="293083" y="205008"/>
                </a:lnTo>
                <a:lnTo>
                  <a:pt x="291521" y="208405"/>
                </a:lnTo>
                <a:lnTo>
                  <a:pt x="289326" y="209880"/>
                </a:lnTo>
                <a:lnTo>
                  <a:pt x="287915" y="209944"/>
                </a:lnTo>
                <a:lnTo>
                  <a:pt x="282477" y="207775"/>
                </a:lnTo>
                <a:lnTo>
                  <a:pt x="260532" y="213864"/>
                </a:lnTo>
                <a:lnTo>
                  <a:pt x="253911" y="214114"/>
                </a:lnTo>
                <a:lnTo>
                  <a:pt x="252938" y="213130"/>
                </a:lnTo>
                <a:lnTo>
                  <a:pt x="250451" y="209658"/>
                </a:lnTo>
                <a:lnTo>
                  <a:pt x="249478" y="208733"/>
                </a:lnTo>
                <a:lnTo>
                  <a:pt x="248310" y="207916"/>
                </a:lnTo>
                <a:lnTo>
                  <a:pt x="231964" y="200882"/>
                </a:lnTo>
                <a:lnTo>
                  <a:pt x="229710" y="200653"/>
                </a:lnTo>
                <a:lnTo>
                  <a:pt x="204210" y="203833"/>
                </a:lnTo>
                <a:lnTo>
                  <a:pt x="203303" y="204481"/>
                </a:lnTo>
                <a:lnTo>
                  <a:pt x="202437" y="205366"/>
                </a:lnTo>
                <a:lnTo>
                  <a:pt x="201567" y="206491"/>
                </a:lnTo>
                <a:lnTo>
                  <a:pt x="200009" y="208992"/>
                </a:lnTo>
                <a:lnTo>
                  <a:pt x="198576" y="210177"/>
                </a:lnTo>
                <a:lnTo>
                  <a:pt x="196571" y="211234"/>
                </a:lnTo>
                <a:lnTo>
                  <a:pt x="187415" y="213236"/>
                </a:lnTo>
                <a:lnTo>
                  <a:pt x="184846" y="214409"/>
                </a:lnTo>
                <a:lnTo>
                  <a:pt x="183654" y="215182"/>
                </a:lnTo>
                <a:lnTo>
                  <a:pt x="180032" y="217114"/>
                </a:lnTo>
                <a:lnTo>
                  <a:pt x="170280" y="220339"/>
                </a:lnTo>
                <a:lnTo>
                  <a:pt x="169936" y="220101"/>
                </a:lnTo>
                <a:lnTo>
                  <a:pt x="166746" y="217905"/>
                </a:lnTo>
                <a:lnTo>
                  <a:pt x="165722" y="217006"/>
                </a:lnTo>
                <a:lnTo>
                  <a:pt x="163358" y="215252"/>
                </a:lnTo>
                <a:lnTo>
                  <a:pt x="161485" y="214349"/>
                </a:lnTo>
                <a:lnTo>
                  <a:pt x="132715" y="206655"/>
                </a:lnTo>
                <a:lnTo>
                  <a:pt x="131598" y="205763"/>
                </a:lnTo>
                <a:lnTo>
                  <a:pt x="130961" y="204640"/>
                </a:lnTo>
                <a:lnTo>
                  <a:pt x="131092" y="203265"/>
                </a:lnTo>
                <a:lnTo>
                  <a:pt x="131589" y="201890"/>
                </a:lnTo>
                <a:lnTo>
                  <a:pt x="132233" y="200549"/>
                </a:lnTo>
                <a:lnTo>
                  <a:pt x="132593" y="199085"/>
                </a:lnTo>
                <a:lnTo>
                  <a:pt x="132581" y="197485"/>
                </a:lnTo>
                <a:lnTo>
                  <a:pt x="132192" y="196013"/>
                </a:lnTo>
                <a:lnTo>
                  <a:pt x="131655" y="194624"/>
                </a:lnTo>
                <a:lnTo>
                  <a:pt x="130786" y="193441"/>
                </a:lnTo>
                <a:lnTo>
                  <a:pt x="129913" y="192436"/>
                </a:lnTo>
                <a:lnTo>
                  <a:pt x="125798" y="188872"/>
                </a:lnTo>
                <a:lnTo>
                  <a:pt x="124823" y="188266"/>
                </a:lnTo>
                <a:lnTo>
                  <a:pt x="121045" y="187871"/>
                </a:lnTo>
                <a:lnTo>
                  <a:pt x="116473" y="188084"/>
                </a:lnTo>
                <a:lnTo>
                  <a:pt x="114033" y="187587"/>
                </a:lnTo>
                <a:lnTo>
                  <a:pt x="112259" y="186901"/>
                </a:lnTo>
                <a:lnTo>
                  <a:pt x="111283" y="186083"/>
                </a:lnTo>
                <a:lnTo>
                  <a:pt x="107533" y="187419"/>
                </a:lnTo>
                <a:lnTo>
                  <a:pt x="102197" y="196665"/>
                </a:lnTo>
                <a:lnTo>
                  <a:pt x="92597" y="207523"/>
                </a:lnTo>
                <a:lnTo>
                  <a:pt x="82870" y="214636"/>
                </a:lnTo>
                <a:lnTo>
                  <a:pt x="71928" y="217276"/>
                </a:lnTo>
                <a:lnTo>
                  <a:pt x="58509" y="216735"/>
                </a:lnTo>
                <a:lnTo>
                  <a:pt x="53209" y="215368"/>
                </a:lnTo>
                <a:lnTo>
                  <a:pt x="52511" y="215189"/>
                </a:lnTo>
                <a:lnTo>
                  <a:pt x="53418" y="213899"/>
                </a:lnTo>
                <a:lnTo>
                  <a:pt x="41325" y="207288"/>
                </a:lnTo>
                <a:lnTo>
                  <a:pt x="48231" y="200608"/>
                </a:lnTo>
                <a:lnTo>
                  <a:pt x="64353" y="194982"/>
                </a:lnTo>
                <a:lnTo>
                  <a:pt x="71199" y="187892"/>
                </a:lnTo>
                <a:lnTo>
                  <a:pt x="72724" y="184249"/>
                </a:lnTo>
                <a:lnTo>
                  <a:pt x="72969" y="181306"/>
                </a:lnTo>
                <a:lnTo>
                  <a:pt x="71810" y="179522"/>
                </a:lnTo>
                <a:lnTo>
                  <a:pt x="63065" y="179489"/>
                </a:lnTo>
                <a:lnTo>
                  <a:pt x="44739" y="187622"/>
                </a:lnTo>
                <a:lnTo>
                  <a:pt x="39284" y="187830"/>
                </a:lnTo>
                <a:lnTo>
                  <a:pt x="43466" y="175732"/>
                </a:lnTo>
                <a:lnTo>
                  <a:pt x="62325" y="163816"/>
                </a:lnTo>
                <a:lnTo>
                  <a:pt x="64249" y="151005"/>
                </a:lnTo>
                <a:lnTo>
                  <a:pt x="60895" y="146442"/>
                </a:lnTo>
                <a:lnTo>
                  <a:pt x="56102" y="148785"/>
                </a:lnTo>
                <a:lnTo>
                  <a:pt x="51915" y="153532"/>
                </a:lnTo>
                <a:lnTo>
                  <a:pt x="50395" y="156170"/>
                </a:lnTo>
                <a:lnTo>
                  <a:pt x="44444" y="156189"/>
                </a:lnTo>
                <a:lnTo>
                  <a:pt x="27061" y="161797"/>
                </a:lnTo>
                <a:lnTo>
                  <a:pt x="27938" y="144858"/>
                </a:lnTo>
                <a:lnTo>
                  <a:pt x="28514" y="142488"/>
                </a:lnTo>
                <a:lnTo>
                  <a:pt x="29829" y="141139"/>
                </a:lnTo>
                <a:lnTo>
                  <a:pt x="32544" y="139797"/>
                </a:lnTo>
                <a:lnTo>
                  <a:pt x="36335" y="139096"/>
                </a:lnTo>
                <a:lnTo>
                  <a:pt x="44352" y="139437"/>
                </a:lnTo>
                <a:lnTo>
                  <a:pt x="47943" y="137912"/>
                </a:lnTo>
                <a:lnTo>
                  <a:pt x="50984" y="133632"/>
                </a:lnTo>
                <a:lnTo>
                  <a:pt x="52286" y="127974"/>
                </a:lnTo>
                <a:lnTo>
                  <a:pt x="51557" y="122289"/>
                </a:lnTo>
                <a:lnTo>
                  <a:pt x="48504" y="117915"/>
                </a:lnTo>
                <a:lnTo>
                  <a:pt x="33252" y="115351"/>
                </a:lnTo>
                <a:lnTo>
                  <a:pt x="21951" y="114610"/>
                </a:lnTo>
                <a:lnTo>
                  <a:pt x="16046" y="111311"/>
                </a:lnTo>
                <a:lnTo>
                  <a:pt x="12533" y="106992"/>
                </a:lnTo>
                <a:lnTo>
                  <a:pt x="1052" y="100557"/>
                </a:lnTo>
                <a:lnTo>
                  <a:pt x="0" y="91331"/>
                </a:lnTo>
                <a:lnTo>
                  <a:pt x="3830" y="92137"/>
                </a:lnTo>
                <a:lnTo>
                  <a:pt x="7094" y="91255"/>
                </a:lnTo>
                <a:lnTo>
                  <a:pt x="13301" y="87080"/>
                </a:lnTo>
                <a:lnTo>
                  <a:pt x="12062" y="81707"/>
                </a:lnTo>
                <a:lnTo>
                  <a:pt x="12635" y="76971"/>
                </a:lnTo>
                <a:lnTo>
                  <a:pt x="14906" y="74595"/>
                </a:lnTo>
                <a:lnTo>
                  <a:pt x="18770" y="76304"/>
                </a:lnTo>
                <a:lnTo>
                  <a:pt x="23213" y="73229"/>
                </a:lnTo>
                <a:lnTo>
                  <a:pt x="24473" y="70851"/>
                </a:lnTo>
                <a:lnTo>
                  <a:pt x="26371" y="60377"/>
                </a:lnTo>
                <a:lnTo>
                  <a:pt x="36743" y="44548"/>
                </a:lnTo>
                <a:lnTo>
                  <a:pt x="39689" y="42087"/>
                </a:lnTo>
                <a:lnTo>
                  <a:pt x="42737" y="41032"/>
                </a:lnTo>
                <a:lnTo>
                  <a:pt x="45344" y="39308"/>
                </a:lnTo>
                <a:lnTo>
                  <a:pt x="46946" y="34814"/>
                </a:lnTo>
                <a:lnTo>
                  <a:pt x="47260" y="31128"/>
                </a:lnTo>
                <a:lnTo>
                  <a:pt x="47160" y="27510"/>
                </a:lnTo>
                <a:lnTo>
                  <a:pt x="46586" y="24014"/>
                </a:lnTo>
                <a:lnTo>
                  <a:pt x="45517" y="20705"/>
                </a:lnTo>
                <a:lnTo>
                  <a:pt x="43718" y="17408"/>
                </a:lnTo>
                <a:lnTo>
                  <a:pt x="43263" y="15741"/>
                </a:lnTo>
                <a:lnTo>
                  <a:pt x="43473" y="13274"/>
                </a:lnTo>
                <a:lnTo>
                  <a:pt x="45160" y="9529"/>
                </a:lnTo>
                <a:lnTo>
                  <a:pt x="48130" y="6205"/>
                </a:lnTo>
                <a:lnTo>
                  <a:pt x="51556" y="3926"/>
                </a:lnTo>
                <a:lnTo>
                  <a:pt x="54621" y="3316"/>
                </a:lnTo>
                <a:lnTo>
                  <a:pt x="59130" y="5117"/>
                </a:lnTo>
                <a:lnTo>
                  <a:pt x="71600" y="15343"/>
                </a:lnTo>
                <a:lnTo>
                  <a:pt x="75897" y="17011"/>
                </a:lnTo>
                <a:lnTo>
                  <a:pt x="92082" y="17494"/>
                </a:lnTo>
                <a:lnTo>
                  <a:pt x="96461" y="14885"/>
                </a:lnTo>
                <a:lnTo>
                  <a:pt x="106213" y="1894"/>
                </a:lnTo>
                <a:lnTo>
                  <a:pt x="113992" y="0"/>
                </a:lnTo>
                <a:lnTo>
                  <a:pt x="118513" y="544"/>
                </a:lnTo>
                <a:lnTo>
                  <a:pt x="118874" y="9407"/>
                </a:lnTo>
                <a:lnTo>
                  <a:pt x="118025" y="17866"/>
                </a:lnTo>
                <a:lnTo>
                  <a:pt x="118876" y="21593"/>
                </a:lnTo>
                <a:lnTo>
                  <a:pt x="122653" y="24411"/>
                </a:lnTo>
                <a:lnTo>
                  <a:pt x="122593" y="27085"/>
                </a:lnTo>
                <a:lnTo>
                  <a:pt x="119197" y="30218"/>
                </a:lnTo>
                <a:lnTo>
                  <a:pt x="118802" y="40625"/>
                </a:lnTo>
                <a:lnTo>
                  <a:pt x="116011" y="44528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Freeform 92">
            <a:extLst>
              <a:ext uri="{FF2B5EF4-FFF2-40B4-BE49-F238E27FC236}">
                <a16:creationId xmlns:a16="http://schemas.microsoft.com/office/drawing/2014/main" id="{CCC9B996-1150-4838-9071-6F41516CED62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577021">
            <a:off x="7164007" y="1923272"/>
            <a:ext cx="340274" cy="272989"/>
          </a:xfrm>
          <a:custGeom>
            <a:avLst/>
            <a:gdLst/>
            <a:ahLst/>
            <a:cxnLst/>
            <a:rect l="0" t="0" r="0" b="0"/>
            <a:pathLst>
              <a:path w="328296" h="263380">
                <a:moveTo>
                  <a:pt x="19046" y="4119"/>
                </a:moveTo>
                <a:lnTo>
                  <a:pt x="23878" y="10943"/>
                </a:lnTo>
                <a:lnTo>
                  <a:pt x="27278" y="19274"/>
                </a:lnTo>
                <a:lnTo>
                  <a:pt x="31528" y="23706"/>
                </a:lnTo>
                <a:lnTo>
                  <a:pt x="38854" y="18834"/>
                </a:lnTo>
                <a:lnTo>
                  <a:pt x="43023" y="18391"/>
                </a:lnTo>
                <a:lnTo>
                  <a:pt x="49243" y="21700"/>
                </a:lnTo>
                <a:lnTo>
                  <a:pt x="55474" y="26953"/>
                </a:lnTo>
                <a:lnTo>
                  <a:pt x="59709" y="32346"/>
                </a:lnTo>
                <a:lnTo>
                  <a:pt x="64203" y="34001"/>
                </a:lnTo>
                <a:lnTo>
                  <a:pt x="69025" y="27506"/>
                </a:lnTo>
                <a:lnTo>
                  <a:pt x="73468" y="19073"/>
                </a:lnTo>
                <a:lnTo>
                  <a:pt x="76820" y="14906"/>
                </a:lnTo>
                <a:lnTo>
                  <a:pt x="82406" y="17279"/>
                </a:lnTo>
                <a:lnTo>
                  <a:pt x="87823" y="23048"/>
                </a:lnTo>
                <a:lnTo>
                  <a:pt x="91600" y="30375"/>
                </a:lnTo>
                <a:lnTo>
                  <a:pt x="92325" y="37449"/>
                </a:lnTo>
                <a:lnTo>
                  <a:pt x="101741" y="40663"/>
                </a:lnTo>
                <a:lnTo>
                  <a:pt x="104050" y="40407"/>
                </a:lnTo>
                <a:lnTo>
                  <a:pt x="105459" y="36748"/>
                </a:lnTo>
                <a:lnTo>
                  <a:pt x="106392" y="31286"/>
                </a:lnTo>
                <a:lnTo>
                  <a:pt x="107965" y="27467"/>
                </a:lnTo>
                <a:lnTo>
                  <a:pt x="129438" y="40520"/>
                </a:lnTo>
                <a:lnTo>
                  <a:pt x="128923" y="48654"/>
                </a:lnTo>
                <a:lnTo>
                  <a:pt x="126856" y="64564"/>
                </a:lnTo>
                <a:lnTo>
                  <a:pt x="127948" y="69524"/>
                </a:lnTo>
                <a:lnTo>
                  <a:pt x="131417" y="73235"/>
                </a:lnTo>
                <a:lnTo>
                  <a:pt x="142919" y="80900"/>
                </a:lnTo>
                <a:lnTo>
                  <a:pt x="156189" y="92983"/>
                </a:lnTo>
                <a:lnTo>
                  <a:pt x="162895" y="97944"/>
                </a:lnTo>
                <a:lnTo>
                  <a:pt x="169955" y="101214"/>
                </a:lnTo>
                <a:lnTo>
                  <a:pt x="183566" y="105898"/>
                </a:lnTo>
                <a:lnTo>
                  <a:pt x="193210" y="114291"/>
                </a:lnTo>
                <a:lnTo>
                  <a:pt x="215116" y="121278"/>
                </a:lnTo>
                <a:lnTo>
                  <a:pt x="215129" y="121287"/>
                </a:lnTo>
                <a:lnTo>
                  <a:pt x="215168" y="121306"/>
                </a:lnTo>
                <a:lnTo>
                  <a:pt x="215233" y="121339"/>
                </a:lnTo>
                <a:lnTo>
                  <a:pt x="215322" y="121386"/>
                </a:lnTo>
                <a:lnTo>
                  <a:pt x="215434" y="121441"/>
                </a:lnTo>
                <a:lnTo>
                  <a:pt x="215567" y="121511"/>
                </a:lnTo>
                <a:lnTo>
                  <a:pt x="215721" y="121589"/>
                </a:lnTo>
                <a:lnTo>
                  <a:pt x="215895" y="121677"/>
                </a:lnTo>
                <a:lnTo>
                  <a:pt x="216087" y="121774"/>
                </a:lnTo>
                <a:lnTo>
                  <a:pt x="216297" y="121882"/>
                </a:lnTo>
                <a:lnTo>
                  <a:pt x="216523" y="121996"/>
                </a:lnTo>
                <a:lnTo>
                  <a:pt x="216765" y="122119"/>
                </a:lnTo>
                <a:lnTo>
                  <a:pt x="217020" y="122250"/>
                </a:lnTo>
                <a:lnTo>
                  <a:pt x="217289" y="122387"/>
                </a:lnTo>
                <a:lnTo>
                  <a:pt x="217569" y="122529"/>
                </a:lnTo>
                <a:lnTo>
                  <a:pt x="217861" y="122676"/>
                </a:lnTo>
                <a:lnTo>
                  <a:pt x="218162" y="122830"/>
                </a:lnTo>
                <a:lnTo>
                  <a:pt x="218473" y="122986"/>
                </a:lnTo>
                <a:lnTo>
                  <a:pt x="218791" y="123149"/>
                </a:lnTo>
                <a:lnTo>
                  <a:pt x="219115" y="123314"/>
                </a:lnTo>
                <a:lnTo>
                  <a:pt x="219445" y="123481"/>
                </a:lnTo>
                <a:lnTo>
                  <a:pt x="219779" y="123651"/>
                </a:lnTo>
                <a:lnTo>
                  <a:pt x="220116" y="123822"/>
                </a:lnTo>
                <a:lnTo>
                  <a:pt x="220456" y="123994"/>
                </a:lnTo>
                <a:lnTo>
                  <a:pt x="220797" y="124167"/>
                </a:lnTo>
                <a:lnTo>
                  <a:pt x="221137" y="124341"/>
                </a:lnTo>
                <a:lnTo>
                  <a:pt x="221477" y="124512"/>
                </a:lnTo>
                <a:lnTo>
                  <a:pt x="221815" y="124684"/>
                </a:lnTo>
                <a:lnTo>
                  <a:pt x="222149" y="124854"/>
                </a:lnTo>
                <a:lnTo>
                  <a:pt x="222479" y="125022"/>
                </a:lnTo>
                <a:lnTo>
                  <a:pt x="222803" y="125187"/>
                </a:lnTo>
                <a:lnTo>
                  <a:pt x="223121" y="125348"/>
                </a:lnTo>
                <a:lnTo>
                  <a:pt x="223431" y="125506"/>
                </a:lnTo>
                <a:lnTo>
                  <a:pt x="223733" y="125658"/>
                </a:lnTo>
                <a:lnTo>
                  <a:pt x="224024" y="125805"/>
                </a:lnTo>
                <a:lnTo>
                  <a:pt x="224305" y="125948"/>
                </a:lnTo>
                <a:lnTo>
                  <a:pt x="224574" y="126085"/>
                </a:lnTo>
                <a:lnTo>
                  <a:pt x="224830" y="126215"/>
                </a:lnTo>
                <a:lnTo>
                  <a:pt x="225071" y="126338"/>
                </a:lnTo>
                <a:lnTo>
                  <a:pt x="225298" y="126452"/>
                </a:lnTo>
                <a:lnTo>
                  <a:pt x="225507" y="126558"/>
                </a:lnTo>
                <a:lnTo>
                  <a:pt x="225700" y="126655"/>
                </a:lnTo>
                <a:lnTo>
                  <a:pt x="225874" y="126743"/>
                </a:lnTo>
                <a:lnTo>
                  <a:pt x="226028" y="126823"/>
                </a:lnTo>
                <a:lnTo>
                  <a:pt x="226161" y="126890"/>
                </a:lnTo>
                <a:lnTo>
                  <a:pt x="226273" y="126946"/>
                </a:lnTo>
                <a:lnTo>
                  <a:pt x="226362" y="126991"/>
                </a:lnTo>
                <a:lnTo>
                  <a:pt x="226426" y="127024"/>
                </a:lnTo>
                <a:lnTo>
                  <a:pt x="226480" y="127052"/>
                </a:lnTo>
                <a:lnTo>
                  <a:pt x="228868" y="124914"/>
                </a:lnTo>
                <a:lnTo>
                  <a:pt x="233852" y="118681"/>
                </a:lnTo>
                <a:lnTo>
                  <a:pt x="236371" y="117310"/>
                </a:lnTo>
                <a:lnTo>
                  <a:pt x="240863" y="119957"/>
                </a:lnTo>
                <a:lnTo>
                  <a:pt x="252849" y="133765"/>
                </a:lnTo>
                <a:lnTo>
                  <a:pt x="255326" y="139521"/>
                </a:lnTo>
                <a:lnTo>
                  <a:pt x="256378" y="148747"/>
                </a:lnTo>
                <a:lnTo>
                  <a:pt x="267859" y="155182"/>
                </a:lnTo>
                <a:lnTo>
                  <a:pt x="271372" y="159501"/>
                </a:lnTo>
                <a:lnTo>
                  <a:pt x="277277" y="162800"/>
                </a:lnTo>
                <a:lnTo>
                  <a:pt x="288578" y="163541"/>
                </a:lnTo>
                <a:lnTo>
                  <a:pt x="303830" y="166105"/>
                </a:lnTo>
                <a:lnTo>
                  <a:pt x="306883" y="170479"/>
                </a:lnTo>
                <a:lnTo>
                  <a:pt x="307612" y="176164"/>
                </a:lnTo>
                <a:lnTo>
                  <a:pt x="306310" y="181822"/>
                </a:lnTo>
                <a:lnTo>
                  <a:pt x="303269" y="186102"/>
                </a:lnTo>
                <a:lnTo>
                  <a:pt x="299678" y="187627"/>
                </a:lnTo>
                <a:lnTo>
                  <a:pt x="291661" y="187286"/>
                </a:lnTo>
                <a:lnTo>
                  <a:pt x="287870" y="187987"/>
                </a:lnTo>
                <a:lnTo>
                  <a:pt x="285155" y="189329"/>
                </a:lnTo>
                <a:lnTo>
                  <a:pt x="283840" y="190678"/>
                </a:lnTo>
                <a:lnTo>
                  <a:pt x="283264" y="193048"/>
                </a:lnTo>
                <a:lnTo>
                  <a:pt x="282387" y="209987"/>
                </a:lnTo>
                <a:lnTo>
                  <a:pt x="299770" y="204379"/>
                </a:lnTo>
                <a:lnTo>
                  <a:pt x="305721" y="204360"/>
                </a:lnTo>
                <a:lnTo>
                  <a:pt x="307241" y="201722"/>
                </a:lnTo>
                <a:lnTo>
                  <a:pt x="311428" y="196975"/>
                </a:lnTo>
                <a:lnTo>
                  <a:pt x="316221" y="194632"/>
                </a:lnTo>
                <a:lnTo>
                  <a:pt x="319575" y="199195"/>
                </a:lnTo>
                <a:lnTo>
                  <a:pt x="317651" y="212006"/>
                </a:lnTo>
                <a:lnTo>
                  <a:pt x="298792" y="223922"/>
                </a:lnTo>
                <a:lnTo>
                  <a:pt x="294610" y="236020"/>
                </a:lnTo>
                <a:lnTo>
                  <a:pt x="300065" y="235812"/>
                </a:lnTo>
                <a:lnTo>
                  <a:pt x="318391" y="227679"/>
                </a:lnTo>
                <a:lnTo>
                  <a:pt x="327136" y="227712"/>
                </a:lnTo>
                <a:lnTo>
                  <a:pt x="328295" y="229496"/>
                </a:lnTo>
                <a:lnTo>
                  <a:pt x="328050" y="232439"/>
                </a:lnTo>
                <a:lnTo>
                  <a:pt x="326525" y="236082"/>
                </a:lnTo>
                <a:lnTo>
                  <a:pt x="319679" y="243172"/>
                </a:lnTo>
                <a:lnTo>
                  <a:pt x="303557" y="248798"/>
                </a:lnTo>
                <a:lnTo>
                  <a:pt x="296651" y="255478"/>
                </a:lnTo>
                <a:lnTo>
                  <a:pt x="308744" y="262089"/>
                </a:lnTo>
                <a:lnTo>
                  <a:pt x="307837" y="263379"/>
                </a:lnTo>
                <a:lnTo>
                  <a:pt x="300669" y="261527"/>
                </a:lnTo>
                <a:lnTo>
                  <a:pt x="290414" y="255535"/>
                </a:lnTo>
                <a:lnTo>
                  <a:pt x="286476" y="249114"/>
                </a:lnTo>
                <a:lnTo>
                  <a:pt x="281949" y="234660"/>
                </a:lnTo>
                <a:lnTo>
                  <a:pt x="277551" y="231750"/>
                </a:lnTo>
                <a:lnTo>
                  <a:pt x="271417" y="232634"/>
                </a:lnTo>
                <a:lnTo>
                  <a:pt x="267167" y="234256"/>
                </a:lnTo>
                <a:lnTo>
                  <a:pt x="262619" y="234496"/>
                </a:lnTo>
                <a:lnTo>
                  <a:pt x="255576" y="231179"/>
                </a:lnTo>
                <a:lnTo>
                  <a:pt x="224805" y="210225"/>
                </a:lnTo>
                <a:lnTo>
                  <a:pt x="212729" y="206283"/>
                </a:lnTo>
                <a:lnTo>
                  <a:pt x="200369" y="207310"/>
                </a:lnTo>
                <a:lnTo>
                  <a:pt x="188737" y="210482"/>
                </a:lnTo>
                <a:lnTo>
                  <a:pt x="178734" y="209180"/>
                </a:lnTo>
                <a:lnTo>
                  <a:pt x="171358" y="196827"/>
                </a:lnTo>
                <a:lnTo>
                  <a:pt x="166316" y="183217"/>
                </a:lnTo>
                <a:lnTo>
                  <a:pt x="165669" y="179989"/>
                </a:lnTo>
                <a:lnTo>
                  <a:pt x="164424" y="177578"/>
                </a:lnTo>
                <a:lnTo>
                  <a:pt x="158713" y="173296"/>
                </a:lnTo>
                <a:lnTo>
                  <a:pt x="157463" y="171082"/>
                </a:lnTo>
                <a:lnTo>
                  <a:pt x="154088" y="169272"/>
                </a:lnTo>
                <a:lnTo>
                  <a:pt x="132421" y="177502"/>
                </a:lnTo>
                <a:lnTo>
                  <a:pt x="134883" y="168102"/>
                </a:lnTo>
                <a:lnTo>
                  <a:pt x="129177" y="164304"/>
                </a:lnTo>
                <a:lnTo>
                  <a:pt x="122747" y="165965"/>
                </a:lnTo>
                <a:lnTo>
                  <a:pt x="121020" y="157892"/>
                </a:lnTo>
                <a:lnTo>
                  <a:pt x="118365" y="154570"/>
                </a:lnTo>
                <a:lnTo>
                  <a:pt x="108731" y="153510"/>
                </a:lnTo>
                <a:lnTo>
                  <a:pt x="101971" y="151333"/>
                </a:lnTo>
                <a:lnTo>
                  <a:pt x="96160" y="145969"/>
                </a:lnTo>
                <a:lnTo>
                  <a:pt x="90132" y="129654"/>
                </a:lnTo>
                <a:lnTo>
                  <a:pt x="71392" y="108228"/>
                </a:lnTo>
                <a:lnTo>
                  <a:pt x="62336" y="105263"/>
                </a:lnTo>
                <a:lnTo>
                  <a:pt x="42898" y="88577"/>
                </a:lnTo>
                <a:lnTo>
                  <a:pt x="40254" y="81427"/>
                </a:lnTo>
                <a:lnTo>
                  <a:pt x="38483" y="73147"/>
                </a:lnTo>
                <a:lnTo>
                  <a:pt x="35902" y="66175"/>
                </a:lnTo>
                <a:lnTo>
                  <a:pt x="30830" y="62942"/>
                </a:lnTo>
                <a:lnTo>
                  <a:pt x="29646" y="69536"/>
                </a:lnTo>
                <a:lnTo>
                  <a:pt x="26280" y="73173"/>
                </a:lnTo>
                <a:lnTo>
                  <a:pt x="21821" y="73826"/>
                </a:lnTo>
                <a:lnTo>
                  <a:pt x="17341" y="71461"/>
                </a:lnTo>
                <a:lnTo>
                  <a:pt x="5887" y="58136"/>
                </a:lnTo>
                <a:lnTo>
                  <a:pt x="1162" y="56213"/>
                </a:lnTo>
                <a:lnTo>
                  <a:pt x="0" y="44176"/>
                </a:lnTo>
                <a:lnTo>
                  <a:pt x="613" y="33794"/>
                </a:lnTo>
                <a:lnTo>
                  <a:pt x="2688" y="27664"/>
                </a:lnTo>
                <a:lnTo>
                  <a:pt x="3895" y="25715"/>
                </a:lnTo>
                <a:lnTo>
                  <a:pt x="6506" y="21511"/>
                </a:lnTo>
                <a:lnTo>
                  <a:pt x="15943" y="0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Freeform 93">
            <a:extLst>
              <a:ext uri="{FF2B5EF4-FFF2-40B4-BE49-F238E27FC236}">
                <a16:creationId xmlns:a16="http://schemas.microsoft.com/office/drawing/2014/main" id="{2A81CD76-9D6E-46C0-864B-5E4C9138C387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118310" y="1909985"/>
            <a:ext cx="219118" cy="241008"/>
          </a:xfrm>
          <a:custGeom>
            <a:avLst/>
            <a:gdLst/>
            <a:ahLst/>
            <a:cxnLst/>
            <a:rect l="0" t="0" r="0" b="0"/>
            <a:pathLst>
              <a:path w="175549" h="176493">
                <a:moveTo>
                  <a:pt x="52126" y="8441"/>
                </a:moveTo>
                <a:lnTo>
                  <a:pt x="50919" y="10390"/>
                </a:lnTo>
                <a:lnTo>
                  <a:pt x="48844" y="16520"/>
                </a:lnTo>
                <a:lnTo>
                  <a:pt x="48231" y="26902"/>
                </a:lnTo>
                <a:lnTo>
                  <a:pt x="49393" y="38939"/>
                </a:lnTo>
                <a:lnTo>
                  <a:pt x="54118" y="40862"/>
                </a:lnTo>
                <a:lnTo>
                  <a:pt x="65572" y="54187"/>
                </a:lnTo>
                <a:lnTo>
                  <a:pt x="70052" y="56552"/>
                </a:lnTo>
                <a:lnTo>
                  <a:pt x="74511" y="55899"/>
                </a:lnTo>
                <a:lnTo>
                  <a:pt x="77877" y="52262"/>
                </a:lnTo>
                <a:lnTo>
                  <a:pt x="79061" y="45668"/>
                </a:lnTo>
                <a:lnTo>
                  <a:pt x="84133" y="48901"/>
                </a:lnTo>
                <a:lnTo>
                  <a:pt x="86714" y="55873"/>
                </a:lnTo>
                <a:lnTo>
                  <a:pt x="88485" y="64153"/>
                </a:lnTo>
                <a:lnTo>
                  <a:pt x="91129" y="71303"/>
                </a:lnTo>
                <a:lnTo>
                  <a:pt x="110567" y="87989"/>
                </a:lnTo>
                <a:lnTo>
                  <a:pt x="119623" y="90954"/>
                </a:lnTo>
                <a:lnTo>
                  <a:pt x="138363" y="112380"/>
                </a:lnTo>
                <a:lnTo>
                  <a:pt x="144391" y="128695"/>
                </a:lnTo>
                <a:lnTo>
                  <a:pt x="150202" y="134059"/>
                </a:lnTo>
                <a:lnTo>
                  <a:pt x="156962" y="136236"/>
                </a:lnTo>
                <a:lnTo>
                  <a:pt x="166596" y="137296"/>
                </a:lnTo>
                <a:lnTo>
                  <a:pt x="169251" y="140618"/>
                </a:lnTo>
                <a:lnTo>
                  <a:pt x="170978" y="148691"/>
                </a:lnTo>
                <a:lnTo>
                  <a:pt x="171376" y="155675"/>
                </a:lnTo>
                <a:lnTo>
                  <a:pt x="175548" y="163868"/>
                </a:lnTo>
                <a:lnTo>
                  <a:pt x="174315" y="166957"/>
                </a:lnTo>
                <a:lnTo>
                  <a:pt x="169742" y="166945"/>
                </a:lnTo>
                <a:lnTo>
                  <a:pt x="157120" y="163535"/>
                </a:lnTo>
                <a:lnTo>
                  <a:pt x="154470" y="164436"/>
                </a:lnTo>
                <a:lnTo>
                  <a:pt x="156330" y="169868"/>
                </a:lnTo>
                <a:lnTo>
                  <a:pt x="157187" y="174171"/>
                </a:lnTo>
                <a:lnTo>
                  <a:pt x="155136" y="176492"/>
                </a:lnTo>
                <a:lnTo>
                  <a:pt x="152337" y="176223"/>
                </a:lnTo>
                <a:lnTo>
                  <a:pt x="151038" y="172764"/>
                </a:lnTo>
                <a:lnTo>
                  <a:pt x="148744" y="169211"/>
                </a:lnTo>
                <a:lnTo>
                  <a:pt x="137852" y="161642"/>
                </a:lnTo>
                <a:lnTo>
                  <a:pt x="134850" y="155828"/>
                </a:lnTo>
                <a:lnTo>
                  <a:pt x="132973" y="155766"/>
                </a:lnTo>
                <a:lnTo>
                  <a:pt x="132763" y="157797"/>
                </a:lnTo>
                <a:lnTo>
                  <a:pt x="132452" y="158146"/>
                </a:lnTo>
                <a:lnTo>
                  <a:pt x="131895" y="158037"/>
                </a:lnTo>
                <a:lnTo>
                  <a:pt x="130995" y="158625"/>
                </a:lnTo>
                <a:lnTo>
                  <a:pt x="130706" y="169783"/>
                </a:lnTo>
                <a:lnTo>
                  <a:pt x="121430" y="173650"/>
                </a:lnTo>
                <a:lnTo>
                  <a:pt x="109078" y="171919"/>
                </a:lnTo>
                <a:lnTo>
                  <a:pt x="99458" y="166360"/>
                </a:lnTo>
                <a:lnTo>
                  <a:pt x="95847" y="163475"/>
                </a:lnTo>
                <a:lnTo>
                  <a:pt x="95400" y="161416"/>
                </a:lnTo>
                <a:lnTo>
                  <a:pt x="95502" y="155957"/>
                </a:lnTo>
                <a:lnTo>
                  <a:pt x="96388" y="153557"/>
                </a:lnTo>
                <a:lnTo>
                  <a:pt x="97636" y="151434"/>
                </a:lnTo>
                <a:lnTo>
                  <a:pt x="97417" y="149718"/>
                </a:lnTo>
                <a:lnTo>
                  <a:pt x="93887" y="148577"/>
                </a:lnTo>
                <a:lnTo>
                  <a:pt x="89569" y="149692"/>
                </a:lnTo>
                <a:lnTo>
                  <a:pt x="85948" y="152694"/>
                </a:lnTo>
                <a:lnTo>
                  <a:pt x="82060" y="154978"/>
                </a:lnTo>
                <a:lnTo>
                  <a:pt x="76942" y="153845"/>
                </a:lnTo>
                <a:lnTo>
                  <a:pt x="73498" y="147615"/>
                </a:lnTo>
                <a:lnTo>
                  <a:pt x="70994" y="145038"/>
                </a:lnTo>
                <a:lnTo>
                  <a:pt x="68936" y="145894"/>
                </a:lnTo>
                <a:lnTo>
                  <a:pt x="68866" y="141833"/>
                </a:lnTo>
                <a:lnTo>
                  <a:pt x="68198" y="138089"/>
                </a:lnTo>
                <a:lnTo>
                  <a:pt x="66944" y="134702"/>
                </a:lnTo>
                <a:lnTo>
                  <a:pt x="65077" y="131722"/>
                </a:lnTo>
                <a:lnTo>
                  <a:pt x="57757" y="128212"/>
                </a:lnTo>
                <a:lnTo>
                  <a:pt x="50218" y="125227"/>
                </a:lnTo>
                <a:lnTo>
                  <a:pt x="45638" y="123509"/>
                </a:lnTo>
                <a:lnTo>
                  <a:pt x="37317" y="121119"/>
                </a:lnTo>
                <a:lnTo>
                  <a:pt x="33498" y="115517"/>
                </a:lnTo>
                <a:lnTo>
                  <a:pt x="25322" y="109042"/>
                </a:lnTo>
                <a:lnTo>
                  <a:pt x="17745" y="98924"/>
                </a:lnTo>
                <a:lnTo>
                  <a:pt x="12043" y="95398"/>
                </a:lnTo>
                <a:lnTo>
                  <a:pt x="5713" y="93693"/>
                </a:lnTo>
                <a:lnTo>
                  <a:pt x="0" y="94365"/>
                </a:lnTo>
                <a:lnTo>
                  <a:pt x="1223" y="90201"/>
                </a:lnTo>
                <a:lnTo>
                  <a:pt x="5288" y="85259"/>
                </a:lnTo>
                <a:lnTo>
                  <a:pt x="7079" y="82006"/>
                </a:lnTo>
                <a:lnTo>
                  <a:pt x="7526" y="78585"/>
                </a:lnTo>
                <a:lnTo>
                  <a:pt x="7301" y="74856"/>
                </a:lnTo>
                <a:lnTo>
                  <a:pt x="7509" y="70771"/>
                </a:lnTo>
                <a:lnTo>
                  <a:pt x="9235" y="66254"/>
                </a:lnTo>
                <a:lnTo>
                  <a:pt x="14283" y="66267"/>
                </a:lnTo>
                <a:lnTo>
                  <a:pt x="18283" y="68787"/>
                </a:lnTo>
                <a:lnTo>
                  <a:pt x="20932" y="69510"/>
                </a:lnTo>
                <a:lnTo>
                  <a:pt x="21937" y="64162"/>
                </a:lnTo>
                <a:lnTo>
                  <a:pt x="21060" y="59584"/>
                </a:lnTo>
                <a:lnTo>
                  <a:pt x="17321" y="51267"/>
                </a:lnTo>
                <a:lnTo>
                  <a:pt x="16849" y="46363"/>
                </a:lnTo>
                <a:lnTo>
                  <a:pt x="18010" y="41988"/>
                </a:lnTo>
                <a:lnTo>
                  <a:pt x="20239" y="37575"/>
                </a:lnTo>
                <a:lnTo>
                  <a:pt x="22995" y="33769"/>
                </a:lnTo>
                <a:lnTo>
                  <a:pt x="25734" y="31234"/>
                </a:lnTo>
                <a:lnTo>
                  <a:pt x="31445" y="28635"/>
                </a:lnTo>
                <a:lnTo>
                  <a:pt x="33727" y="26562"/>
                </a:lnTo>
                <a:lnTo>
                  <a:pt x="35253" y="22428"/>
                </a:lnTo>
                <a:lnTo>
                  <a:pt x="35478" y="19325"/>
                </a:lnTo>
                <a:lnTo>
                  <a:pt x="35049" y="9813"/>
                </a:lnTo>
                <a:lnTo>
                  <a:pt x="36006" y="7351"/>
                </a:lnTo>
                <a:lnTo>
                  <a:pt x="41618" y="97"/>
                </a:lnTo>
                <a:lnTo>
                  <a:pt x="46186" y="0"/>
                </a:lnTo>
                <a:lnTo>
                  <a:pt x="48628" y="1455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9C30D1BC-9C2E-4DE0-9943-7CB51A8321DA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738909" y="2383607"/>
            <a:ext cx="273339" cy="243068"/>
          </a:xfrm>
          <a:custGeom>
            <a:avLst/>
            <a:gdLst/>
            <a:ahLst/>
            <a:cxnLst/>
            <a:rect l="0" t="0" r="0" b="0"/>
            <a:pathLst>
              <a:path w="264858" h="218592">
                <a:moveTo>
                  <a:pt x="264857" y="172382"/>
                </a:moveTo>
                <a:lnTo>
                  <a:pt x="255375" y="186524"/>
                </a:lnTo>
                <a:lnTo>
                  <a:pt x="253084" y="188071"/>
                </a:lnTo>
                <a:lnTo>
                  <a:pt x="234647" y="172187"/>
                </a:lnTo>
                <a:lnTo>
                  <a:pt x="227138" y="170963"/>
                </a:lnTo>
                <a:lnTo>
                  <a:pt x="213474" y="178073"/>
                </a:lnTo>
                <a:lnTo>
                  <a:pt x="208023" y="171516"/>
                </a:lnTo>
                <a:lnTo>
                  <a:pt x="209738" y="169009"/>
                </a:lnTo>
                <a:lnTo>
                  <a:pt x="210376" y="166837"/>
                </a:lnTo>
                <a:lnTo>
                  <a:pt x="210524" y="160617"/>
                </a:lnTo>
                <a:lnTo>
                  <a:pt x="207561" y="161194"/>
                </a:lnTo>
                <a:lnTo>
                  <a:pt x="199609" y="165829"/>
                </a:lnTo>
                <a:lnTo>
                  <a:pt x="182850" y="156142"/>
                </a:lnTo>
                <a:lnTo>
                  <a:pt x="179541" y="153233"/>
                </a:lnTo>
                <a:lnTo>
                  <a:pt x="179513" y="150902"/>
                </a:lnTo>
                <a:lnTo>
                  <a:pt x="180329" y="148728"/>
                </a:lnTo>
                <a:lnTo>
                  <a:pt x="179559" y="146289"/>
                </a:lnTo>
                <a:lnTo>
                  <a:pt x="176574" y="143480"/>
                </a:lnTo>
                <a:lnTo>
                  <a:pt x="173289" y="141519"/>
                </a:lnTo>
                <a:lnTo>
                  <a:pt x="169802" y="140461"/>
                </a:lnTo>
                <a:lnTo>
                  <a:pt x="166202" y="140370"/>
                </a:lnTo>
                <a:lnTo>
                  <a:pt x="163167" y="137290"/>
                </a:lnTo>
                <a:lnTo>
                  <a:pt x="159686" y="129094"/>
                </a:lnTo>
                <a:lnTo>
                  <a:pt x="156181" y="128227"/>
                </a:lnTo>
                <a:lnTo>
                  <a:pt x="138174" y="160556"/>
                </a:lnTo>
                <a:lnTo>
                  <a:pt x="134882" y="164269"/>
                </a:lnTo>
                <a:lnTo>
                  <a:pt x="127598" y="169161"/>
                </a:lnTo>
                <a:lnTo>
                  <a:pt x="118271" y="182234"/>
                </a:lnTo>
                <a:lnTo>
                  <a:pt x="113421" y="192121"/>
                </a:lnTo>
                <a:lnTo>
                  <a:pt x="111051" y="194694"/>
                </a:lnTo>
                <a:lnTo>
                  <a:pt x="107030" y="193882"/>
                </a:lnTo>
                <a:lnTo>
                  <a:pt x="92250" y="185725"/>
                </a:lnTo>
                <a:lnTo>
                  <a:pt x="87024" y="185858"/>
                </a:lnTo>
                <a:lnTo>
                  <a:pt x="80905" y="189007"/>
                </a:lnTo>
                <a:lnTo>
                  <a:pt x="78666" y="188784"/>
                </a:lnTo>
                <a:lnTo>
                  <a:pt x="77351" y="187645"/>
                </a:lnTo>
                <a:lnTo>
                  <a:pt x="76425" y="186068"/>
                </a:lnTo>
                <a:lnTo>
                  <a:pt x="75327" y="184836"/>
                </a:lnTo>
                <a:lnTo>
                  <a:pt x="73494" y="184740"/>
                </a:lnTo>
                <a:lnTo>
                  <a:pt x="71483" y="186183"/>
                </a:lnTo>
                <a:lnTo>
                  <a:pt x="62573" y="197392"/>
                </a:lnTo>
                <a:lnTo>
                  <a:pt x="61009" y="202151"/>
                </a:lnTo>
                <a:lnTo>
                  <a:pt x="59554" y="212725"/>
                </a:lnTo>
                <a:lnTo>
                  <a:pt x="59554" y="212725"/>
                </a:lnTo>
                <a:lnTo>
                  <a:pt x="50967" y="213122"/>
                </a:lnTo>
                <a:lnTo>
                  <a:pt x="46924" y="214245"/>
                </a:lnTo>
                <a:lnTo>
                  <a:pt x="39091" y="218022"/>
                </a:lnTo>
                <a:lnTo>
                  <a:pt x="36212" y="218591"/>
                </a:lnTo>
                <a:lnTo>
                  <a:pt x="33063" y="218401"/>
                </a:lnTo>
                <a:lnTo>
                  <a:pt x="23557" y="215965"/>
                </a:lnTo>
                <a:lnTo>
                  <a:pt x="20610" y="214799"/>
                </a:lnTo>
                <a:lnTo>
                  <a:pt x="18903" y="213515"/>
                </a:lnTo>
                <a:lnTo>
                  <a:pt x="19015" y="212121"/>
                </a:lnTo>
                <a:lnTo>
                  <a:pt x="19553" y="210717"/>
                </a:lnTo>
                <a:lnTo>
                  <a:pt x="20529" y="209519"/>
                </a:lnTo>
                <a:lnTo>
                  <a:pt x="24391" y="205888"/>
                </a:lnTo>
                <a:lnTo>
                  <a:pt x="25359" y="204780"/>
                </a:lnTo>
                <a:lnTo>
                  <a:pt x="25996" y="203523"/>
                </a:lnTo>
                <a:lnTo>
                  <a:pt x="25586" y="201518"/>
                </a:lnTo>
                <a:lnTo>
                  <a:pt x="23988" y="199104"/>
                </a:lnTo>
                <a:lnTo>
                  <a:pt x="19161" y="195568"/>
                </a:lnTo>
                <a:lnTo>
                  <a:pt x="16304" y="194403"/>
                </a:lnTo>
                <a:lnTo>
                  <a:pt x="14100" y="194197"/>
                </a:lnTo>
                <a:lnTo>
                  <a:pt x="12845" y="194918"/>
                </a:lnTo>
                <a:lnTo>
                  <a:pt x="11879" y="195903"/>
                </a:lnTo>
                <a:lnTo>
                  <a:pt x="11052" y="197138"/>
                </a:lnTo>
                <a:lnTo>
                  <a:pt x="9224" y="198202"/>
                </a:lnTo>
                <a:lnTo>
                  <a:pt x="7639" y="198849"/>
                </a:lnTo>
                <a:lnTo>
                  <a:pt x="0" y="198953"/>
                </a:lnTo>
                <a:lnTo>
                  <a:pt x="5114" y="182188"/>
                </a:lnTo>
                <a:lnTo>
                  <a:pt x="9128" y="175368"/>
                </a:lnTo>
                <a:lnTo>
                  <a:pt x="14931" y="170372"/>
                </a:lnTo>
                <a:lnTo>
                  <a:pt x="29626" y="164024"/>
                </a:lnTo>
                <a:lnTo>
                  <a:pt x="33745" y="159645"/>
                </a:lnTo>
                <a:lnTo>
                  <a:pt x="38469" y="151180"/>
                </a:lnTo>
                <a:lnTo>
                  <a:pt x="41995" y="147657"/>
                </a:lnTo>
                <a:lnTo>
                  <a:pt x="43111" y="145686"/>
                </a:lnTo>
                <a:lnTo>
                  <a:pt x="43490" y="142483"/>
                </a:lnTo>
                <a:lnTo>
                  <a:pt x="43428" y="136977"/>
                </a:lnTo>
                <a:lnTo>
                  <a:pt x="44001" y="134524"/>
                </a:lnTo>
                <a:lnTo>
                  <a:pt x="45520" y="132710"/>
                </a:lnTo>
                <a:lnTo>
                  <a:pt x="47255" y="132191"/>
                </a:lnTo>
                <a:lnTo>
                  <a:pt x="49109" y="132522"/>
                </a:lnTo>
                <a:lnTo>
                  <a:pt x="59323" y="137493"/>
                </a:lnTo>
                <a:lnTo>
                  <a:pt x="65606" y="136682"/>
                </a:lnTo>
                <a:lnTo>
                  <a:pt x="71489" y="132478"/>
                </a:lnTo>
                <a:lnTo>
                  <a:pt x="91502" y="99653"/>
                </a:lnTo>
                <a:lnTo>
                  <a:pt x="92834" y="95527"/>
                </a:lnTo>
                <a:lnTo>
                  <a:pt x="91380" y="92174"/>
                </a:lnTo>
                <a:lnTo>
                  <a:pt x="83028" y="84675"/>
                </a:lnTo>
                <a:lnTo>
                  <a:pt x="82283" y="81527"/>
                </a:lnTo>
                <a:lnTo>
                  <a:pt x="82595" y="77670"/>
                </a:lnTo>
                <a:lnTo>
                  <a:pt x="82303" y="72112"/>
                </a:lnTo>
                <a:lnTo>
                  <a:pt x="80166" y="67222"/>
                </a:lnTo>
                <a:lnTo>
                  <a:pt x="72671" y="60789"/>
                </a:lnTo>
                <a:lnTo>
                  <a:pt x="69558" y="56845"/>
                </a:lnTo>
                <a:lnTo>
                  <a:pt x="68519" y="54321"/>
                </a:lnTo>
                <a:lnTo>
                  <a:pt x="68058" y="51872"/>
                </a:lnTo>
                <a:lnTo>
                  <a:pt x="68617" y="49820"/>
                </a:lnTo>
                <a:lnTo>
                  <a:pt x="70596" y="48486"/>
                </a:lnTo>
                <a:lnTo>
                  <a:pt x="75939" y="48597"/>
                </a:lnTo>
                <a:lnTo>
                  <a:pt x="79044" y="46230"/>
                </a:lnTo>
                <a:lnTo>
                  <a:pt x="80823" y="41709"/>
                </a:lnTo>
                <a:lnTo>
                  <a:pt x="82629" y="31423"/>
                </a:lnTo>
                <a:lnTo>
                  <a:pt x="94329" y="28739"/>
                </a:lnTo>
                <a:lnTo>
                  <a:pt x="101964" y="30940"/>
                </a:lnTo>
                <a:lnTo>
                  <a:pt x="104661" y="27778"/>
                </a:lnTo>
                <a:lnTo>
                  <a:pt x="107071" y="23434"/>
                </a:lnTo>
                <a:lnTo>
                  <a:pt x="110355" y="20786"/>
                </a:lnTo>
                <a:lnTo>
                  <a:pt x="143270" y="13356"/>
                </a:lnTo>
                <a:lnTo>
                  <a:pt x="145550" y="12192"/>
                </a:lnTo>
                <a:lnTo>
                  <a:pt x="146653" y="12010"/>
                </a:lnTo>
                <a:lnTo>
                  <a:pt x="147873" y="12542"/>
                </a:lnTo>
                <a:lnTo>
                  <a:pt x="148940" y="13798"/>
                </a:lnTo>
                <a:lnTo>
                  <a:pt x="154361" y="27839"/>
                </a:lnTo>
                <a:lnTo>
                  <a:pt x="156009" y="29816"/>
                </a:lnTo>
                <a:lnTo>
                  <a:pt x="160002" y="32370"/>
                </a:lnTo>
                <a:lnTo>
                  <a:pt x="163868" y="33628"/>
                </a:lnTo>
                <a:lnTo>
                  <a:pt x="167771" y="33478"/>
                </a:lnTo>
                <a:lnTo>
                  <a:pt x="175361" y="30666"/>
                </a:lnTo>
                <a:lnTo>
                  <a:pt x="186637" y="30094"/>
                </a:lnTo>
                <a:lnTo>
                  <a:pt x="201537" y="28032"/>
                </a:lnTo>
                <a:lnTo>
                  <a:pt x="210001" y="24089"/>
                </a:lnTo>
                <a:lnTo>
                  <a:pt x="215673" y="19725"/>
                </a:lnTo>
                <a:lnTo>
                  <a:pt x="218380" y="13595"/>
                </a:lnTo>
                <a:lnTo>
                  <a:pt x="221605" y="8644"/>
                </a:lnTo>
                <a:lnTo>
                  <a:pt x="229746" y="0"/>
                </a:lnTo>
                <a:lnTo>
                  <a:pt x="231363" y="3974"/>
                </a:lnTo>
                <a:lnTo>
                  <a:pt x="233965" y="6883"/>
                </a:lnTo>
                <a:lnTo>
                  <a:pt x="234672" y="11637"/>
                </a:lnTo>
                <a:lnTo>
                  <a:pt x="232801" y="42029"/>
                </a:lnTo>
                <a:lnTo>
                  <a:pt x="233859" y="61040"/>
                </a:lnTo>
                <a:lnTo>
                  <a:pt x="243083" y="104188"/>
                </a:lnTo>
                <a:lnTo>
                  <a:pt x="244275" y="115372"/>
                </a:lnTo>
                <a:lnTo>
                  <a:pt x="245140" y="118571"/>
                </a:lnTo>
                <a:lnTo>
                  <a:pt x="246483" y="121109"/>
                </a:lnTo>
                <a:lnTo>
                  <a:pt x="250692" y="126920"/>
                </a:lnTo>
                <a:lnTo>
                  <a:pt x="251587" y="128985"/>
                </a:lnTo>
                <a:lnTo>
                  <a:pt x="252214" y="138088"/>
                </a:lnTo>
                <a:lnTo>
                  <a:pt x="254043" y="146741"/>
                </a:lnTo>
                <a:lnTo>
                  <a:pt x="259712" y="162846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31BFADF-CEF9-42F0-8664-8067909C706E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239506">
            <a:off x="7794476" y="2501085"/>
            <a:ext cx="246983" cy="244716"/>
          </a:xfrm>
          <a:custGeom>
            <a:avLst/>
            <a:gdLst/>
            <a:ahLst/>
            <a:cxnLst/>
            <a:rect l="0" t="0" r="0" b="0"/>
            <a:pathLst>
              <a:path w="249754" h="247462">
                <a:moveTo>
                  <a:pt x="128844" y="12143"/>
                </a:moveTo>
                <a:lnTo>
                  <a:pt x="132444" y="12234"/>
                </a:lnTo>
                <a:lnTo>
                  <a:pt x="135931" y="13292"/>
                </a:lnTo>
                <a:lnTo>
                  <a:pt x="139216" y="15253"/>
                </a:lnTo>
                <a:lnTo>
                  <a:pt x="142201" y="18062"/>
                </a:lnTo>
                <a:lnTo>
                  <a:pt x="142971" y="20501"/>
                </a:lnTo>
                <a:lnTo>
                  <a:pt x="142155" y="22675"/>
                </a:lnTo>
                <a:lnTo>
                  <a:pt x="142183" y="25006"/>
                </a:lnTo>
                <a:lnTo>
                  <a:pt x="145492" y="27915"/>
                </a:lnTo>
                <a:lnTo>
                  <a:pt x="162251" y="37602"/>
                </a:lnTo>
                <a:lnTo>
                  <a:pt x="170203" y="32967"/>
                </a:lnTo>
                <a:lnTo>
                  <a:pt x="173166" y="32390"/>
                </a:lnTo>
                <a:lnTo>
                  <a:pt x="173018" y="38610"/>
                </a:lnTo>
                <a:lnTo>
                  <a:pt x="172380" y="40782"/>
                </a:lnTo>
                <a:lnTo>
                  <a:pt x="170665" y="43289"/>
                </a:lnTo>
                <a:lnTo>
                  <a:pt x="176116" y="49846"/>
                </a:lnTo>
                <a:lnTo>
                  <a:pt x="189780" y="42736"/>
                </a:lnTo>
                <a:lnTo>
                  <a:pt x="197289" y="43960"/>
                </a:lnTo>
                <a:lnTo>
                  <a:pt x="215726" y="59844"/>
                </a:lnTo>
                <a:lnTo>
                  <a:pt x="218017" y="58297"/>
                </a:lnTo>
                <a:lnTo>
                  <a:pt x="227499" y="44155"/>
                </a:lnTo>
                <a:lnTo>
                  <a:pt x="228839" y="46636"/>
                </a:lnTo>
                <a:lnTo>
                  <a:pt x="237186" y="58357"/>
                </a:lnTo>
                <a:lnTo>
                  <a:pt x="249753" y="70850"/>
                </a:lnTo>
                <a:lnTo>
                  <a:pt x="249753" y="70852"/>
                </a:lnTo>
                <a:lnTo>
                  <a:pt x="247212" y="72570"/>
                </a:lnTo>
                <a:lnTo>
                  <a:pt x="240715" y="79028"/>
                </a:lnTo>
                <a:lnTo>
                  <a:pt x="243934" y="82849"/>
                </a:lnTo>
                <a:lnTo>
                  <a:pt x="246290" y="88340"/>
                </a:lnTo>
                <a:lnTo>
                  <a:pt x="249221" y="101811"/>
                </a:lnTo>
                <a:lnTo>
                  <a:pt x="247774" y="103993"/>
                </a:lnTo>
                <a:lnTo>
                  <a:pt x="239160" y="106622"/>
                </a:lnTo>
                <a:lnTo>
                  <a:pt x="232031" y="111809"/>
                </a:lnTo>
                <a:lnTo>
                  <a:pt x="223816" y="113293"/>
                </a:lnTo>
                <a:lnTo>
                  <a:pt x="221106" y="114838"/>
                </a:lnTo>
                <a:lnTo>
                  <a:pt x="219949" y="119577"/>
                </a:lnTo>
                <a:lnTo>
                  <a:pt x="222402" y="123525"/>
                </a:lnTo>
                <a:lnTo>
                  <a:pt x="230158" y="129586"/>
                </a:lnTo>
                <a:lnTo>
                  <a:pt x="208880" y="160011"/>
                </a:lnTo>
                <a:lnTo>
                  <a:pt x="206853" y="160859"/>
                </a:lnTo>
                <a:lnTo>
                  <a:pt x="203538" y="162787"/>
                </a:lnTo>
                <a:lnTo>
                  <a:pt x="197183" y="167552"/>
                </a:lnTo>
                <a:lnTo>
                  <a:pt x="183676" y="175581"/>
                </a:lnTo>
                <a:lnTo>
                  <a:pt x="181451" y="176059"/>
                </a:lnTo>
                <a:lnTo>
                  <a:pt x="179487" y="176032"/>
                </a:lnTo>
                <a:lnTo>
                  <a:pt x="177905" y="175584"/>
                </a:lnTo>
                <a:lnTo>
                  <a:pt x="167436" y="175360"/>
                </a:lnTo>
                <a:lnTo>
                  <a:pt x="165854" y="174934"/>
                </a:lnTo>
                <a:lnTo>
                  <a:pt x="161974" y="173138"/>
                </a:lnTo>
                <a:lnTo>
                  <a:pt x="160684" y="172778"/>
                </a:lnTo>
                <a:lnTo>
                  <a:pt x="159869" y="172686"/>
                </a:lnTo>
                <a:lnTo>
                  <a:pt x="158719" y="172850"/>
                </a:lnTo>
                <a:lnTo>
                  <a:pt x="157947" y="173857"/>
                </a:lnTo>
                <a:lnTo>
                  <a:pt x="157504" y="175496"/>
                </a:lnTo>
                <a:lnTo>
                  <a:pt x="157437" y="179486"/>
                </a:lnTo>
                <a:lnTo>
                  <a:pt x="158176" y="185660"/>
                </a:lnTo>
                <a:lnTo>
                  <a:pt x="158072" y="187481"/>
                </a:lnTo>
                <a:lnTo>
                  <a:pt x="152179" y="213947"/>
                </a:lnTo>
                <a:lnTo>
                  <a:pt x="150522" y="218444"/>
                </a:lnTo>
                <a:lnTo>
                  <a:pt x="144892" y="225903"/>
                </a:lnTo>
                <a:lnTo>
                  <a:pt x="142900" y="230487"/>
                </a:lnTo>
                <a:lnTo>
                  <a:pt x="139166" y="245414"/>
                </a:lnTo>
                <a:lnTo>
                  <a:pt x="132324" y="247461"/>
                </a:lnTo>
                <a:lnTo>
                  <a:pt x="128459" y="247374"/>
                </a:lnTo>
                <a:lnTo>
                  <a:pt x="97752" y="239100"/>
                </a:lnTo>
                <a:lnTo>
                  <a:pt x="93258" y="235630"/>
                </a:lnTo>
                <a:lnTo>
                  <a:pt x="87628" y="229460"/>
                </a:lnTo>
                <a:lnTo>
                  <a:pt x="82416" y="225940"/>
                </a:lnTo>
                <a:lnTo>
                  <a:pt x="71969" y="220755"/>
                </a:lnTo>
                <a:lnTo>
                  <a:pt x="69040" y="219886"/>
                </a:lnTo>
                <a:lnTo>
                  <a:pt x="54821" y="218282"/>
                </a:lnTo>
                <a:lnTo>
                  <a:pt x="51797" y="217568"/>
                </a:lnTo>
                <a:lnTo>
                  <a:pt x="49694" y="216709"/>
                </a:lnTo>
                <a:lnTo>
                  <a:pt x="48544" y="215830"/>
                </a:lnTo>
                <a:lnTo>
                  <a:pt x="44885" y="211585"/>
                </a:lnTo>
                <a:lnTo>
                  <a:pt x="42501" y="208034"/>
                </a:lnTo>
                <a:lnTo>
                  <a:pt x="41070" y="206734"/>
                </a:lnTo>
                <a:lnTo>
                  <a:pt x="24962" y="197505"/>
                </a:lnTo>
                <a:lnTo>
                  <a:pt x="21346" y="194406"/>
                </a:lnTo>
                <a:lnTo>
                  <a:pt x="19974" y="192923"/>
                </a:lnTo>
                <a:lnTo>
                  <a:pt x="17692" y="190455"/>
                </a:lnTo>
                <a:lnTo>
                  <a:pt x="17749" y="175529"/>
                </a:lnTo>
                <a:lnTo>
                  <a:pt x="17048" y="173592"/>
                </a:lnTo>
                <a:lnTo>
                  <a:pt x="15583" y="171246"/>
                </a:lnTo>
                <a:lnTo>
                  <a:pt x="13771" y="170387"/>
                </a:lnTo>
                <a:lnTo>
                  <a:pt x="11420" y="169010"/>
                </a:lnTo>
                <a:lnTo>
                  <a:pt x="10669" y="167328"/>
                </a:lnTo>
                <a:lnTo>
                  <a:pt x="10596" y="165195"/>
                </a:lnTo>
                <a:lnTo>
                  <a:pt x="11298" y="159177"/>
                </a:lnTo>
                <a:lnTo>
                  <a:pt x="10837" y="157227"/>
                </a:lnTo>
                <a:lnTo>
                  <a:pt x="10085" y="155701"/>
                </a:lnTo>
                <a:lnTo>
                  <a:pt x="3001" y="149215"/>
                </a:lnTo>
                <a:lnTo>
                  <a:pt x="964" y="146664"/>
                </a:lnTo>
                <a:lnTo>
                  <a:pt x="177" y="144746"/>
                </a:lnTo>
                <a:lnTo>
                  <a:pt x="0" y="142970"/>
                </a:lnTo>
                <a:lnTo>
                  <a:pt x="265" y="141063"/>
                </a:lnTo>
                <a:lnTo>
                  <a:pt x="422" y="135360"/>
                </a:lnTo>
                <a:lnTo>
                  <a:pt x="826" y="133214"/>
                </a:lnTo>
                <a:lnTo>
                  <a:pt x="1845" y="131850"/>
                </a:lnTo>
                <a:lnTo>
                  <a:pt x="3336" y="131466"/>
                </a:lnTo>
                <a:lnTo>
                  <a:pt x="8560" y="131020"/>
                </a:lnTo>
                <a:lnTo>
                  <a:pt x="9862" y="130426"/>
                </a:lnTo>
                <a:lnTo>
                  <a:pt x="10877" y="129460"/>
                </a:lnTo>
                <a:lnTo>
                  <a:pt x="14152" y="124478"/>
                </a:lnTo>
                <a:lnTo>
                  <a:pt x="14984" y="122732"/>
                </a:lnTo>
                <a:lnTo>
                  <a:pt x="16708" y="118154"/>
                </a:lnTo>
                <a:lnTo>
                  <a:pt x="21998" y="110885"/>
                </a:lnTo>
                <a:lnTo>
                  <a:pt x="22879" y="108851"/>
                </a:lnTo>
                <a:lnTo>
                  <a:pt x="23864" y="105977"/>
                </a:lnTo>
                <a:lnTo>
                  <a:pt x="25307" y="99976"/>
                </a:lnTo>
                <a:lnTo>
                  <a:pt x="27848" y="94567"/>
                </a:lnTo>
                <a:lnTo>
                  <a:pt x="28986" y="92614"/>
                </a:lnTo>
                <a:lnTo>
                  <a:pt x="30554" y="88890"/>
                </a:lnTo>
                <a:lnTo>
                  <a:pt x="30622" y="86757"/>
                </a:lnTo>
                <a:lnTo>
                  <a:pt x="30108" y="85267"/>
                </a:lnTo>
                <a:lnTo>
                  <a:pt x="28808" y="84547"/>
                </a:lnTo>
                <a:lnTo>
                  <a:pt x="27240" y="84178"/>
                </a:lnTo>
                <a:lnTo>
                  <a:pt x="25805" y="84092"/>
                </a:lnTo>
                <a:lnTo>
                  <a:pt x="23077" y="84458"/>
                </a:lnTo>
                <a:lnTo>
                  <a:pt x="22196" y="84498"/>
                </a:lnTo>
                <a:lnTo>
                  <a:pt x="23651" y="73924"/>
                </a:lnTo>
                <a:lnTo>
                  <a:pt x="25215" y="69165"/>
                </a:lnTo>
                <a:lnTo>
                  <a:pt x="34125" y="57956"/>
                </a:lnTo>
                <a:lnTo>
                  <a:pt x="36136" y="56513"/>
                </a:lnTo>
                <a:lnTo>
                  <a:pt x="37969" y="56609"/>
                </a:lnTo>
                <a:lnTo>
                  <a:pt x="39067" y="57841"/>
                </a:lnTo>
                <a:lnTo>
                  <a:pt x="39993" y="59418"/>
                </a:lnTo>
                <a:lnTo>
                  <a:pt x="41308" y="60557"/>
                </a:lnTo>
                <a:lnTo>
                  <a:pt x="43547" y="60780"/>
                </a:lnTo>
                <a:lnTo>
                  <a:pt x="49666" y="57631"/>
                </a:lnTo>
                <a:lnTo>
                  <a:pt x="54892" y="57498"/>
                </a:lnTo>
                <a:lnTo>
                  <a:pt x="69672" y="65655"/>
                </a:lnTo>
                <a:lnTo>
                  <a:pt x="73693" y="66467"/>
                </a:lnTo>
                <a:lnTo>
                  <a:pt x="76063" y="63894"/>
                </a:lnTo>
                <a:lnTo>
                  <a:pt x="80913" y="54007"/>
                </a:lnTo>
                <a:lnTo>
                  <a:pt x="90240" y="40934"/>
                </a:lnTo>
                <a:lnTo>
                  <a:pt x="97524" y="36042"/>
                </a:lnTo>
                <a:lnTo>
                  <a:pt x="100816" y="32329"/>
                </a:lnTo>
                <a:lnTo>
                  <a:pt x="118823" y="0"/>
                </a:lnTo>
                <a:lnTo>
                  <a:pt x="122328" y="867"/>
                </a:lnTo>
                <a:lnTo>
                  <a:pt x="125809" y="9063"/>
                </a:lnTo>
                <a:close/>
              </a:path>
            </a:pathLst>
          </a:custGeom>
          <a:solidFill>
            <a:srgbClr val="3397A5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EB38818D-C03A-4DDE-A050-51B372E024FE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 rot="440097">
            <a:off x="7923969" y="2581122"/>
            <a:ext cx="197873" cy="209017"/>
          </a:xfrm>
          <a:custGeom>
            <a:avLst/>
            <a:gdLst/>
            <a:ahLst/>
            <a:cxnLst/>
            <a:rect l="l" t="t" r="r" b="b"/>
            <a:pathLst>
              <a:path w="201937" h="181631">
                <a:moveTo>
                  <a:pt x="23490" y="147782"/>
                </a:moveTo>
                <a:lnTo>
                  <a:pt x="21708" y="153251"/>
                </a:lnTo>
                <a:lnTo>
                  <a:pt x="21372" y="155099"/>
                </a:lnTo>
                <a:lnTo>
                  <a:pt x="22868" y="158738"/>
                </a:lnTo>
                <a:lnTo>
                  <a:pt x="24856" y="161898"/>
                </a:lnTo>
                <a:lnTo>
                  <a:pt x="27312" y="164268"/>
                </a:lnTo>
                <a:lnTo>
                  <a:pt x="30162" y="165502"/>
                </a:lnTo>
                <a:lnTo>
                  <a:pt x="30102" y="165271"/>
                </a:lnTo>
                <a:lnTo>
                  <a:pt x="30814" y="164406"/>
                </a:lnTo>
                <a:lnTo>
                  <a:pt x="38665" y="158880"/>
                </a:lnTo>
                <a:lnTo>
                  <a:pt x="41060" y="157832"/>
                </a:lnTo>
                <a:lnTo>
                  <a:pt x="42048" y="157771"/>
                </a:lnTo>
                <a:lnTo>
                  <a:pt x="42355" y="157672"/>
                </a:lnTo>
                <a:lnTo>
                  <a:pt x="42608" y="157386"/>
                </a:lnTo>
                <a:lnTo>
                  <a:pt x="42768" y="156782"/>
                </a:lnTo>
                <a:lnTo>
                  <a:pt x="42811" y="156019"/>
                </a:lnTo>
                <a:lnTo>
                  <a:pt x="42673" y="154589"/>
                </a:lnTo>
                <a:lnTo>
                  <a:pt x="42506" y="153961"/>
                </a:lnTo>
                <a:lnTo>
                  <a:pt x="42270" y="153385"/>
                </a:lnTo>
                <a:lnTo>
                  <a:pt x="41965" y="152877"/>
                </a:lnTo>
                <a:lnTo>
                  <a:pt x="41599" y="152442"/>
                </a:lnTo>
                <a:lnTo>
                  <a:pt x="40717" y="151736"/>
                </a:lnTo>
                <a:lnTo>
                  <a:pt x="38703" y="150945"/>
                </a:lnTo>
                <a:lnTo>
                  <a:pt x="25581" y="149188"/>
                </a:lnTo>
                <a:lnTo>
                  <a:pt x="23679" y="148061"/>
                </a:lnTo>
                <a:close/>
                <a:moveTo>
                  <a:pt x="110587" y="0"/>
                </a:moveTo>
                <a:lnTo>
                  <a:pt x="116970" y="11623"/>
                </a:lnTo>
                <a:lnTo>
                  <a:pt x="126873" y="22271"/>
                </a:lnTo>
                <a:lnTo>
                  <a:pt x="138115" y="31343"/>
                </a:lnTo>
                <a:lnTo>
                  <a:pt x="146401" y="34716"/>
                </a:lnTo>
                <a:lnTo>
                  <a:pt x="164048" y="58538"/>
                </a:lnTo>
                <a:lnTo>
                  <a:pt x="173183" y="67895"/>
                </a:lnTo>
                <a:lnTo>
                  <a:pt x="182673" y="75465"/>
                </a:lnTo>
                <a:lnTo>
                  <a:pt x="188463" y="78775"/>
                </a:lnTo>
                <a:lnTo>
                  <a:pt x="201931" y="83256"/>
                </a:lnTo>
                <a:lnTo>
                  <a:pt x="201937" y="83258"/>
                </a:lnTo>
                <a:lnTo>
                  <a:pt x="201878" y="83741"/>
                </a:lnTo>
                <a:lnTo>
                  <a:pt x="200740" y="88060"/>
                </a:lnTo>
                <a:lnTo>
                  <a:pt x="197439" y="97730"/>
                </a:lnTo>
                <a:lnTo>
                  <a:pt x="196821" y="101104"/>
                </a:lnTo>
                <a:lnTo>
                  <a:pt x="196682" y="102966"/>
                </a:lnTo>
                <a:lnTo>
                  <a:pt x="196638" y="104698"/>
                </a:lnTo>
                <a:lnTo>
                  <a:pt x="196832" y="106386"/>
                </a:lnTo>
                <a:lnTo>
                  <a:pt x="197175" y="107906"/>
                </a:lnTo>
                <a:lnTo>
                  <a:pt x="198188" y="110687"/>
                </a:lnTo>
                <a:lnTo>
                  <a:pt x="198476" y="112172"/>
                </a:lnTo>
                <a:lnTo>
                  <a:pt x="198337" y="113725"/>
                </a:lnTo>
                <a:lnTo>
                  <a:pt x="197953" y="115282"/>
                </a:lnTo>
                <a:lnTo>
                  <a:pt x="194899" y="122101"/>
                </a:lnTo>
                <a:lnTo>
                  <a:pt x="194086" y="123333"/>
                </a:lnTo>
                <a:lnTo>
                  <a:pt x="193129" y="124345"/>
                </a:lnTo>
                <a:lnTo>
                  <a:pt x="191980" y="125276"/>
                </a:lnTo>
                <a:lnTo>
                  <a:pt x="185550" y="128374"/>
                </a:lnTo>
                <a:lnTo>
                  <a:pt x="184381" y="129177"/>
                </a:lnTo>
                <a:lnTo>
                  <a:pt x="183396" y="130254"/>
                </a:lnTo>
                <a:lnTo>
                  <a:pt x="182561" y="131453"/>
                </a:lnTo>
                <a:lnTo>
                  <a:pt x="181896" y="132719"/>
                </a:lnTo>
                <a:lnTo>
                  <a:pt x="180695" y="135584"/>
                </a:lnTo>
                <a:lnTo>
                  <a:pt x="179976" y="136882"/>
                </a:lnTo>
                <a:lnTo>
                  <a:pt x="179160" y="138002"/>
                </a:lnTo>
                <a:lnTo>
                  <a:pt x="177630" y="138727"/>
                </a:lnTo>
                <a:lnTo>
                  <a:pt x="175609" y="139063"/>
                </a:lnTo>
                <a:lnTo>
                  <a:pt x="164642" y="139075"/>
                </a:lnTo>
                <a:lnTo>
                  <a:pt x="162770" y="138610"/>
                </a:lnTo>
                <a:lnTo>
                  <a:pt x="161088" y="137346"/>
                </a:lnTo>
                <a:lnTo>
                  <a:pt x="159309" y="134442"/>
                </a:lnTo>
                <a:lnTo>
                  <a:pt x="158539" y="132342"/>
                </a:lnTo>
                <a:lnTo>
                  <a:pt x="156807" y="126065"/>
                </a:lnTo>
                <a:lnTo>
                  <a:pt x="155465" y="123438"/>
                </a:lnTo>
                <a:lnTo>
                  <a:pt x="153062" y="119798"/>
                </a:lnTo>
                <a:lnTo>
                  <a:pt x="151714" y="117269"/>
                </a:lnTo>
                <a:lnTo>
                  <a:pt x="150612" y="116383"/>
                </a:lnTo>
                <a:lnTo>
                  <a:pt x="149204" y="116048"/>
                </a:lnTo>
                <a:lnTo>
                  <a:pt x="146756" y="117180"/>
                </a:lnTo>
                <a:lnTo>
                  <a:pt x="145607" y="118625"/>
                </a:lnTo>
                <a:lnTo>
                  <a:pt x="144791" y="120267"/>
                </a:lnTo>
                <a:lnTo>
                  <a:pt x="144261" y="121775"/>
                </a:lnTo>
                <a:lnTo>
                  <a:pt x="143641" y="123115"/>
                </a:lnTo>
                <a:lnTo>
                  <a:pt x="142825" y="124328"/>
                </a:lnTo>
                <a:lnTo>
                  <a:pt x="141764" y="125150"/>
                </a:lnTo>
                <a:lnTo>
                  <a:pt x="140471" y="125060"/>
                </a:lnTo>
                <a:lnTo>
                  <a:pt x="139172" y="123885"/>
                </a:lnTo>
                <a:lnTo>
                  <a:pt x="138166" y="120824"/>
                </a:lnTo>
                <a:lnTo>
                  <a:pt x="138070" y="118648"/>
                </a:lnTo>
                <a:lnTo>
                  <a:pt x="138214" y="116648"/>
                </a:lnTo>
                <a:lnTo>
                  <a:pt x="138214" y="115007"/>
                </a:lnTo>
                <a:lnTo>
                  <a:pt x="136534" y="112911"/>
                </a:lnTo>
                <a:lnTo>
                  <a:pt x="135005" y="111425"/>
                </a:lnTo>
                <a:lnTo>
                  <a:pt x="122376" y="104328"/>
                </a:lnTo>
                <a:lnTo>
                  <a:pt x="118218" y="101863"/>
                </a:lnTo>
                <a:lnTo>
                  <a:pt x="118219" y="101861"/>
                </a:lnTo>
                <a:lnTo>
                  <a:pt x="120460" y="97588"/>
                </a:lnTo>
                <a:lnTo>
                  <a:pt x="120831" y="93319"/>
                </a:lnTo>
                <a:lnTo>
                  <a:pt x="121105" y="90178"/>
                </a:lnTo>
                <a:lnTo>
                  <a:pt x="120596" y="86472"/>
                </a:lnTo>
                <a:lnTo>
                  <a:pt x="120121" y="83009"/>
                </a:lnTo>
                <a:lnTo>
                  <a:pt x="117952" y="78946"/>
                </a:lnTo>
                <a:lnTo>
                  <a:pt x="109038" y="80445"/>
                </a:lnTo>
                <a:lnTo>
                  <a:pt x="100970" y="84583"/>
                </a:lnTo>
                <a:lnTo>
                  <a:pt x="99158" y="85512"/>
                </a:lnTo>
                <a:lnTo>
                  <a:pt x="97665" y="87023"/>
                </a:lnTo>
                <a:lnTo>
                  <a:pt x="95955" y="88753"/>
                </a:lnTo>
                <a:lnTo>
                  <a:pt x="91186" y="93575"/>
                </a:lnTo>
                <a:lnTo>
                  <a:pt x="88064" y="103821"/>
                </a:lnTo>
                <a:lnTo>
                  <a:pt x="89399" y="106668"/>
                </a:lnTo>
                <a:lnTo>
                  <a:pt x="92363" y="112983"/>
                </a:lnTo>
                <a:lnTo>
                  <a:pt x="99019" y="116449"/>
                </a:lnTo>
                <a:lnTo>
                  <a:pt x="99471" y="118278"/>
                </a:lnTo>
                <a:lnTo>
                  <a:pt x="99638" y="120195"/>
                </a:lnTo>
                <a:lnTo>
                  <a:pt x="99424" y="122062"/>
                </a:lnTo>
                <a:lnTo>
                  <a:pt x="98741" y="123755"/>
                </a:lnTo>
                <a:lnTo>
                  <a:pt x="97766" y="124914"/>
                </a:lnTo>
                <a:lnTo>
                  <a:pt x="96581" y="125596"/>
                </a:lnTo>
                <a:lnTo>
                  <a:pt x="95302" y="125819"/>
                </a:lnTo>
                <a:lnTo>
                  <a:pt x="94016" y="125616"/>
                </a:lnTo>
                <a:lnTo>
                  <a:pt x="92766" y="124833"/>
                </a:lnTo>
                <a:lnTo>
                  <a:pt x="90913" y="122501"/>
                </a:lnTo>
                <a:lnTo>
                  <a:pt x="89827" y="121540"/>
                </a:lnTo>
                <a:lnTo>
                  <a:pt x="88664" y="121317"/>
                </a:lnTo>
                <a:lnTo>
                  <a:pt x="87540" y="121786"/>
                </a:lnTo>
                <a:lnTo>
                  <a:pt x="85380" y="123282"/>
                </a:lnTo>
                <a:lnTo>
                  <a:pt x="80111" y="125293"/>
                </a:lnTo>
                <a:lnTo>
                  <a:pt x="77432" y="127234"/>
                </a:lnTo>
                <a:lnTo>
                  <a:pt x="76547" y="129904"/>
                </a:lnTo>
                <a:lnTo>
                  <a:pt x="75637" y="137081"/>
                </a:lnTo>
                <a:lnTo>
                  <a:pt x="72294" y="145263"/>
                </a:lnTo>
                <a:lnTo>
                  <a:pt x="68116" y="151350"/>
                </a:lnTo>
                <a:lnTo>
                  <a:pt x="62974" y="155907"/>
                </a:lnTo>
                <a:lnTo>
                  <a:pt x="56743" y="159491"/>
                </a:lnTo>
                <a:lnTo>
                  <a:pt x="57749" y="162288"/>
                </a:lnTo>
                <a:lnTo>
                  <a:pt x="58163" y="164908"/>
                </a:lnTo>
                <a:lnTo>
                  <a:pt x="57923" y="167592"/>
                </a:lnTo>
                <a:lnTo>
                  <a:pt x="56973" y="170582"/>
                </a:lnTo>
                <a:lnTo>
                  <a:pt x="56047" y="170053"/>
                </a:lnTo>
                <a:lnTo>
                  <a:pt x="54604" y="169549"/>
                </a:lnTo>
                <a:lnTo>
                  <a:pt x="53017" y="169311"/>
                </a:lnTo>
                <a:lnTo>
                  <a:pt x="51476" y="169486"/>
                </a:lnTo>
                <a:lnTo>
                  <a:pt x="50179" y="170123"/>
                </a:lnTo>
                <a:lnTo>
                  <a:pt x="47183" y="173084"/>
                </a:lnTo>
                <a:lnTo>
                  <a:pt x="45825" y="173594"/>
                </a:lnTo>
                <a:lnTo>
                  <a:pt x="44250" y="173719"/>
                </a:lnTo>
                <a:lnTo>
                  <a:pt x="37650" y="172449"/>
                </a:lnTo>
                <a:lnTo>
                  <a:pt x="36013" y="172565"/>
                </a:lnTo>
                <a:lnTo>
                  <a:pt x="34621" y="173036"/>
                </a:lnTo>
                <a:lnTo>
                  <a:pt x="33364" y="173834"/>
                </a:lnTo>
                <a:lnTo>
                  <a:pt x="32398" y="174782"/>
                </a:lnTo>
                <a:lnTo>
                  <a:pt x="29249" y="179538"/>
                </a:lnTo>
                <a:lnTo>
                  <a:pt x="28317" y="180558"/>
                </a:lnTo>
                <a:lnTo>
                  <a:pt x="27162" y="181326"/>
                </a:lnTo>
                <a:lnTo>
                  <a:pt x="25715" y="181631"/>
                </a:lnTo>
                <a:lnTo>
                  <a:pt x="24127" y="181426"/>
                </a:lnTo>
                <a:lnTo>
                  <a:pt x="22643" y="180887"/>
                </a:lnTo>
                <a:lnTo>
                  <a:pt x="21393" y="179993"/>
                </a:lnTo>
                <a:lnTo>
                  <a:pt x="17368" y="176160"/>
                </a:lnTo>
                <a:lnTo>
                  <a:pt x="15120" y="174440"/>
                </a:lnTo>
                <a:lnTo>
                  <a:pt x="12188" y="173139"/>
                </a:lnTo>
                <a:lnTo>
                  <a:pt x="8955" y="172457"/>
                </a:lnTo>
                <a:lnTo>
                  <a:pt x="7176" y="172401"/>
                </a:lnTo>
                <a:lnTo>
                  <a:pt x="3853" y="172983"/>
                </a:lnTo>
                <a:lnTo>
                  <a:pt x="0" y="174562"/>
                </a:lnTo>
                <a:lnTo>
                  <a:pt x="3734" y="159635"/>
                </a:lnTo>
                <a:lnTo>
                  <a:pt x="5726" y="155051"/>
                </a:lnTo>
                <a:lnTo>
                  <a:pt x="11356" y="147592"/>
                </a:lnTo>
                <a:lnTo>
                  <a:pt x="13013" y="143095"/>
                </a:lnTo>
                <a:lnTo>
                  <a:pt x="18906" y="116629"/>
                </a:lnTo>
                <a:lnTo>
                  <a:pt x="19010" y="114808"/>
                </a:lnTo>
                <a:lnTo>
                  <a:pt x="18271" y="108634"/>
                </a:lnTo>
                <a:lnTo>
                  <a:pt x="18338" y="104644"/>
                </a:lnTo>
                <a:lnTo>
                  <a:pt x="18781" y="103005"/>
                </a:lnTo>
                <a:lnTo>
                  <a:pt x="19553" y="101998"/>
                </a:lnTo>
                <a:lnTo>
                  <a:pt x="20703" y="101834"/>
                </a:lnTo>
                <a:lnTo>
                  <a:pt x="21518" y="101926"/>
                </a:lnTo>
                <a:lnTo>
                  <a:pt x="22808" y="102286"/>
                </a:lnTo>
                <a:lnTo>
                  <a:pt x="26688" y="104082"/>
                </a:lnTo>
                <a:lnTo>
                  <a:pt x="28270" y="104508"/>
                </a:lnTo>
                <a:lnTo>
                  <a:pt x="38739" y="104732"/>
                </a:lnTo>
                <a:lnTo>
                  <a:pt x="40321" y="105180"/>
                </a:lnTo>
                <a:lnTo>
                  <a:pt x="42285" y="105207"/>
                </a:lnTo>
                <a:lnTo>
                  <a:pt x="44510" y="104729"/>
                </a:lnTo>
                <a:lnTo>
                  <a:pt x="58017" y="96700"/>
                </a:lnTo>
                <a:lnTo>
                  <a:pt x="64372" y="91935"/>
                </a:lnTo>
                <a:lnTo>
                  <a:pt x="67687" y="90007"/>
                </a:lnTo>
                <a:lnTo>
                  <a:pt x="69714" y="89159"/>
                </a:lnTo>
                <a:lnTo>
                  <a:pt x="90992" y="58734"/>
                </a:lnTo>
                <a:lnTo>
                  <a:pt x="83236" y="52673"/>
                </a:lnTo>
                <a:lnTo>
                  <a:pt x="80783" y="48725"/>
                </a:lnTo>
                <a:lnTo>
                  <a:pt x="81940" y="43986"/>
                </a:lnTo>
                <a:lnTo>
                  <a:pt x="84650" y="42441"/>
                </a:lnTo>
                <a:lnTo>
                  <a:pt x="92865" y="40957"/>
                </a:lnTo>
                <a:lnTo>
                  <a:pt x="99994" y="35770"/>
                </a:lnTo>
                <a:lnTo>
                  <a:pt x="108608" y="33141"/>
                </a:lnTo>
                <a:lnTo>
                  <a:pt x="110055" y="30959"/>
                </a:lnTo>
                <a:lnTo>
                  <a:pt x="107124" y="17488"/>
                </a:lnTo>
                <a:lnTo>
                  <a:pt x="104768" y="11997"/>
                </a:lnTo>
                <a:lnTo>
                  <a:pt x="101549" y="8176"/>
                </a:lnTo>
                <a:lnTo>
                  <a:pt x="108046" y="1718"/>
                </a:lnTo>
                <a:close/>
              </a:path>
            </a:pathLst>
          </a:custGeom>
          <a:solidFill>
            <a:srgbClr val="007D8F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Freeform 76">
            <a:extLst>
              <a:ext uri="{FF2B5EF4-FFF2-40B4-BE49-F238E27FC236}">
                <a16:creationId xmlns:a16="http://schemas.microsoft.com/office/drawing/2014/main" id="{E8B8C811-1FB6-40E2-B3A7-23298C48BD30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 rot="261424">
            <a:off x="8226404" y="3147959"/>
            <a:ext cx="215902" cy="163089"/>
          </a:xfrm>
          <a:custGeom>
            <a:avLst/>
            <a:gdLst/>
            <a:ahLst/>
            <a:cxnLst/>
            <a:rect l="0" t="0" r="0" b="0"/>
            <a:pathLst>
              <a:path w="223193" h="168596">
                <a:moveTo>
                  <a:pt x="193368" y="6819"/>
                </a:moveTo>
                <a:lnTo>
                  <a:pt x="205731" y="3572"/>
                </a:lnTo>
                <a:lnTo>
                  <a:pt x="209871" y="29301"/>
                </a:lnTo>
                <a:lnTo>
                  <a:pt x="223192" y="74514"/>
                </a:lnTo>
                <a:lnTo>
                  <a:pt x="217875" y="75215"/>
                </a:lnTo>
                <a:lnTo>
                  <a:pt x="195459" y="81128"/>
                </a:lnTo>
                <a:lnTo>
                  <a:pt x="177846" y="89328"/>
                </a:lnTo>
                <a:lnTo>
                  <a:pt x="171375" y="91504"/>
                </a:lnTo>
                <a:lnTo>
                  <a:pt x="166681" y="91248"/>
                </a:lnTo>
                <a:lnTo>
                  <a:pt x="164788" y="91924"/>
                </a:lnTo>
                <a:lnTo>
                  <a:pt x="162806" y="93220"/>
                </a:lnTo>
                <a:lnTo>
                  <a:pt x="160048" y="96452"/>
                </a:lnTo>
                <a:lnTo>
                  <a:pt x="158860" y="98629"/>
                </a:lnTo>
                <a:lnTo>
                  <a:pt x="158201" y="100558"/>
                </a:lnTo>
                <a:lnTo>
                  <a:pt x="157915" y="104516"/>
                </a:lnTo>
                <a:lnTo>
                  <a:pt x="157687" y="106095"/>
                </a:lnTo>
                <a:lnTo>
                  <a:pt x="157077" y="107609"/>
                </a:lnTo>
                <a:lnTo>
                  <a:pt x="156263" y="108842"/>
                </a:lnTo>
                <a:lnTo>
                  <a:pt x="155399" y="109943"/>
                </a:lnTo>
                <a:lnTo>
                  <a:pt x="153271" y="111835"/>
                </a:lnTo>
                <a:lnTo>
                  <a:pt x="148028" y="114301"/>
                </a:lnTo>
                <a:lnTo>
                  <a:pt x="139487" y="116117"/>
                </a:lnTo>
                <a:lnTo>
                  <a:pt x="137098" y="116034"/>
                </a:lnTo>
                <a:lnTo>
                  <a:pt x="135480" y="115700"/>
                </a:lnTo>
                <a:lnTo>
                  <a:pt x="132628" y="114669"/>
                </a:lnTo>
                <a:lnTo>
                  <a:pt x="131068" y="114435"/>
                </a:lnTo>
                <a:lnTo>
                  <a:pt x="129065" y="114850"/>
                </a:lnTo>
                <a:lnTo>
                  <a:pt x="120445" y="118215"/>
                </a:lnTo>
                <a:lnTo>
                  <a:pt x="118352" y="118659"/>
                </a:lnTo>
                <a:lnTo>
                  <a:pt x="116641" y="118637"/>
                </a:lnTo>
                <a:lnTo>
                  <a:pt x="115265" y="118144"/>
                </a:lnTo>
                <a:lnTo>
                  <a:pt x="114086" y="117427"/>
                </a:lnTo>
                <a:lnTo>
                  <a:pt x="112015" y="115581"/>
                </a:lnTo>
                <a:lnTo>
                  <a:pt x="110780" y="114757"/>
                </a:lnTo>
                <a:lnTo>
                  <a:pt x="109410" y="114263"/>
                </a:lnTo>
                <a:lnTo>
                  <a:pt x="107514" y="114917"/>
                </a:lnTo>
                <a:lnTo>
                  <a:pt x="105656" y="116522"/>
                </a:lnTo>
                <a:lnTo>
                  <a:pt x="103016" y="120568"/>
                </a:lnTo>
                <a:lnTo>
                  <a:pt x="99678" y="127952"/>
                </a:lnTo>
                <a:lnTo>
                  <a:pt x="98909" y="129160"/>
                </a:lnTo>
                <a:lnTo>
                  <a:pt x="96307" y="132539"/>
                </a:lnTo>
                <a:lnTo>
                  <a:pt x="95538" y="133825"/>
                </a:lnTo>
                <a:lnTo>
                  <a:pt x="94924" y="135243"/>
                </a:lnTo>
                <a:lnTo>
                  <a:pt x="94499" y="136932"/>
                </a:lnTo>
                <a:lnTo>
                  <a:pt x="94103" y="140598"/>
                </a:lnTo>
                <a:lnTo>
                  <a:pt x="93727" y="142334"/>
                </a:lnTo>
                <a:lnTo>
                  <a:pt x="93259" y="143872"/>
                </a:lnTo>
                <a:lnTo>
                  <a:pt x="91756" y="145286"/>
                </a:lnTo>
                <a:lnTo>
                  <a:pt x="89454" y="146466"/>
                </a:lnTo>
                <a:lnTo>
                  <a:pt x="84332" y="147762"/>
                </a:lnTo>
                <a:lnTo>
                  <a:pt x="81266" y="148969"/>
                </a:lnTo>
                <a:lnTo>
                  <a:pt x="78691" y="150620"/>
                </a:lnTo>
                <a:lnTo>
                  <a:pt x="76327" y="153947"/>
                </a:lnTo>
                <a:lnTo>
                  <a:pt x="75375" y="156424"/>
                </a:lnTo>
                <a:lnTo>
                  <a:pt x="74905" y="158623"/>
                </a:lnTo>
                <a:lnTo>
                  <a:pt x="74409" y="162270"/>
                </a:lnTo>
                <a:lnTo>
                  <a:pt x="71327" y="164033"/>
                </a:lnTo>
                <a:lnTo>
                  <a:pt x="68696" y="165168"/>
                </a:lnTo>
                <a:lnTo>
                  <a:pt x="45366" y="168595"/>
                </a:lnTo>
                <a:lnTo>
                  <a:pt x="37075" y="155099"/>
                </a:lnTo>
                <a:lnTo>
                  <a:pt x="34686" y="152269"/>
                </a:lnTo>
                <a:lnTo>
                  <a:pt x="27788" y="146478"/>
                </a:lnTo>
                <a:lnTo>
                  <a:pt x="25231" y="144971"/>
                </a:lnTo>
                <a:lnTo>
                  <a:pt x="23174" y="144323"/>
                </a:lnTo>
                <a:lnTo>
                  <a:pt x="22198" y="144504"/>
                </a:lnTo>
                <a:lnTo>
                  <a:pt x="21273" y="144938"/>
                </a:lnTo>
                <a:lnTo>
                  <a:pt x="18049" y="147394"/>
                </a:lnTo>
                <a:lnTo>
                  <a:pt x="16682" y="147937"/>
                </a:lnTo>
                <a:lnTo>
                  <a:pt x="15118" y="148271"/>
                </a:lnTo>
                <a:lnTo>
                  <a:pt x="46" y="148806"/>
                </a:lnTo>
                <a:lnTo>
                  <a:pt x="0" y="142584"/>
                </a:lnTo>
                <a:lnTo>
                  <a:pt x="1509" y="139619"/>
                </a:lnTo>
                <a:lnTo>
                  <a:pt x="2799" y="137944"/>
                </a:lnTo>
                <a:lnTo>
                  <a:pt x="4522" y="137634"/>
                </a:lnTo>
                <a:lnTo>
                  <a:pt x="5898" y="138189"/>
                </a:lnTo>
                <a:lnTo>
                  <a:pt x="7757" y="138585"/>
                </a:lnTo>
                <a:lnTo>
                  <a:pt x="9953" y="138456"/>
                </a:lnTo>
                <a:lnTo>
                  <a:pt x="13809" y="137128"/>
                </a:lnTo>
                <a:lnTo>
                  <a:pt x="15848" y="135714"/>
                </a:lnTo>
                <a:lnTo>
                  <a:pt x="17113" y="134426"/>
                </a:lnTo>
                <a:lnTo>
                  <a:pt x="17538" y="133115"/>
                </a:lnTo>
                <a:lnTo>
                  <a:pt x="19271" y="123867"/>
                </a:lnTo>
                <a:lnTo>
                  <a:pt x="19348" y="121526"/>
                </a:lnTo>
                <a:lnTo>
                  <a:pt x="19304" y="119507"/>
                </a:lnTo>
                <a:lnTo>
                  <a:pt x="19090" y="117909"/>
                </a:lnTo>
                <a:lnTo>
                  <a:pt x="18318" y="114928"/>
                </a:lnTo>
                <a:lnTo>
                  <a:pt x="16319" y="109222"/>
                </a:lnTo>
                <a:lnTo>
                  <a:pt x="13883" y="104061"/>
                </a:lnTo>
                <a:lnTo>
                  <a:pt x="13092" y="102878"/>
                </a:lnTo>
                <a:lnTo>
                  <a:pt x="12156" y="101819"/>
                </a:lnTo>
                <a:lnTo>
                  <a:pt x="11272" y="101128"/>
                </a:lnTo>
                <a:lnTo>
                  <a:pt x="9071" y="100177"/>
                </a:lnTo>
                <a:lnTo>
                  <a:pt x="14432" y="81115"/>
                </a:lnTo>
                <a:lnTo>
                  <a:pt x="17276" y="80621"/>
                </a:lnTo>
                <a:lnTo>
                  <a:pt x="19474" y="79641"/>
                </a:lnTo>
                <a:lnTo>
                  <a:pt x="21346" y="77874"/>
                </a:lnTo>
                <a:lnTo>
                  <a:pt x="26447" y="69595"/>
                </a:lnTo>
                <a:lnTo>
                  <a:pt x="28469" y="67620"/>
                </a:lnTo>
                <a:lnTo>
                  <a:pt x="30965" y="67017"/>
                </a:lnTo>
                <a:lnTo>
                  <a:pt x="48308" y="71236"/>
                </a:lnTo>
                <a:lnTo>
                  <a:pt x="50644" y="72597"/>
                </a:lnTo>
                <a:lnTo>
                  <a:pt x="52835" y="74823"/>
                </a:lnTo>
                <a:lnTo>
                  <a:pt x="56016" y="80718"/>
                </a:lnTo>
                <a:lnTo>
                  <a:pt x="57272" y="81858"/>
                </a:lnTo>
                <a:lnTo>
                  <a:pt x="60484" y="80851"/>
                </a:lnTo>
                <a:lnTo>
                  <a:pt x="63083" y="76592"/>
                </a:lnTo>
                <a:lnTo>
                  <a:pt x="64729" y="71140"/>
                </a:lnTo>
                <a:lnTo>
                  <a:pt x="65064" y="66546"/>
                </a:lnTo>
                <a:lnTo>
                  <a:pt x="62952" y="56337"/>
                </a:lnTo>
                <a:lnTo>
                  <a:pt x="63224" y="51711"/>
                </a:lnTo>
                <a:lnTo>
                  <a:pt x="66068" y="47446"/>
                </a:lnTo>
                <a:lnTo>
                  <a:pt x="69528" y="45369"/>
                </a:lnTo>
                <a:lnTo>
                  <a:pt x="72374" y="45543"/>
                </a:lnTo>
                <a:lnTo>
                  <a:pt x="79163" y="48275"/>
                </a:lnTo>
                <a:lnTo>
                  <a:pt x="83513" y="47634"/>
                </a:lnTo>
                <a:lnTo>
                  <a:pt x="111025" y="36983"/>
                </a:lnTo>
                <a:lnTo>
                  <a:pt x="134248" y="20641"/>
                </a:lnTo>
                <a:lnTo>
                  <a:pt x="182588" y="0"/>
                </a:lnTo>
                <a:lnTo>
                  <a:pt x="184454" y="1271"/>
                </a:lnTo>
                <a:lnTo>
                  <a:pt x="186036" y="3883"/>
                </a:lnTo>
                <a:lnTo>
                  <a:pt x="189875" y="6569"/>
                </a:lnTo>
                <a:close/>
              </a:path>
            </a:pathLst>
          </a:custGeom>
          <a:solidFill>
            <a:srgbClr val="F2F2F2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Freeform 78">
            <a:extLst>
              <a:ext uri="{FF2B5EF4-FFF2-40B4-BE49-F238E27FC236}">
                <a16:creationId xmlns:a16="http://schemas.microsoft.com/office/drawing/2014/main" id="{1D12B1C3-4A8B-478A-98F6-10103A9C0C3F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7777873" y="3182294"/>
            <a:ext cx="346302" cy="265928"/>
          </a:xfrm>
          <a:custGeom>
            <a:avLst/>
            <a:gdLst/>
            <a:ahLst/>
            <a:cxnLst/>
            <a:rect l="0" t="0" r="0" b="0"/>
            <a:pathLst>
              <a:path w="319366" h="245243">
                <a:moveTo>
                  <a:pt x="150325" y="113112"/>
                </a:moveTo>
                <a:lnTo>
                  <a:pt x="154745" y="109748"/>
                </a:lnTo>
                <a:lnTo>
                  <a:pt x="157843" y="104145"/>
                </a:lnTo>
                <a:lnTo>
                  <a:pt x="161014" y="100008"/>
                </a:lnTo>
                <a:lnTo>
                  <a:pt x="165644" y="101045"/>
                </a:lnTo>
                <a:lnTo>
                  <a:pt x="167305" y="102945"/>
                </a:lnTo>
                <a:lnTo>
                  <a:pt x="168384" y="104762"/>
                </a:lnTo>
                <a:lnTo>
                  <a:pt x="169637" y="106260"/>
                </a:lnTo>
                <a:lnTo>
                  <a:pt x="171855" y="107202"/>
                </a:lnTo>
                <a:lnTo>
                  <a:pt x="174263" y="107272"/>
                </a:lnTo>
                <a:lnTo>
                  <a:pt x="175713" y="106434"/>
                </a:lnTo>
                <a:lnTo>
                  <a:pt x="189431" y="91440"/>
                </a:lnTo>
                <a:lnTo>
                  <a:pt x="190383" y="89488"/>
                </a:lnTo>
                <a:lnTo>
                  <a:pt x="191784" y="88823"/>
                </a:lnTo>
                <a:lnTo>
                  <a:pt x="195374" y="89728"/>
                </a:lnTo>
                <a:lnTo>
                  <a:pt x="197161" y="91172"/>
                </a:lnTo>
                <a:lnTo>
                  <a:pt x="200750" y="96213"/>
                </a:lnTo>
                <a:lnTo>
                  <a:pt x="203786" y="98280"/>
                </a:lnTo>
                <a:lnTo>
                  <a:pt x="205804" y="98710"/>
                </a:lnTo>
                <a:lnTo>
                  <a:pt x="210415" y="98140"/>
                </a:lnTo>
                <a:lnTo>
                  <a:pt x="212378" y="97352"/>
                </a:lnTo>
                <a:lnTo>
                  <a:pt x="214215" y="95111"/>
                </a:lnTo>
                <a:lnTo>
                  <a:pt x="215441" y="88202"/>
                </a:lnTo>
                <a:lnTo>
                  <a:pt x="216432" y="85272"/>
                </a:lnTo>
                <a:lnTo>
                  <a:pt x="218788" y="83229"/>
                </a:lnTo>
                <a:lnTo>
                  <a:pt x="221379" y="83256"/>
                </a:lnTo>
                <a:lnTo>
                  <a:pt x="223834" y="84879"/>
                </a:lnTo>
                <a:lnTo>
                  <a:pt x="225776" y="87600"/>
                </a:lnTo>
                <a:lnTo>
                  <a:pt x="227011" y="91204"/>
                </a:lnTo>
                <a:lnTo>
                  <a:pt x="228642" y="103480"/>
                </a:lnTo>
                <a:lnTo>
                  <a:pt x="229699" y="107470"/>
                </a:lnTo>
                <a:lnTo>
                  <a:pt x="231129" y="110031"/>
                </a:lnTo>
                <a:lnTo>
                  <a:pt x="256776" y="134625"/>
                </a:lnTo>
                <a:lnTo>
                  <a:pt x="257856" y="136558"/>
                </a:lnTo>
                <a:lnTo>
                  <a:pt x="258304" y="138515"/>
                </a:lnTo>
                <a:lnTo>
                  <a:pt x="258728" y="142901"/>
                </a:lnTo>
                <a:lnTo>
                  <a:pt x="259997" y="145792"/>
                </a:lnTo>
                <a:lnTo>
                  <a:pt x="262055" y="146807"/>
                </a:lnTo>
                <a:lnTo>
                  <a:pt x="264298" y="146354"/>
                </a:lnTo>
                <a:lnTo>
                  <a:pt x="266136" y="144832"/>
                </a:lnTo>
                <a:lnTo>
                  <a:pt x="267581" y="141695"/>
                </a:lnTo>
                <a:lnTo>
                  <a:pt x="269309" y="134478"/>
                </a:lnTo>
                <a:lnTo>
                  <a:pt x="271038" y="131619"/>
                </a:lnTo>
                <a:lnTo>
                  <a:pt x="273327" y="130567"/>
                </a:lnTo>
                <a:lnTo>
                  <a:pt x="278283" y="130286"/>
                </a:lnTo>
                <a:lnTo>
                  <a:pt x="280223" y="128527"/>
                </a:lnTo>
                <a:lnTo>
                  <a:pt x="282342" y="124270"/>
                </a:lnTo>
                <a:lnTo>
                  <a:pt x="283650" y="122615"/>
                </a:lnTo>
                <a:lnTo>
                  <a:pt x="285438" y="121700"/>
                </a:lnTo>
                <a:lnTo>
                  <a:pt x="290695" y="120415"/>
                </a:lnTo>
                <a:lnTo>
                  <a:pt x="297786" y="115850"/>
                </a:lnTo>
                <a:lnTo>
                  <a:pt x="300656" y="114850"/>
                </a:lnTo>
                <a:lnTo>
                  <a:pt x="303481" y="115114"/>
                </a:lnTo>
                <a:lnTo>
                  <a:pt x="306658" y="117088"/>
                </a:lnTo>
                <a:lnTo>
                  <a:pt x="309744" y="120216"/>
                </a:lnTo>
                <a:lnTo>
                  <a:pt x="312430" y="123999"/>
                </a:lnTo>
                <a:lnTo>
                  <a:pt x="314396" y="127946"/>
                </a:lnTo>
                <a:lnTo>
                  <a:pt x="317064" y="139037"/>
                </a:lnTo>
                <a:lnTo>
                  <a:pt x="319365" y="141472"/>
                </a:lnTo>
                <a:lnTo>
                  <a:pt x="312194" y="149780"/>
                </a:lnTo>
                <a:lnTo>
                  <a:pt x="311569" y="153599"/>
                </a:lnTo>
                <a:lnTo>
                  <a:pt x="312165" y="154886"/>
                </a:lnTo>
                <a:lnTo>
                  <a:pt x="312663" y="156238"/>
                </a:lnTo>
                <a:lnTo>
                  <a:pt x="313010" y="157790"/>
                </a:lnTo>
                <a:lnTo>
                  <a:pt x="313015" y="159374"/>
                </a:lnTo>
                <a:lnTo>
                  <a:pt x="312527" y="160788"/>
                </a:lnTo>
                <a:lnTo>
                  <a:pt x="309158" y="163064"/>
                </a:lnTo>
                <a:lnTo>
                  <a:pt x="280910" y="177043"/>
                </a:lnTo>
                <a:lnTo>
                  <a:pt x="279787" y="178333"/>
                </a:lnTo>
                <a:lnTo>
                  <a:pt x="276417" y="185155"/>
                </a:lnTo>
                <a:lnTo>
                  <a:pt x="275584" y="186279"/>
                </a:lnTo>
                <a:lnTo>
                  <a:pt x="273967" y="187902"/>
                </a:lnTo>
                <a:lnTo>
                  <a:pt x="273280" y="188436"/>
                </a:lnTo>
                <a:lnTo>
                  <a:pt x="273085" y="188559"/>
                </a:lnTo>
                <a:lnTo>
                  <a:pt x="262374" y="190313"/>
                </a:lnTo>
                <a:lnTo>
                  <a:pt x="261193" y="191269"/>
                </a:lnTo>
                <a:lnTo>
                  <a:pt x="260710" y="193175"/>
                </a:lnTo>
                <a:lnTo>
                  <a:pt x="260907" y="194732"/>
                </a:lnTo>
                <a:lnTo>
                  <a:pt x="261446" y="196237"/>
                </a:lnTo>
                <a:lnTo>
                  <a:pt x="263913" y="201516"/>
                </a:lnTo>
                <a:lnTo>
                  <a:pt x="264312" y="202959"/>
                </a:lnTo>
                <a:lnTo>
                  <a:pt x="264364" y="204535"/>
                </a:lnTo>
                <a:lnTo>
                  <a:pt x="263970" y="205998"/>
                </a:lnTo>
                <a:lnTo>
                  <a:pt x="263437" y="207264"/>
                </a:lnTo>
                <a:lnTo>
                  <a:pt x="262652" y="208465"/>
                </a:lnTo>
                <a:lnTo>
                  <a:pt x="259758" y="209913"/>
                </a:lnTo>
                <a:lnTo>
                  <a:pt x="255283" y="211242"/>
                </a:lnTo>
                <a:lnTo>
                  <a:pt x="244757" y="213021"/>
                </a:lnTo>
                <a:lnTo>
                  <a:pt x="240432" y="212870"/>
                </a:lnTo>
                <a:lnTo>
                  <a:pt x="237730" y="212095"/>
                </a:lnTo>
                <a:lnTo>
                  <a:pt x="233336" y="204908"/>
                </a:lnTo>
                <a:lnTo>
                  <a:pt x="232306" y="203933"/>
                </a:lnTo>
                <a:lnTo>
                  <a:pt x="230976" y="203316"/>
                </a:lnTo>
                <a:lnTo>
                  <a:pt x="229305" y="203538"/>
                </a:lnTo>
                <a:lnTo>
                  <a:pt x="227788" y="204591"/>
                </a:lnTo>
                <a:lnTo>
                  <a:pt x="226606" y="207310"/>
                </a:lnTo>
                <a:lnTo>
                  <a:pt x="226510" y="209220"/>
                </a:lnTo>
                <a:lnTo>
                  <a:pt x="226907" y="210871"/>
                </a:lnTo>
                <a:lnTo>
                  <a:pt x="227396" y="212283"/>
                </a:lnTo>
                <a:lnTo>
                  <a:pt x="227745" y="213759"/>
                </a:lnTo>
                <a:lnTo>
                  <a:pt x="227843" y="215453"/>
                </a:lnTo>
                <a:lnTo>
                  <a:pt x="227650" y="217185"/>
                </a:lnTo>
                <a:lnTo>
                  <a:pt x="226371" y="222115"/>
                </a:lnTo>
                <a:lnTo>
                  <a:pt x="225195" y="224909"/>
                </a:lnTo>
                <a:lnTo>
                  <a:pt x="221609" y="231272"/>
                </a:lnTo>
                <a:lnTo>
                  <a:pt x="219840" y="233367"/>
                </a:lnTo>
                <a:lnTo>
                  <a:pt x="216432" y="235902"/>
                </a:lnTo>
                <a:lnTo>
                  <a:pt x="207873" y="240828"/>
                </a:lnTo>
                <a:lnTo>
                  <a:pt x="203934" y="244866"/>
                </a:lnTo>
                <a:lnTo>
                  <a:pt x="202706" y="245242"/>
                </a:lnTo>
                <a:lnTo>
                  <a:pt x="201228" y="244800"/>
                </a:lnTo>
                <a:lnTo>
                  <a:pt x="199396" y="242335"/>
                </a:lnTo>
                <a:lnTo>
                  <a:pt x="197384" y="237214"/>
                </a:lnTo>
                <a:lnTo>
                  <a:pt x="195363" y="236251"/>
                </a:lnTo>
                <a:lnTo>
                  <a:pt x="193495" y="235741"/>
                </a:lnTo>
                <a:lnTo>
                  <a:pt x="181176" y="237299"/>
                </a:lnTo>
                <a:lnTo>
                  <a:pt x="180795" y="237348"/>
                </a:lnTo>
                <a:lnTo>
                  <a:pt x="178190" y="236236"/>
                </a:lnTo>
                <a:lnTo>
                  <a:pt x="175415" y="236865"/>
                </a:lnTo>
                <a:lnTo>
                  <a:pt x="172795" y="236384"/>
                </a:lnTo>
                <a:lnTo>
                  <a:pt x="170372" y="234639"/>
                </a:lnTo>
                <a:lnTo>
                  <a:pt x="173426" y="228771"/>
                </a:lnTo>
                <a:lnTo>
                  <a:pt x="174919" y="226898"/>
                </a:lnTo>
                <a:lnTo>
                  <a:pt x="176872" y="225317"/>
                </a:lnTo>
                <a:lnTo>
                  <a:pt x="176876" y="222650"/>
                </a:lnTo>
                <a:lnTo>
                  <a:pt x="175435" y="221563"/>
                </a:lnTo>
                <a:lnTo>
                  <a:pt x="171835" y="220516"/>
                </a:lnTo>
                <a:lnTo>
                  <a:pt x="170395" y="219448"/>
                </a:lnTo>
                <a:lnTo>
                  <a:pt x="169525" y="219143"/>
                </a:lnTo>
                <a:lnTo>
                  <a:pt x="167003" y="219573"/>
                </a:lnTo>
                <a:lnTo>
                  <a:pt x="166056" y="219441"/>
                </a:lnTo>
                <a:lnTo>
                  <a:pt x="165855" y="218462"/>
                </a:lnTo>
                <a:lnTo>
                  <a:pt x="166237" y="214868"/>
                </a:lnTo>
                <a:lnTo>
                  <a:pt x="166065" y="213849"/>
                </a:lnTo>
                <a:lnTo>
                  <a:pt x="158548" y="204809"/>
                </a:lnTo>
                <a:lnTo>
                  <a:pt x="142498" y="192138"/>
                </a:lnTo>
                <a:lnTo>
                  <a:pt x="134963" y="189499"/>
                </a:lnTo>
                <a:lnTo>
                  <a:pt x="129142" y="192964"/>
                </a:lnTo>
                <a:lnTo>
                  <a:pt x="127433" y="189920"/>
                </a:lnTo>
                <a:lnTo>
                  <a:pt x="123814" y="185946"/>
                </a:lnTo>
                <a:lnTo>
                  <a:pt x="122693" y="184145"/>
                </a:lnTo>
                <a:lnTo>
                  <a:pt x="121822" y="180448"/>
                </a:lnTo>
                <a:lnTo>
                  <a:pt x="121290" y="173123"/>
                </a:lnTo>
                <a:lnTo>
                  <a:pt x="120355" y="167834"/>
                </a:lnTo>
                <a:lnTo>
                  <a:pt x="120605" y="162013"/>
                </a:lnTo>
                <a:lnTo>
                  <a:pt x="120026" y="160214"/>
                </a:lnTo>
                <a:lnTo>
                  <a:pt x="118664" y="160398"/>
                </a:lnTo>
                <a:lnTo>
                  <a:pt x="117147" y="160992"/>
                </a:lnTo>
                <a:lnTo>
                  <a:pt x="116099" y="160398"/>
                </a:lnTo>
                <a:lnTo>
                  <a:pt x="111815" y="151847"/>
                </a:lnTo>
                <a:lnTo>
                  <a:pt x="112489" y="146128"/>
                </a:lnTo>
                <a:lnTo>
                  <a:pt x="111793" y="137123"/>
                </a:lnTo>
                <a:lnTo>
                  <a:pt x="110352" y="128831"/>
                </a:lnTo>
                <a:lnTo>
                  <a:pt x="108866" y="125184"/>
                </a:lnTo>
                <a:lnTo>
                  <a:pt x="104350" y="122867"/>
                </a:lnTo>
                <a:lnTo>
                  <a:pt x="103798" y="121946"/>
                </a:lnTo>
                <a:lnTo>
                  <a:pt x="98981" y="122148"/>
                </a:lnTo>
                <a:lnTo>
                  <a:pt x="83880" y="113116"/>
                </a:lnTo>
                <a:lnTo>
                  <a:pt x="82555" y="112944"/>
                </a:lnTo>
                <a:lnTo>
                  <a:pt x="81478" y="113483"/>
                </a:lnTo>
                <a:lnTo>
                  <a:pt x="80543" y="114463"/>
                </a:lnTo>
                <a:lnTo>
                  <a:pt x="78222" y="118128"/>
                </a:lnTo>
                <a:lnTo>
                  <a:pt x="77334" y="119208"/>
                </a:lnTo>
                <a:lnTo>
                  <a:pt x="76289" y="120139"/>
                </a:lnTo>
                <a:lnTo>
                  <a:pt x="75057" y="120840"/>
                </a:lnTo>
                <a:lnTo>
                  <a:pt x="73543" y="121068"/>
                </a:lnTo>
                <a:lnTo>
                  <a:pt x="71829" y="121002"/>
                </a:lnTo>
                <a:lnTo>
                  <a:pt x="65522" y="119345"/>
                </a:lnTo>
                <a:lnTo>
                  <a:pt x="63905" y="119394"/>
                </a:lnTo>
                <a:lnTo>
                  <a:pt x="54670" y="121440"/>
                </a:lnTo>
                <a:lnTo>
                  <a:pt x="44998" y="125531"/>
                </a:lnTo>
                <a:lnTo>
                  <a:pt x="43775" y="125792"/>
                </a:lnTo>
                <a:lnTo>
                  <a:pt x="42304" y="125717"/>
                </a:lnTo>
                <a:lnTo>
                  <a:pt x="40646" y="124475"/>
                </a:lnTo>
                <a:lnTo>
                  <a:pt x="33049" y="115489"/>
                </a:lnTo>
                <a:lnTo>
                  <a:pt x="29890" y="112807"/>
                </a:lnTo>
                <a:lnTo>
                  <a:pt x="21724" y="108803"/>
                </a:lnTo>
                <a:lnTo>
                  <a:pt x="20068" y="107569"/>
                </a:lnTo>
                <a:lnTo>
                  <a:pt x="18319" y="105735"/>
                </a:lnTo>
                <a:lnTo>
                  <a:pt x="12548" y="98224"/>
                </a:lnTo>
                <a:lnTo>
                  <a:pt x="11977" y="96747"/>
                </a:lnTo>
                <a:lnTo>
                  <a:pt x="11844" y="95001"/>
                </a:lnTo>
                <a:lnTo>
                  <a:pt x="12688" y="92422"/>
                </a:lnTo>
                <a:lnTo>
                  <a:pt x="13683" y="91022"/>
                </a:lnTo>
                <a:lnTo>
                  <a:pt x="14912" y="89843"/>
                </a:lnTo>
                <a:lnTo>
                  <a:pt x="17224" y="88326"/>
                </a:lnTo>
                <a:lnTo>
                  <a:pt x="20953" y="86489"/>
                </a:lnTo>
                <a:lnTo>
                  <a:pt x="23135" y="84740"/>
                </a:lnTo>
                <a:lnTo>
                  <a:pt x="24051" y="83594"/>
                </a:lnTo>
                <a:lnTo>
                  <a:pt x="24815" y="82344"/>
                </a:lnTo>
                <a:lnTo>
                  <a:pt x="25455" y="81041"/>
                </a:lnTo>
                <a:lnTo>
                  <a:pt x="26005" y="79677"/>
                </a:lnTo>
                <a:lnTo>
                  <a:pt x="26451" y="78194"/>
                </a:lnTo>
                <a:lnTo>
                  <a:pt x="26319" y="76339"/>
                </a:lnTo>
                <a:lnTo>
                  <a:pt x="25356" y="74294"/>
                </a:lnTo>
                <a:lnTo>
                  <a:pt x="22326" y="71673"/>
                </a:lnTo>
                <a:lnTo>
                  <a:pt x="18387" y="69404"/>
                </a:lnTo>
                <a:lnTo>
                  <a:pt x="13689" y="63015"/>
                </a:lnTo>
                <a:lnTo>
                  <a:pt x="0" y="37450"/>
                </a:lnTo>
                <a:lnTo>
                  <a:pt x="13495" y="28408"/>
                </a:lnTo>
                <a:lnTo>
                  <a:pt x="16464" y="31064"/>
                </a:lnTo>
                <a:lnTo>
                  <a:pt x="20672" y="31689"/>
                </a:lnTo>
                <a:lnTo>
                  <a:pt x="29015" y="29627"/>
                </a:lnTo>
                <a:lnTo>
                  <a:pt x="34544" y="26144"/>
                </a:lnTo>
                <a:lnTo>
                  <a:pt x="36406" y="22646"/>
                </a:lnTo>
                <a:lnTo>
                  <a:pt x="37333" y="18401"/>
                </a:lnTo>
                <a:lnTo>
                  <a:pt x="40045" y="12676"/>
                </a:lnTo>
                <a:lnTo>
                  <a:pt x="48194" y="3753"/>
                </a:lnTo>
                <a:lnTo>
                  <a:pt x="56659" y="0"/>
                </a:lnTo>
                <a:lnTo>
                  <a:pt x="129756" y="10494"/>
                </a:lnTo>
                <a:lnTo>
                  <a:pt x="135129" y="14265"/>
                </a:lnTo>
                <a:lnTo>
                  <a:pt x="138358" y="21692"/>
                </a:lnTo>
                <a:lnTo>
                  <a:pt x="137947" y="34985"/>
                </a:lnTo>
                <a:lnTo>
                  <a:pt x="128937" y="60786"/>
                </a:lnTo>
                <a:lnTo>
                  <a:pt x="126334" y="73838"/>
                </a:lnTo>
                <a:lnTo>
                  <a:pt x="128657" y="82127"/>
                </a:lnTo>
                <a:lnTo>
                  <a:pt x="140860" y="84837"/>
                </a:lnTo>
                <a:lnTo>
                  <a:pt x="144614" y="91357"/>
                </a:lnTo>
                <a:lnTo>
                  <a:pt x="143801" y="105831"/>
                </a:lnTo>
                <a:lnTo>
                  <a:pt x="145035" y="111619"/>
                </a:lnTo>
                <a:close/>
              </a:path>
            </a:pathLst>
          </a:custGeom>
          <a:solidFill>
            <a:srgbClr val="F2F2F2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Freeform 43">
            <a:extLst>
              <a:ext uri="{FF2B5EF4-FFF2-40B4-BE49-F238E27FC236}">
                <a16:creationId xmlns:a16="http://schemas.microsoft.com/office/drawing/2014/main" id="{5CE68F11-DCEB-4B59-8B17-201E60DE6190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8562609" y="3841869"/>
            <a:ext cx="312202" cy="273367"/>
          </a:xfrm>
          <a:custGeom>
            <a:avLst/>
            <a:gdLst/>
            <a:ahLst/>
            <a:cxnLst/>
            <a:rect l="l" t="t" r="r" b="b"/>
            <a:pathLst>
              <a:path w="252756" h="221316">
                <a:moveTo>
                  <a:pt x="109457" y="196972"/>
                </a:moveTo>
                <a:lnTo>
                  <a:pt x="114932" y="206738"/>
                </a:lnTo>
                <a:lnTo>
                  <a:pt x="114822" y="211825"/>
                </a:lnTo>
                <a:lnTo>
                  <a:pt x="112545" y="217716"/>
                </a:lnTo>
                <a:lnTo>
                  <a:pt x="108935" y="221316"/>
                </a:lnTo>
                <a:lnTo>
                  <a:pt x="104830" y="219544"/>
                </a:lnTo>
                <a:lnTo>
                  <a:pt x="103773" y="214486"/>
                </a:lnTo>
                <a:lnTo>
                  <a:pt x="104776" y="207381"/>
                </a:lnTo>
                <a:lnTo>
                  <a:pt x="106964" y="200719"/>
                </a:lnTo>
                <a:close/>
                <a:moveTo>
                  <a:pt x="202451" y="0"/>
                </a:moveTo>
                <a:lnTo>
                  <a:pt x="204030" y="1056"/>
                </a:lnTo>
                <a:lnTo>
                  <a:pt x="212683" y="5415"/>
                </a:lnTo>
                <a:lnTo>
                  <a:pt x="218828" y="7350"/>
                </a:lnTo>
                <a:lnTo>
                  <a:pt x="220529" y="8664"/>
                </a:lnTo>
                <a:lnTo>
                  <a:pt x="224702" y="14751"/>
                </a:lnTo>
                <a:lnTo>
                  <a:pt x="226301" y="16715"/>
                </a:lnTo>
                <a:lnTo>
                  <a:pt x="227794" y="18168"/>
                </a:lnTo>
                <a:lnTo>
                  <a:pt x="234730" y="21340"/>
                </a:lnTo>
                <a:lnTo>
                  <a:pt x="235882" y="23194"/>
                </a:lnTo>
                <a:lnTo>
                  <a:pt x="236816" y="26075"/>
                </a:lnTo>
                <a:lnTo>
                  <a:pt x="237950" y="35749"/>
                </a:lnTo>
                <a:lnTo>
                  <a:pt x="237875" y="38280"/>
                </a:lnTo>
                <a:lnTo>
                  <a:pt x="237264" y="39654"/>
                </a:lnTo>
                <a:lnTo>
                  <a:pt x="236294" y="40617"/>
                </a:lnTo>
                <a:lnTo>
                  <a:pt x="233682" y="41869"/>
                </a:lnTo>
                <a:lnTo>
                  <a:pt x="232761" y="42850"/>
                </a:lnTo>
                <a:lnTo>
                  <a:pt x="232199" y="44198"/>
                </a:lnTo>
                <a:lnTo>
                  <a:pt x="231943" y="45642"/>
                </a:lnTo>
                <a:lnTo>
                  <a:pt x="231429" y="46978"/>
                </a:lnTo>
                <a:lnTo>
                  <a:pt x="230608" y="47956"/>
                </a:lnTo>
                <a:lnTo>
                  <a:pt x="229534" y="48794"/>
                </a:lnTo>
                <a:lnTo>
                  <a:pt x="228515" y="49792"/>
                </a:lnTo>
                <a:lnTo>
                  <a:pt x="227651" y="51040"/>
                </a:lnTo>
                <a:lnTo>
                  <a:pt x="226941" y="52415"/>
                </a:lnTo>
                <a:lnTo>
                  <a:pt x="226798" y="54350"/>
                </a:lnTo>
                <a:lnTo>
                  <a:pt x="227162" y="56625"/>
                </a:lnTo>
                <a:lnTo>
                  <a:pt x="228927" y="62261"/>
                </a:lnTo>
                <a:lnTo>
                  <a:pt x="230087" y="64381"/>
                </a:lnTo>
                <a:lnTo>
                  <a:pt x="231689" y="66085"/>
                </a:lnTo>
                <a:lnTo>
                  <a:pt x="235400" y="68153"/>
                </a:lnTo>
                <a:lnTo>
                  <a:pt x="239997" y="69684"/>
                </a:lnTo>
                <a:lnTo>
                  <a:pt x="243630" y="70288"/>
                </a:lnTo>
                <a:lnTo>
                  <a:pt x="247430" y="73617"/>
                </a:lnTo>
                <a:lnTo>
                  <a:pt x="252756" y="87678"/>
                </a:lnTo>
                <a:lnTo>
                  <a:pt x="252214" y="89945"/>
                </a:lnTo>
                <a:lnTo>
                  <a:pt x="248693" y="94422"/>
                </a:lnTo>
                <a:lnTo>
                  <a:pt x="244565" y="97850"/>
                </a:lnTo>
                <a:lnTo>
                  <a:pt x="240396" y="99452"/>
                </a:lnTo>
                <a:lnTo>
                  <a:pt x="235882" y="98465"/>
                </a:lnTo>
                <a:lnTo>
                  <a:pt x="228218" y="93082"/>
                </a:lnTo>
                <a:lnTo>
                  <a:pt x="223768" y="92569"/>
                </a:lnTo>
                <a:lnTo>
                  <a:pt x="217001" y="94369"/>
                </a:lnTo>
                <a:lnTo>
                  <a:pt x="214688" y="94375"/>
                </a:lnTo>
                <a:lnTo>
                  <a:pt x="207416" y="90876"/>
                </a:lnTo>
                <a:lnTo>
                  <a:pt x="203786" y="90213"/>
                </a:lnTo>
                <a:lnTo>
                  <a:pt x="201356" y="93114"/>
                </a:lnTo>
                <a:lnTo>
                  <a:pt x="201421" y="104060"/>
                </a:lnTo>
                <a:lnTo>
                  <a:pt x="205280" y="111565"/>
                </a:lnTo>
                <a:lnTo>
                  <a:pt x="206718" y="118527"/>
                </a:lnTo>
                <a:lnTo>
                  <a:pt x="196585" y="131854"/>
                </a:lnTo>
                <a:lnTo>
                  <a:pt x="196138" y="136219"/>
                </a:lnTo>
                <a:lnTo>
                  <a:pt x="197824" y="140138"/>
                </a:lnTo>
                <a:lnTo>
                  <a:pt x="206369" y="146303"/>
                </a:lnTo>
                <a:lnTo>
                  <a:pt x="208224" y="149058"/>
                </a:lnTo>
                <a:lnTo>
                  <a:pt x="209449" y="152678"/>
                </a:lnTo>
                <a:lnTo>
                  <a:pt x="209662" y="156704"/>
                </a:lnTo>
                <a:lnTo>
                  <a:pt x="208543" y="159384"/>
                </a:lnTo>
                <a:lnTo>
                  <a:pt x="206462" y="161269"/>
                </a:lnTo>
                <a:lnTo>
                  <a:pt x="155900" y="191876"/>
                </a:lnTo>
                <a:lnTo>
                  <a:pt x="151590" y="192882"/>
                </a:lnTo>
                <a:lnTo>
                  <a:pt x="149113" y="192342"/>
                </a:lnTo>
                <a:lnTo>
                  <a:pt x="147862" y="191062"/>
                </a:lnTo>
                <a:lnTo>
                  <a:pt x="145882" y="186625"/>
                </a:lnTo>
                <a:lnTo>
                  <a:pt x="144379" y="184635"/>
                </a:lnTo>
                <a:lnTo>
                  <a:pt x="142507" y="183244"/>
                </a:lnTo>
                <a:lnTo>
                  <a:pt x="140459" y="182753"/>
                </a:lnTo>
                <a:lnTo>
                  <a:pt x="138413" y="183491"/>
                </a:lnTo>
                <a:lnTo>
                  <a:pt x="136743" y="186070"/>
                </a:lnTo>
                <a:lnTo>
                  <a:pt x="136333" y="189535"/>
                </a:lnTo>
                <a:lnTo>
                  <a:pt x="136342" y="193269"/>
                </a:lnTo>
                <a:lnTo>
                  <a:pt x="135902" y="196645"/>
                </a:lnTo>
                <a:lnTo>
                  <a:pt x="133231" y="201420"/>
                </a:lnTo>
                <a:lnTo>
                  <a:pt x="129664" y="203149"/>
                </a:lnTo>
                <a:lnTo>
                  <a:pt x="125750" y="202120"/>
                </a:lnTo>
                <a:lnTo>
                  <a:pt x="122066" y="198630"/>
                </a:lnTo>
                <a:lnTo>
                  <a:pt x="120661" y="195678"/>
                </a:lnTo>
                <a:lnTo>
                  <a:pt x="118369" y="188254"/>
                </a:lnTo>
                <a:lnTo>
                  <a:pt x="116025" y="184456"/>
                </a:lnTo>
                <a:lnTo>
                  <a:pt x="114165" y="184347"/>
                </a:lnTo>
                <a:lnTo>
                  <a:pt x="94661" y="189248"/>
                </a:lnTo>
                <a:lnTo>
                  <a:pt x="89866" y="189082"/>
                </a:lnTo>
                <a:lnTo>
                  <a:pt x="84128" y="187246"/>
                </a:lnTo>
                <a:lnTo>
                  <a:pt x="79571" y="188363"/>
                </a:lnTo>
                <a:lnTo>
                  <a:pt x="74751" y="193513"/>
                </a:lnTo>
                <a:lnTo>
                  <a:pt x="71335" y="200324"/>
                </a:lnTo>
                <a:lnTo>
                  <a:pt x="71020" y="206420"/>
                </a:lnTo>
                <a:lnTo>
                  <a:pt x="64127" y="203333"/>
                </a:lnTo>
                <a:lnTo>
                  <a:pt x="61018" y="203174"/>
                </a:lnTo>
                <a:lnTo>
                  <a:pt x="57814" y="205088"/>
                </a:lnTo>
                <a:lnTo>
                  <a:pt x="56040" y="197190"/>
                </a:lnTo>
                <a:lnTo>
                  <a:pt x="52514" y="191767"/>
                </a:lnTo>
                <a:lnTo>
                  <a:pt x="47518" y="188933"/>
                </a:lnTo>
                <a:lnTo>
                  <a:pt x="41337" y="188790"/>
                </a:lnTo>
                <a:lnTo>
                  <a:pt x="30239" y="191697"/>
                </a:lnTo>
                <a:lnTo>
                  <a:pt x="24436" y="190964"/>
                </a:lnTo>
                <a:lnTo>
                  <a:pt x="21958" y="185581"/>
                </a:lnTo>
                <a:lnTo>
                  <a:pt x="25754" y="170905"/>
                </a:lnTo>
                <a:lnTo>
                  <a:pt x="24748" y="166122"/>
                </a:lnTo>
                <a:lnTo>
                  <a:pt x="21856" y="163571"/>
                </a:lnTo>
                <a:lnTo>
                  <a:pt x="10152" y="159885"/>
                </a:lnTo>
                <a:lnTo>
                  <a:pt x="2646" y="152822"/>
                </a:lnTo>
                <a:lnTo>
                  <a:pt x="0" y="147956"/>
                </a:lnTo>
                <a:lnTo>
                  <a:pt x="859" y="143100"/>
                </a:lnTo>
                <a:lnTo>
                  <a:pt x="6929" y="141485"/>
                </a:lnTo>
                <a:lnTo>
                  <a:pt x="20937" y="146902"/>
                </a:lnTo>
                <a:lnTo>
                  <a:pt x="27141" y="145266"/>
                </a:lnTo>
                <a:lnTo>
                  <a:pt x="31219" y="140349"/>
                </a:lnTo>
                <a:lnTo>
                  <a:pt x="33237" y="135130"/>
                </a:lnTo>
                <a:lnTo>
                  <a:pt x="28750" y="122864"/>
                </a:lnTo>
                <a:lnTo>
                  <a:pt x="27207" y="120789"/>
                </a:lnTo>
                <a:lnTo>
                  <a:pt x="22555" y="117449"/>
                </a:lnTo>
                <a:lnTo>
                  <a:pt x="20068" y="112750"/>
                </a:lnTo>
                <a:lnTo>
                  <a:pt x="19765" y="107239"/>
                </a:lnTo>
                <a:lnTo>
                  <a:pt x="20935" y="101575"/>
                </a:lnTo>
                <a:lnTo>
                  <a:pt x="22846" y="96420"/>
                </a:lnTo>
                <a:lnTo>
                  <a:pt x="25606" y="91532"/>
                </a:lnTo>
                <a:lnTo>
                  <a:pt x="29034" y="87719"/>
                </a:lnTo>
                <a:lnTo>
                  <a:pt x="33022" y="84942"/>
                </a:lnTo>
                <a:lnTo>
                  <a:pt x="37429" y="83163"/>
                </a:lnTo>
                <a:lnTo>
                  <a:pt x="41002" y="79327"/>
                </a:lnTo>
                <a:lnTo>
                  <a:pt x="38881" y="73522"/>
                </a:lnTo>
                <a:lnTo>
                  <a:pt x="34307" y="67950"/>
                </a:lnTo>
                <a:lnTo>
                  <a:pt x="30531" y="64787"/>
                </a:lnTo>
                <a:lnTo>
                  <a:pt x="26849" y="62984"/>
                </a:lnTo>
                <a:lnTo>
                  <a:pt x="26419" y="61134"/>
                </a:lnTo>
                <a:lnTo>
                  <a:pt x="27692" y="57424"/>
                </a:lnTo>
                <a:lnTo>
                  <a:pt x="29250" y="55158"/>
                </a:lnTo>
                <a:lnTo>
                  <a:pt x="35708" y="50895"/>
                </a:lnTo>
                <a:lnTo>
                  <a:pt x="43462" y="49215"/>
                </a:lnTo>
                <a:lnTo>
                  <a:pt x="48519" y="43904"/>
                </a:lnTo>
                <a:lnTo>
                  <a:pt x="52399" y="44208"/>
                </a:lnTo>
                <a:lnTo>
                  <a:pt x="61991" y="43454"/>
                </a:lnTo>
                <a:lnTo>
                  <a:pt x="63753" y="44013"/>
                </a:lnTo>
                <a:lnTo>
                  <a:pt x="65073" y="45047"/>
                </a:lnTo>
                <a:lnTo>
                  <a:pt x="67408" y="48643"/>
                </a:lnTo>
                <a:lnTo>
                  <a:pt x="68331" y="49654"/>
                </a:lnTo>
                <a:lnTo>
                  <a:pt x="69448" y="50473"/>
                </a:lnTo>
                <a:lnTo>
                  <a:pt x="70865" y="51105"/>
                </a:lnTo>
                <a:lnTo>
                  <a:pt x="72467" y="51469"/>
                </a:lnTo>
                <a:lnTo>
                  <a:pt x="74712" y="51137"/>
                </a:lnTo>
                <a:lnTo>
                  <a:pt x="77188" y="50077"/>
                </a:lnTo>
                <a:lnTo>
                  <a:pt x="91497" y="39889"/>
                </a:lnTo>
                <a:lnTo>
                  <a:pt x="93933" y="37277"/>
                </a:lnTo>
                <a:lnTo>
                  <a:pt x="95186" y="36711"/>
                </a:lnTo>
                <a:lnTo>
                  <a:pt x="97420" y="36280"/>
                </a:lnTo>
                <a:lnTo>
                  <a:pt x="118886" y="35146"/>
                </a:lnTo>
                <a:lnTo>
                  <a:pt x="121020" y="34450"/>
                </a:lnTo>
                <a:lnTo>
                  <a:pt x="123332" y="33216"/>
                </a:lnTo>
                <a:lnTo>
                  <a:pt x="127108" y="30265"/>
                </a:lnTo>
                <a:lnTo>
                  <a:pt x="128806" y="28300"/>
                </a:lnTo>
                <a:lnTo>
                  <a:pt x="129820" y="26432"/>
                </a:lnTo>
                <a:lnTo>
                  <a:pt x="130998" y="21550"/>
                </a:lnTo>
                <a:lnTo>
                  <a:pt x="131553" y="20015"/>
                </a:lnTo>
                <a:lnTo>
                  <a:pt x="132272" y="18841"/>
                </a:lnTo>
                <a:lnTo>
                  <a:pt x="133494" y="17936"/>
                </a:lnTo>
                <a:lnTo>
                  <a:pt x="135136" y="17657"/>
                </a:lnTo>
                <a:lnTo>
                  <a:pt x="137701" y="18356"/>
                </a:lnTo>
                <a:lnTo>
                  <a:pt x="139225" y="19261"/>
                </a:lnTo>
                <a:lnTo>
                  <a:pt x="140495" y="20228"/>
                </a:lnTo>
                <a:lnTo>
                  <a:pt x="142543" y="22243"/>
                </a:lnTo>
                <a:lnTo>
                  <a:pt x="144788" y="23957"/>
                </a:lnTo>
                <a:lnTo>
                  <a:pt x="147420" y="25253"/>
                </a:lnTo>
                <a:lnTo>
                  <a:pt x="148974" y="25689"/>
                </a:lnTo>
                <a:lnTo>
                  <a:pt x="156870" y="23195"/>
                </a:lnTo>
                <a:lnTo>
                  <a:pt x="166217" y="18134"/>
                </a:lnTo>
                <a:lnTo>
                  <a:pt x="178306" y="14142"/>
                </a:lnTo>
                <a:lnTo>
                  <a:pt x="180792" y="13709"/>
                </a:lnTo>
                <a:lnTo>
                  <a:pt x="183961" y="12168"/>
                </a:lnTo>
                <a:close/>
              </a:path>
            </a:pathLst>
          </a:custGeom>
          <a:solidFill>
            <a:srgbClr val="F2F2F2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Freeform 44">
            <a:extLst>
              <a:ext uri="{FF2B5EF4-FFF2-40B4-BE49-F238E27FC236}">
                <a16:creationId xmlns:a16="http://schemas.microsoft.com/office/drawing/2014/main" id="{1005E9F9-DD35-4F44-AA0C-41BE08480B52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634197" y="3948060"/>
            <a:ext cx="472270" cy="268992"/>
          </a:xfrm>
          <a:custGeom>
            <a:avLst/>
            <a:gdLst/>
            <a:ahLst/>
            <a:cxnLst/>
            <a:rect l="l" t="t" r="r" b="b"/>
            <a:pathLst>
              <a:path w="325818" h="248070">
                <a:moveTo>
                  <a:pt x="38437" y="115836"/>
                </a:moveTo>
                <a:lnTo>
                  <a:pt x="35944" y="119583"/>
                </a:lnTo>
                <a:lnTo>
                  <a:pt x="33756" y="126245"/>
                </a:lnTo>
                <a:lnTo>
                  <a:pt x="32753" y="133350"/>
                </a:lnTo>
                <a:lnTo>
                  <a:pt x="33810" y="138408"/>
                </a:lnTo>
                <a:lnTo>
                  <a:pt x="37915" y="140180"/>
                </a:lnTo>
                <a:lnTo>
                  <a:pt x="41525" y="136580"/>
                </a:lnTo>
                <a:lnTo>
                  <a:pt x="43802" y="130689"/>
                </a:lnTo>
                <a:lnTo>
                  <a:pt x="43912" y="125602"/>
                </a:lnTo>
                <a:close/>
                <a:moveTo>
                  <a:pt x="192918" y="0"/>
                </a:moveTo>
                <a:lnTo>
                  <a:pt x="195644" y="780"/>
                </a:lnTo>
                <a:lnTo>
                  <a:pt x="206689" y="6815"/>
                </a:lnTo>
                <a:lnTo>
                  <a:pt x="213028" y="8973"/>
                </a:lnTo>
                <a:lnTo>
                  <a:pt x="214917" y="10157"/>
                </a:lnTo>
                <a:lnTo>
                  <a:pt x="216982" y="12245"/>
                </a:lnTo>
                <a:lnTo>
                  <a:pt x="220487" y="16989"/>
                </a:lnTo>
                <a:lnTo>
                  <a:pt x="221765" y="19493"/>
                </a:lnTo>
                <a:lnTo>
                  <a:pt x="222269" y="21087"/>
                </a:lnTo>
                <a:lnTo>
                  <a:pt x="221798" y="22155"/>
                </a:lnTo>
                <a:lnTo>
                  <a:pt x="220925" y="23061"/>
                </a:lnTo>
                <a:lnTo>
                  <a:pt x="219748" y="23796"/>
                </a:lnTo>
                <a:lnTo>
                  <a:pt x="215581" y="25174"/>
                </a:lnTo>
                <a:lnTo>
                  <a:pt x="215018" y="26234"/>
                </a:lnTo>
                <a:lnTo>
                  <a:pt x="215508" y="27640"/>
                </a:lnTo>
                <a:lnTo>
                  <a:pt x="217979" y="31292"/>
                </a:lnTo>
                <a:lnTo>
                  <a:pt x="218281" y="33016"/>
                </a:lnTo>
                <a:lnTo>
                  <a:pt x="217878" y="34426"/>
                </a:lnTo>
                <a:lnTo>
                  <a:pt x="217165" y="35713"/>
                </a:lnTo>
                <a:lnTo>
                  <a:pt x="216299" y="36897"/>
                </a:lnTo>
                <a:lnTo>
                  <a:pt x="213380" y="39873"/>
                </a:lnTo>
                <a:lnTo>
                  <a:pt x="211281" y="41604"/>
                </a:lnTo>
                <a:lnTo>
                  <a:pt x="202378" y="52720"/>
                </a:lnTo>
                <a:lnTo>
                  <a:pt x="201821" y="54020"/>
                </a:lnTo>
                <a:lnTo>
                  <a:pt x="201559" y="55450"/>
                </a:lnTo>
                <a:lnTo>
                  <a:pt x="201856" y="56819"/>
                </a:lnTo>
                <a:lnTo>
                  <a:pt x="202490" y="58008"/>
                </a:lnTo>
                <a:lnTo>
                  <a:pt x="204501" y="59646"/>
                </a:lnTo>
                <a:lnTo>
                  <a:pt x="219790" y="68521"/>
                </a:lnTo>
                <a:lnTo>
                  <a:pt x="220821" y="69422"/>
                </a:lnTo>
                <a:lnTo>
                  <a:pt x="222691" y="71498"/>
                </a:lnTo>
                <a:lnTo>
                  <a:pt x="226461" y="77663"/>
                </a:lnTo>
                <a:lnTo>
                  <a:pt x="228195" y="78495"/>
                </a:lnTo>
                <a:lnTo>
                  <a:pt x="230565" y="78997"/>
                </a:lnTo>
                <a:lnTo>
                  <a:pt x="261340" y="80158"/>
                </a:lnTo>
                <a:lnTo>
                  <a:pt x="264504" y="79643"/>
                </a:lnTo>
                <a:lnTo>
                  <a:pt x="266339" y="77495"/>
                </a:lnTo>
                <a:lnTo>
                  <a:pt x="267363" y="76598"/>
                </a:lnTo>
                <a:lnTo>
                  <a:pt x="268816" y="76418"/>
                </a:lnTo>
                <a:lnTo>
                  <a:pt x="270694" y="77087"/>
                </a:lnTo>
                <a:lnTo>
                  <a:pt x="274869" y="80513"/>
                </a:lnTo>
                <a:lnTo>
                  <a:pt x="285150" y="87163"/>
                </a:lnTo>
                <a:lnTo>
                  <a:pt x="318889" y="96425"/>
                </a:lnTo>
                <a:lnTo>
                  <a:pt x="325039" y="108472"/>
                </a:lnTo>
                <a:lnTo>
                  <a:pt x="325818" y="115131"/>
                </a:lnTo>
                <a:lnTo>
                  <a:pt x="324162" y="120983"/>
                </a:lnTo>
                <a:lnTo>
                  <a:pt x="319021" y="132269"/>
                </a:lnTo>
                <a:lnTo>
                  <a:pt x="315828" y="144317"/>
                </a:lnTo>
                <a:lnTo>
                  <a:pt x="313591" y="148983"/>
                </a:lnTo>
                <a:lnTo>
                  <a:pt x="309599" y="153017"/>
                </a:lnTo>
                <a:lnTo>
                  <a:pt x="298598" y="160578"/>
                </a:lnTo>
                <a:lnTo>
                  <a:pt x="292714" y="163219"/>
                </a:lnTo>
                <a:lnTo>
                  <a:pt x="259781" y="165535"/>
                </a:lnTo>
                <a:lnTo>
                  <a:pt x="258755" y="171111"/>
                </a:lnTo>
                <a:lnTo>
                  <a:pt x="257381" y="175440"/>
                </a:lnTo>
                <a:lnTo>
                  <a:pt x="257564" y="181132"/>
                </a:lnTo>
                <a:lnTo>
                  <a:pt x="258055" y="183967"/>
                </a:lnTo>
                <a:lnTo>
                  <a:pt x="259184" y="187561"/>
                </a:lnTo>
                <a:lnTo>
                  <a:pt x="259438" y="189220"/>
                </a:lnTo>
                <a:lnTo>
                  <a:pt x="258355" y="193297"/>
                </a:lnTo>
                <a:lnTo>
                  <a:pt x="252757" y="199397"/>
                </a:lnTo>
                <a:lnTo>
                  <a:pt x="245321" y="192419"/>
                </a:lnTo>
                <a:lnTo>
                  <a:pt x="240390" y="191891"/>
                </a:lnTo>
                <a:lnTo>
                  <a:pt x="237661" y="193437"/>
                </a:lnTo>
                <a:lnTo>
                  <a:pt x="233200" y="201071"/>
                </a:lnTo>
                <a:lnTo>
                  <a:pt x="232428" y="203593"/>
                </a:lnTo>
                <a:lnTo>
                  <a:pt x="231968" y="209225"/>
                </a:lnTo>
                <a:lnTo>
                  <a:pt x="230473" y="211024"/>
                </a:lnTo>
                <a:lnTo>
                  <a:pt x="224783" y="213275"/>
                </a:lnTo>
                <a:lnTo>
                  <a:pt x="223403" y="214405"/>
                </a:lnTo>
                <a:lnTo>
                  <a:pt x="220077" y="224564"/>
                </a:lnTo>
                <a:lnTo>
                  <a:pt x="220304" y="234499"/>
                </a:lnTo>
                <a:lnTo>
                  <a:pt x="219325" y="242225"/>
                </a:lnTo>
                <a:lnTo>
                  <a:pt x="212393" y="245777"/>
                </a:lnTo>
                <a:lnTo>
                  <a:pt x="198337" y="248070"/>
                </a:lnTo>
                <a:lnTo>
                  <a:pt x="193378" y="244925"/>
                </a:lnTo>
                <a:lnTo>
                  <a:pt x="188796" y="234427"/>
                </a:lnTo>
                <a:lnTo>
                  <a:pt x="184480" y="227998"/>
                </a:lnTo>
                <a:lnTo>
                  <a:pt x="177894" y="225311"/>
                </a:lnTo>
                <a:lnTo>
                  <a:pt x="136747" y="220336"/>
                </a:lnTo>
                <a:lnTo>
                  <a:pt x="114775" y="210259"/>
                </a:lnTo>
                <a:lnTo>
                  <a:pt x="111139" y="209499"/>
                </a:lnTo>
                <a:lnTo>
                  <a:pt x="98606" y="213222"/>
                </a:lnTo>
                <a:lnTo>
                  <a:pt x="63879" y="211236"/>
                </a:lnTo>
                <a:lnTo>
                  <a:pt x="57026" y="208927"/>
                </a:lnTo>
                <a:lnTo>
                  <a:pt x="54648" y="206948"/>
                </a:lnTo>
                <a:lnTo>
                  <a:pt x="54821" y="205018"/>
                </a:lnTo>
                <a:lnTo>
                  <a:pt x="55768" y="202596"/>
                </a:lnTo>
                <a:lnTo>
                  <a:pt x="55696" y="199139"/>
                </a:lnTo>
                <a:lnTo>
                  <a:pt x="53683" y="196296"/>
                </a:lnTo>
                <a:lnTo>
                  <a:pt x="50258" y="194399"/>
                </a:lnTo>
                <a:lnTo>
                  <a:pt x="46506" y="193394"/>
                </a:lnTo>
                <a:lnTo>
                  <a:pt x="43531" y="193237"/>
                </a:lnTo>
                <a:lnTo>
                  <a:pt x="40173" y="195155"/>
                </a:lnTo>
                <a:lnTo>
                  <a:pt x="35920" y="202327"/>
                </a:lnTo>
                <a:lnTo>
                  <a:pt x="33042" y="204130"/>
                </a:lnTo>
                <a:lnTo>
                  <a:pt x="27970" y="203199"/>
                </a:lnTo>
                <a:lnTo>
                  <a:pt x="12511" y="194542"/>
                </a:lnTo>
                <a:lnTo>
                  <a:pt x="3364" y="183094"/>
                </a:lnTo>
                <a:lnTo>
                  <a:pt x="1940" y="178635"/>
                </a:lnTo>
                <a:lnTo>
                  <a:pt x="3591" y="172582"/>
                </a:lnTo>
                <a:lnTo>
                  <a:pt x="8349" y="170715"/>
                </a:lnTo>
                <a:lnTo>
                  <a:pt x="27704" y="174283"/>
                </a:lnTo>
                <a:lnTo>
                  <a:pt x="30345" y="173742"/>
                </a:lnTo>
                <a:lnTo>
                  <a:pt x="32594" y="171166"/>
                </a:lnTo>
                <a:lnTo>
                  <a:pt x="32455" y="167766"/>
                </a:lnTo>
                <a:lnTo>
                  <a:pt x="30629" y="164544"/>
                </a:lnTo>
                <a:lnTo>
                  <a:pt x="27777" y="162509"/>
                </a:lnTo>
                <a:lnTo>
                  <a:pt x="9873" y="158738"/>
                </a:lnTo>
                <a:lnTo>
                  <a:pt x="4097" y="153813"/>
                </a:lnTo>
                <a:lnTo>
                  <a:pt x="2743" y="134513"/>
                </a:lnTo>
                <a:lnTo>
                  <a:pt x="0" y="125284"/>
                </a:lnTo>
                <a:lnTo>
                  <a:pt x="315" y="119188"/>
                </a:lnTo>
                <a:lnTo>
                  <a:pt x="3731" y="112377"/>
                </a:lnTo>
                <a:lnTo>
                  <a:pt x="8551" y="107227"/>
                </a:lnTo>
                <a:lnTo>
                  <a:pt x="13108" y="106110"/>
                </a:lnTo>
                <a:lnTo>
                  <a:pt x="18846" y="107946"/>
                </a:lnTo>
                <a:lnTo>
                  <a:pt x="23641" y="108112"/>
                </a:lnTo>
                <a:lnTo>
                  <a:pt x="43145" y="103211"/>
                </a:lnTo>
                <a:lnTo>
                  <a:pt x="45005" y="103320"/>
                </a:lnTo>
                <a:lnTo>
                  <a:pt x="47349" y="107118"/>
                </a:lnTo>
                <a:lnTo>
                  <a:pt x="49641" y="114542"/>
                </a:lnTo>
                <a:lnTo>
                  <a:pt x="51046" y="117494"/>
                </a:lnTo>
                <a:lnTo>
                  <a:pt x="54730" y="120984"/>
                </a:lnTo>
                <a:lnTo>
                  <a:pt x="58644" y="122013"/>
                </a:lnTo>
                <a:lnTo>
                  <a:pt x="62211" y="120284"/>
                </a:lnTo>
                <a:lnTo>
                  <a:pt x="64882" y="115509"/>
                </a:lnTo>
                <a:lnTo>
                  <a:pt x="65322" y="112133"/>
                </a:lnTo>
                <a:lnTo>
                  <a:pt x="65313" y="108399"/>
                </a:lnTo>
                <a:lnTo>
                  <a:pt x="65723" y="104934"/>
                </a:lnTo>
                <a:lnTo>
                  <a:pt x="67393" y="102355"/>
                </a:lnTo>
                <a:lnTo>
                  <a:pt x="69439" y="101617"/>
                </a:lnTo>
                <a:lnTo>
                  <a:pt x="71487" y="102108"/>
                </a:lnTo>
                <a:lnTo>
                  <a:pt x="73359" y="103499"/>
                </a:lnTo>
                <a:lnTo>
                  <a:pt x="74862" y="105489"/>
                </a:lnTo>
                <a:lnTo>
                  <a:pt x="76842" y="109926"/>
                </a:lnTo>
                <a:lnTo>
                  <a:pt x="78093" y="111206"/>
                </a:lnTo>
                <a:lnTo>
                  <a:pt x="80570" y="111746"/>
                </a:lnTo>
                <a:lnTo>
                  <a:pt x="84880" y="110740"/>
                </a:lnTo>
                <a:lnTo>
                  <a:pt x="135442" y="80133"/>
                </a:lnTo>
                <a:lnTo>
                  <a:pt x="137523" y="78248"/>
                </a:lnTo>
                <a:lnTo>
                  <a:pt x="138642" y="75568"/>
                </a:lnTo>
                <a:lnTo>
                  <a:pt x="138429" y="71542"/>
                </a:lnTo>
                <a:lnTo>
                  <a:pt x="137204" y="67922"/>
                </a:lnTo>
                <a:lnTo>
                  <a:pt x="135349" y="65167"/>
                </a:lnTo>
                <a:lnTo>
                  <a:pt x="126804" y="59002"/>
                </a:lnTo>
                <a:lnTo>
                  <a:pt x="125118" y="55083"/>
                </a:lnTo>
                <a:lnTo>
                  <a:pt x="125565" y="50718"/>
                </a:lnTo>
                <a:lnTo>
                  <a:pt x="135698" y="37391"/>
                </a:lnTo>
                <a:lnTo>
                  <a:pt x="134260" y="30429"/>
                </a:lnTo>
                <a:lnTo>
                  <a:pt x="130401" y="22924"/>
                </a:lnTo>
                <a:lnTo>
                  <a:pt x="130336" y="11978"/>
                </a:lnTo>
                <a:lnTo>
                  <a:pt x="132766" y="9077"/>
                </a:lnTo>
                <a:lnTo>
                  <a:pt x="136396" y="9740"/>
                </a:lnTo>
                <a:lnTo>
                  <a:pt x="143668" y="13239"/>
                </a:lnTo>
                <a:lnTo>
                  <a:pt x="145981" y="13233"/>
                </a:lnTo>
                <a:lnTo>
                  <a:pt x="152748" y="11433"/>
                </a:lnTo>
                <a:lnTo>
                  <a:pt x="157198" y="11946"/>
                </a:lnTo>
                <a:lnTo>
                  <a:pt x="164862" y="17329"/>
                </a:lnTo>
                <a:lnTo>
                  <a:pt x="169376" y="18316"/>
                </a:lnTo>
                <a:lnTo>
                  <a:pt x="173545" y="16714"/>
                </a:lnTo>
                <a:lnTo>
                  <a:pt x="177673" y="13286"/>
                </a:lnTo>
                <a:lnTo>
                  <a:pt x="181194" y="8809"/>
                </a:lnTo>
                <a:lnTo>
                  <a:pt x="181736" y="6542"/>
                </a:lnTo>
                <a:lnTo>
                  <a:pt x="185529" y="6195"/>
                </a:lnTo>
                <a:lnTo>
                  <a:pt x="186766" y="5828"/>
                </a:lnTo>
                <a:lnTo>
                  <a:pt x="188215" y="5184"/>
                </a:lnTo>
                <a:lnTo>
                  <a:pt x="189344" y="4249"/>
                </a:lnTo>
                <a:lnTo>
                  <a:pt x="191782" y="677"/>
                </a:lnTo>
                <a:close/>
              </a:path>
            </a:pathLst>
          </a:custGeom>
          <a:solidFill>
            <a:srgbClr val="F2F2F2"/>
          </a:solidFill>
          <a:ln w="9525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6210155" y="5857831"/>
            <a:ext cx="1269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Figures</a:t>
            </a:r>
            <a:r>
              <a:rPr kumimoji="0" lang="it-IT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thousands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Elaborazione alternativa 76"/>
          <p:cNvSpPr/>
          <p:nvPr/>
        </p:nvSpPr>
        <p:spPr>
          <a:xfrm>
            <a:off x="1681177" y="739312"/>
            <a:ext cx="3134259" cy="258422"/>
          </a:xfrm>
          <a:prstGeom prst="flowChartAlternateProcess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Italian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</a:t>
            </a:r>
          </a:p>
        </p:txBody>
      </p:sp>
      <p:grpSp>
        <p:nvGrpSpPr>
          <p:cNvPr id="78" name="Gruppo 77"/>
          <p:cNvGrpSpPr/>
          <p:nvPr/>
        </p:nvGrpSpPr>
        <p:grpSpPr>
          <a:xfrm>
            <a:off x="419525" y="1246704"/>
            <a:ext cx="3754179" cy="4874615"/>
            <a:chOff x="1051588" y="1609775"/>
            <a:chExt cx="2772000" cy="2916000"/>
          </a:xfrm>
        </p:grpSpPr>
        <p:sp>
          <p:nvSpPr>
            <p:cNvPr id="79" name="Freeform 4348"/>
            <p:cNvSpPr>
              <a:spLocks/>
            </p:cNvSpPr>
            <p:nvPr/>
          </p:nvSpPr>
          <p:spPr bwMode="auto">
            <a:xfrm>
              <a:off x="2279941" y="2477041"/>
              <a:ext cx="402336" cy="382449"/>
            </a:xfrm>
            <a:custGeom>
              <a:avLst/>
              <a:gdLst>
                <a:gd name="T0" fmla="*/ 181 w 182"/>
                <a:gd name="T1" fmla="*/ 176 h 210"/>
                <a:gd name="T2" fmla="*/ 178 w 182"/>
                <a:gd name="T3" fmla="*/ 166 h 210"/>
                <a:gd name="T4" fmla="*/ 175 w 182"/>
                <a:gd name="T5" fmla="*/ 140 h 210"/>
                <a:gd name="T6" fmla="*/ 172 w 182"/>
                <a:gd name="T7" fmla="*/ 120 h 210"/>
                <a:gd name="T8" fmla="*/ 165 w 182"/>
                <a:gd name="T9" fmla="*/ 94 h 210"/>
                <a:gd name="T10" fmla="*/ 158 w 182"/>
                <a:gd name="T11" fmla="*/ 84 h 210"/>
                <a:gd name="T12" fmla="*/ 146 w 182"/>
                <a:gd name="T13" fmla="*/ 69 h 210"/>
                <a:gd name="T14" fmla="*/ 133 w 182"/>
                <a:gd name="T15" fmla="*/ 62 h 210"/>
                <a:gd name="T16" fmla="*/ 118 w 182"/>
                <a:gd name="T17" fmla="*/ 48 h 210"/>
                <a:gd name="T18" fmla="*/ 102 w 182"/>
                <a:gd name="T19" fmla="*/ 34 h 210"/>
                <a:gd name="T20" fmla="*/ 87 w 182"/>
                <a:gd name="T21" fmla="*/ 19 h 210"/>
                <a:gd name="T22" fmla="*/ 75 w 182"/>
                <a:gd name="T23" fmla="*/ 7 h 210"/>
                <a:gd name="T24" fmla="*/ 66 w 182"/>
                <a:gd name="T25" fmla="*/ 0 h 210"/>
                <a:gd name="T26" fmla="*/ 68 w 182"/>
                <a:gd name="T27" fmla="*/ 11 h 210"/>
                <a:gd name="T28" fmla="*/ 63 w 182"/>
                <a:gd name="T29" fmla="*/ 19 h 210"/>
                <a:gd name="T30" fmla="*/ 56 w 182"/>
                <a:gd name="T31" fmla="*/ 23 h 210"/>
                <a:gd name="T32" fmla="*/ 49 w 182"/>
                <a:gd name="T33" fmla="*/ 19 h 210"/>
                <a:gd name="T34" fmla="*/ 41 w 182"/>
                <a:gd name="T35" fmla="*/ 12 h 210"/>
                <a:gd name="T36" fmla="*/ 37 w 182"/>
                <a:gd name="T37" fmla="*/ 11 h 210"/>
                <a:gd name="T38" fmla="*/ 29 w 182"/>
                <a:gd name="T39" fmla="*/ 11 h 210"/>
                <a:gd name="T40" fmla="*/ 20 w 182"/>
                <a:gd name="T41" fmla="*/ 14 h 210"/>
                <a:gd name="T42" fmla="*/ 12 w 182"/>
                <a:gd name="T43" fmla="*/ 11 h 210"/>
                <a:gd name="T44" fmla="*/ 8 w 182"/>
                <a:gd name="T45" fmla="*/ 17 h 210"/>
                <a:gd name="T46" fmla="*/ 8 w 182"/>
                <a:gd name="T47" fmla="*/ 28 h 210"/>
                <a:gd name="T48" fmla="*/ 0 w 182"/>
                <a:gd name="T49" fmla="*/ 29 h 210"/>
                <a:gd name="T50" fmla="*/ 0 w 182"/>
                <a:gd name="T51" fmla="*/ 34 h 210"/>
                <a:gd name="T52" fmla="*/ 6 w 182"/>
                <a:gd name="T53" fmla="*/ 41 h 210"/>
                <a:gd name="T54" fmla="*/ 13 w 182"/>
                <a:gd name="T55" fmla="*/ 38 h 210"/>
                <a:gd name="T56" fmla="*/ 22 w 182"/>
                <a:gd name="T57" fmla="*/ 40 h 210"/>
                <a:gd name="T58" fmla="*/ 24 w 182"/>
                <a:gd name="T59" fmla="*/ 45 h 210"/>
                <a:gd name="T60" fmla="*/ 22 w 182"/>
                <a:gd name="T61" fmla="*/ 50 h 210"/>
                <a:gd name="T62" fmla="*/ 15 w 182"/>
                <a:gd name="T63" fmla="*/ 52 h 210"/>
                <a:gd name="T64" fmla="*/ 13 w 182"/>
                <a:gd name="T65" fmla="*/ 57 h 210"/>
                <a:gd name="T66" fmla="*/ 13 w 182"/>
                <a:gd name="T67" fmla="*/ 62 h 210"/>
                <a:gd name="T68" fmla="*/ 15 w 182"/>
                <a:gd name="T69" fmla="*/ 65 h 210"/>
                <a:gd name="T70" fmla="*/ 15 w 182"/>
                <a:gd name="T71" fmla="*/ 72 h 210"/>
                <a:gd name="T72" fmla="*/ 25 w 182"/>
                <a:gd name="T73" fmla="*/ 74 h 210"/>
                <a:gd name="T74" fmla="*/ 29 w 182"/>
                <a:gd name="T75" fmla="*/ 74 h 210"/>
                <a:gd name="T76" fmla="*/ 41 w 182"/>
                <a:gd name="T77" fmla="*/ 89 h 210"/>
                <a:gd name="T78" fmla="*/ 46 w 182"/>
                <a:gd name="T79" fmla="*/ 96 h 210"/>
                <a:gd name="T80" fmla="*/ 53 w 182"/>
                <a:gd name="T81" fmla="*/ 94 h 210"/>
                <a:gd name="T82" fmla="*/ 66 w 182"/>
                <a:gd name="T83" fmla="*/ 104 h 210"/>
                <a:gd name="T84" fmla="*/ 76 w 182"/>
                <a:gd name="T85" fmla="*/ 113 h 210"/>
                <a:gd name="T86" fmla="*/ 76 w 182"/>
                <a:gd name="T87" fmla="*/ 130 h 210"/>
                <a:gd name="T88" fmla="*/ 78 w 182"/>
                <a:gd name="T89" fmla="*/ 142 h 210"/>
                <a:gd name="T90" fmla="*/ 80 w 182"/>
                <a:gd name="T91" fmla="*/ 159 h 210"/>
                <a:gd name="T92" fmla="*/ 82 w 182"/>
                <a:gd name="T93" fmla="*/ 167 h 210"/>
                <a:gd name="T94" fmla="*/ 87 w 182"/>
                <a:gd name="T95" fmla="*/ 173 h 210"/>
                <a:gd name="T96" fmla="*/ 95 w 182"/>
                <a:gd name="T97" fmla="*/ 176 h 210"/>
                <a:gd name="T98" fmla="*/ 109 w 182"/>
                <a:gd name="T99" fmla="*/ 186 h 210"/>
                <a:gd name="T100" fmla="*/ 116 w 182"/>
                <a:gd name="T101" fmla="*/ 192 h 210"/>
                <a:gd name="T102" fmla="*/ 119 w 182"/>
                <a:gd name="T103" fmla="*/ 199 h 210"/>
                <a:gd name="T104" fmla="*/ 121 w 182"/>
                <a:gd name="T105" fmla="*/ 206 h 210"/>
                <a:gd name="T106" fmla="*/ 124 w 182"/>
                <a:gd name="T107" fmla="*/ 209 h 210"/>
                <a:gd name="T108" fmla="*/ 126 w 182"/>
                <a:gd name="T109" fmla="*/ 204 h 210"/>
                <a:gd name="T110" fmla="*/ 136 w 182"/>
                <a:gd name="T111" fmla="*/ 192 h 210"/>
                <a:gd name="T112" fmla="*/ 148 w 182"/>
                <a:gd name="T113" fmla="*/ 195 h 210"/>
                <a:gd name="T114" fmla="*/ 155 w 182"/>
                <a:gd name="T115" fmla="*/ 186 h 210"/>
                <a:gd name="T116" fmla="*/ 165 w 182"/>
                <a:gd name="T117" fmla="*/ 188 h 210"/>
                <a:gd name="T118" fmla="*/ 181 w 182"/>
                <a:gd name="T119" fmla="*/ 176 h 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2"/>
                <a:gd name="T181" fmla="*/ 0 h 210"/>
                <a:gd name="T182" fmla="*/ 182 w 182"/>
                <a:gd name="T183" fmla="*/ 210 h 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2" h="210">
                  <a:moveTo>
                    <a:pt x="181" y="176"/>
                  </a:moveTo>
                  <a:lnTo>
                    <a:pt x="178" y="166"/>
                  </a:lnTo>
                  <a:lnTo>
                    <a:pt x="175" y="140"/>
                  </a:lnTo>
                  <a:lnTo>
                    <a:pt x="172" y="120"/>
                  </a:lnTo>
                  <a:lnTo>
                    <a:pt x="165" y="94"/>
                  </a:lnTo>
                  <a:lnTo>
                    <a:pt x="158" y="84"/>
                  </a:lnTo>
                  <a:lnTo>
                    <a:pt x="146" y="69"/>
                  </a:lnTo>
                  <a:lnTo>
                    <a:pt x="133" y="62"/>
                  </a:lnTo>
                  <a:lnTo>
                    <a:pt x="118" y="48"/>
                  </a:lnTo>
                  <a:lnTo>
                    <a:pt x="102" y="34"/>
                  </a:lnTo>
                  <a:lnTo>
                    <a:pt x="87" y="19"/>
                  </a:lnTo>
                  <a:lnTo>
                    <a:pt x="75" y="7"/>
                  </a:lnTo>
                  <a:lnTo>
                    <a:pt x="66" y="0"/>
                  </a:lnTo>
                  <a:lnTo>
                    <a:pt x="68" y="11"/>
                  </a:lnTo>
                  <a:lnTo>
                    <a:pt x="63" y="19"/>
                  </a:lnTo>
                  <a:lnTo>
                    <a:pt x="56" y="23"/>
                  </a:lnTo>
                  <a:lnTo>
                    <a:pt x="49" y="19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0" y="14"/>
                  </a:lnTo>
                  <a:lnTo>
                    <a:pt x="12" y="11"/>
                  </a:lnTo>
                  <a:lnTo>
                    <a:pt x="8" y="17"/>
                  </a:lnTo>
                  <a:lnTo>
                    <a:pt x="8" y="28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2" y="40"/>
                  </a:lnTo>
                  <a:lnTo>
                    <a:pt x="24" y="45"/>
                  </a:lnTo>
                  <a:lnTo>
                    <a:pt x="22" y="50"/>
                  </a:lnTo>
                  <a:lnTo>
                    <a:pt x="15" y="52"/>
                  </a:lnTo>
                  <a:lnTo>
                    <a:pt x="13" y="57"/>
                  </a:lnTo>
                  <a:lnTo>
                    <a:pt x="13" y="62"/>
                  </a:lnTo>
                  <a:lnTo>
                    <a:pt x="15" y="65"/>
                  </a:lnTo>
                  <a:lnTo>
                    <a:pt x="15" y="72"/>
                  </a:lnTo>
                  <a:lnTo>
                    <a:pt x="25" y="74"/>
                  </a:lnTo>
                  <a:lnTo>
                    <a:pt x="29" y="74"/>
                  </a:lnTo>
                  <a:lnTo>
                    <a:pt x="41" y="89"/>
                  </a:lnTo>
                  <a:lnTo>
                    <a:pt x="46" y="96"/>
                  </a:lnTo>
                  <a:lnTo>
                    <a:pt x="53" y="94"/>
                  </a:lnTo>
                  <a:lnTo>
                    <a:pt x="66" y="104"/>
                  </a:lnTo>
                  <a:lnTo>
                    <a:pt x="76" y="113"/>
                  </a:lnTo>
                  <a:lnTo>
                    <a:pt x="76" y="130"/>
                  </a:lnTo>
                  <a:lnTo>
                    <a:pt x="78" y="142"/>
                  </a:lnTo>
                  <a:lnTo>
                    <a:pt x="80" y="159"/>
                  </a:lnTo>
                  <a:lnTo>
                    <a:pt x="82" y="167"/>
                  </a:lnTo>
                  <a:lnTo>
                    <a:pt x="87" y="173"/>
                  </a:lnTo>
                  <a:lnTo>
                    <a:pt x="95" y="176"/>
                  </a:lnTo>
                  <a:lnTo>
                    <a:pt x="109" y="186"/>
                  </a:lnTo>
                  <a:lnTo>
                    <a:pt x="116" y="192"/>
                  </a:lnTo>
                  <a:lnTo>
                    <a:pt x="119" y="199"/>
                  </a:lnTo>
                  <a:lnTo>
                    <a:pt x="121" y="206"/>
                  </a:lnTo>
                  <a:lnTo>
                    <a:pt x="124" y="209"/>
                  </a:lnTo>
                  <a:lnTo>
                    <a:pt x="126" y="204"/>
                  </a:lnTo>
                  <a:lnTo>
                    <a:pt x="136" y="192"/>
                  </a:lnTo>
                  <a:lnTo>
                    <a:pt x="148" y="195"/>
                  </a:lnTo>
                  <a:lnTo>
                    <a:pt x="155" y="186"/>
                  </a:lnTo>
                  <a:lnTo>
                    <a:pt x="165" y="188"/>
                  </a:lnTo>
                  <a:lnTo>
                    <a:pt x="181" y="176"/>
                  </a:lnTo>
                </a:path>
              </a:pathLst>
            </a:custGeom>
            <a:solidFill>
              <a:srgbClr val="AFDFD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0" name="Freeform 3449"/>
            <p:cNvSpPr>
              <a:spLocks/>
            </p:cNvSpPr>
            <p:nvPr/>
          </p:nvSpPr>
          <p:spPr bwMode="auto">
            <a:xfrm>
              <a:off x="1227303" y="3165167"/>
              <a:ext cx="426968" cy="671064"/>
            </a:xfrm>
            <a:custGeom>
              <a:avLst/>
              <a:gdLst>
                <a:gd name="T0" fmla="*/ 6 w 193"/>
                <a:gd name="T1" fmla="*/ 44 h 367"/>
                <a:gd name="T2" fmla="*/ 8 w 193"/>
                <a:gd name="T3" fmla="*/ 63 h 367"/>
                <a:gd name="T4" fmla="*/ 5 w 193"/>
                <a:gd name="T5" fmla="*/ 81 h 367"/>
                <a:gd name="T6" fmla="*/ 6 w 193"/>
                <a:gd name="T7" fmla="*/ 94 h 367"/>
                <a:gd name="T8" fmla="*/ 23 w 193"/>
                <a:gd name="T9" fmla="*/ 105 h 367"/>
                <a:gd name="T10" fmla="*/ 26 w 193"/>
                <a:gd name="T11" fmla="*/ 137 h 367"/>
                <a:gd name="T12" fmla="*/ 29 w 193"/>
                <a:gd name="T13" fmla="*/ 161 h 367"/>
                <a:gd name="T14" fmla="*/ 27 w 193"/>
                <a:gd name="T15" fmla="*/ 178 h 367"/>
                <a:gd name="T16" fmla="*/ 18 w 193"/>
                <a:gd name="T17" fmla="*/ 199 h 367"/>
                <a:gd name="T18" fmla="*/ 26 w 193"/>
                <a:gd name="T19" fmla="*/ 216 h 367"/>
                <a:gd name="T20" fmla="*/ 27 w 193"/>
                <a:gd name="T21" fmla="*/ 235 h 367"/>
                <a:gd name="T22" fmla="*/ 13 w 193"/>
                <a:gd name="T23" fmla="*/ 250 h 367"/>
                <a:gd name="T24" fmla="*/ 8 w 193"/>
                <a:gd name="T25" fmla="*/ 269 h 367"/>
                <a:gd name="T26" fmla="*/ 1 w 193"/>
                <a:gd name="T27" fmla="*/ 289 h 367"/>
                <a:gd name="T28" fmla="*/ 5 w 193"/>
                <a:gd name="T29" fmla="*/ 309 h 367"/>
                <a:gd name="T30" fmla="*/ 20 w 193"/>
                <a:gd name="T31" fmla="*/ 325 h 367"/>
                <a:gd name="T32" fmla="*/ 26 w 193"/>
                <a:gd name="T33" fmla="*/ 355 h 367"/>
                <a:gd name="T34" fmla="*/ 40 w 193"/>
                <a:gd name="T35" fmla="*/ 353 h 367"/>
                <a:gd name="T36" fmla="*/ 62 w 193"/>
                <a:gd name="T37" fmla="*/ 366 h 367"/>
                <a:gd name="T38" fmla="*/ 82 w 193"/>
                <a:gd name="T39" fmla="*/ 347 h 367"/>
                <a:gd name="T40" fmla="*/ 86 w 193"/>
                <a:gd name="T41" fmla="*/ 330 h 367"/>
                <a:gd name="T42" fmla="*/ 96 w 193"/>
                <a:gd name="T43" fmla="*/ 322 h 367"/>
                <a:gd name="T44" fmla="*/ 118 w 193"/>
                <a:gd name="T45" fmla="*/ 328 h 367"/>
                <a:gd name="T46" fmla="*/ 140 w 193"/>
                <a:gd name="T47" fmla="*/ 337 h 367"/>
                <a:gd name="T48" fmla="*/ 144 w 193"/>
                <a:gd name="T49" fmla="*/ 277 h 367"/>
                <a:gd name="T50" fmla="*/ 167 w 193"/>
                <a:gd name="T51" fmla="*/ 190 h 367"/>
                <a:gd name="T52" fmla="*/ 188 w 193"/>
                <a:gd name="T53" fmla="*/ 139 h 367"/>
                <a:gd name="T54" fmla="*/ 185 w 193"/>
                <a:gd name="T55" fmla="*/ 123 h 367"/>
                <a:gd name="T56" fmla="*/ 181 w 193"/>
                <a:gd name="T57" fmla="*/ 96 h 367"/>
                <a:gd name="T58" fmla="*/ 178 w 193"/>
                <a:gd name="T59" fmla="*/ 70 h 367"/>
                <a:gd name="T60" fmla="*/ 166 w 193"/>
                <a:gd name="T61" fmla="*/ 31 h 367"/>
                <a:gd name="T62" fmla="*/ 157 w 193"/>
                <a:gd name="T63" fmla="*/ 12 h 367"/>
                <a:gd name="T64" fmla="*/ 139 w 193"/>
                <a:gd name="T65" fmla="*/ 12 h 367"/>
                <a:gd name="T66" fmla="*/ 118 w 193"/>
                <a:gd name="T67" fmla="*/ 14 h 367"/>
                <a:gd name="T68" fmla="*/ 108 w 193"/>
                <a:gd name="T69" fmla="*/ 24 h 367"/>
                <a:gd name="T70" fmla="*/ 94 w 193"/>
                <a:gd name="T71" fmla="*/ 33 h 367"/>
                <a:gd name="T72" fmla="*/ 77 w 193"/>
                <a:gd name="T73" fmla="*/ 51 h 367"/>
                <a:gd name="T74" fmla="*/ 62 w 193"/>
                <a:gd name="T75" fmla="*/ 50 h 367"/>
                <a:gd name="T76" fmla="*/ 46 w 193"/>
                <a:gd name="T77" fmla="*/ 65 h 367"/>
                <a:gd name="T78" fmla="*/ 27 w 193"/>
                <a:gd name="T79" fmla="*/ 54 h 367"/>
                <a:gd name="T80" fmla="*/ 15 w 193"/>
                <a:gd name="T81" fmla="*/ 50 h 3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3"/>
                <a:gd name="T124" fmla="*/ 0 h 367"/>
                <a:gd name="T125" fmla="*/ 193 w 193"/>
                <a:gd name="T126" fmla="*/ 367 h 3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3" h="367">
                  <a:moveTo>
                    <a:pt x="15" y="37"/>
                  </a:moveTo>
                  <a:lnTo>
                    <a:pt x="6" y="44"/>
                  </a:lnTo>
                  <a:lnTo>
                    <a:pt x="6" y="54"/>
                  </a:lnTo>
                  <a:lnTo>
                    <a:pt x="8" y="63"/>
                  </a:lnTo>
                  <a:lnTo>
                    <a:pt x="1" y="71"/>
                  </a:lnTo>
                  <a:lnTo>
                    <a:pt x="5" y="81"/>
                  </a:lnTo>
                  <a:lnTo>
                    <a:pt x="1" y="93"/>
                  </a:lnTo>
                  <a:lnTo>
                    <a:pt x="6" y="94"/>
                  </a:lnTo>
                  <a:lnTo>
                    <a:pt x="18" y="93"/>
                  </a:lnTo>
                  <a:lnTo>
                    <a:pt x="23" y="105"/>
                  </a:lnTo>
                  <a:lnTo>
                    <a:pt x="27" y="123"/>
                  </a:lnTo>
                  <a:lnTo>
                    <a:pt x="26" y="137"/>
                  </a:lnTo>
                  <a:lnTo>
                    <a:pt x="33" y="149"/>
                  </a:lnTo>
                  <a:lnTo>
                    <a:pt x="29" y="161"/>
                  </a:lnTo>
                  <a:lnTo>
                    <a:pt x="27" y="168"/>
                  </a:lnTo>
                  <a:lnTo>
                    <a:pt x="27" y="178"/>
                  </a:lnTo>
                  <a:lnTo>
                    <a:pt x="18" y="187"/>
                  </a:lnTo>
                  <a:lnTo>
                    <a:pt x="18" y="199"/>
                  </a:lnTo>
                  <a:lnTo>
                    <a:pt x="18" y="207"/>
                  </a:lnTo>
                  <a:lnTo>
                    <a:pt x="26" y="216"/>
                  </a:lnTo>
                  <a:lnTo>
                    <a:pt x="27" y="224"/>
                  </a:lnTo>
                  <a:lnTo>
                    <a:pt x="27" y="235"/>
                  </a:lnTo>
                  <a:lnTo>
                    <a:pt x="17" y="244"/>
                  </a:lnTo>
                  <a:lnTo>
                    <a:pt x="13" y="250"/>
                  </a:lnTo>
                  <a:lnTo>
                    <a:pt x="11" y="263"/>
                  </a:lnTo>
                  <a:lnTo>
                    <a:pt x="8" y="269"/>
                  </a:lnTo>
                  <a:lnTo>
                    <a:pt x="3" y="272"/>
                  </a:lnTo>
                  <a:lnTo>
                    <a:pt x="1" y="289"/>
                  </a:lnTo>
                  <a:lnTo>
                    <a:pt x="0" y="303"/>
                  </a:lnTo>
                  <a:lnTo>
                    <a:pt x="5" y="309"/>
                  </a:lnTo>
                  <a:lnTo>
                    <a:pt x="13" y="320"/>
                  </a:lnTo>
                  <a:lnTo>
                    <a:pt x="20" y="325"/>
                  </a:lnTo>
                  <a:lnTo>
                    <a:pt x="25" y="339"/>
                  </a:lnTo>
                  <a:lnTo>
                    <a:pt x="26" y="355"/>
                  </a:lnTo>
                  <a:lnTo>
                    <a:pt x="33" y="361"/>
                  </a:lnTo>
                  <a:lnTo>
                    <a:pt x="40" y="353"/>
                  </a:lnTo>
                  <a:lnTo>
                    <a:pt x="46" y="353"/>
                  </a:lnTo>
                  <a:lnTo>
                    <a:pt x="62" y="366"/>
                  </a:lnTo>
                  <a:lnTo>
                    <a:pt x="69" y="355"/>
                  </a:lnTo>
                  <a:lnTo>
                    <a:pt x="82" y="347"/>
                  </a:lnTo>
                  <a:lnTo>
                    <a:pt x="91" y="342"/>
                  </a:lnTo>
                  <a:lnTo>
                    <a:pt x="86" y="330"/>
                  </a:lnTo>
                  <a:lnTo>
                    <a:pt x="84" y="320"/>
                  </a:lnTo>
                  <a:lnTo>
                    <a:pt x="96" y="322"/>
                  </a:lnTo>
                  <a:lnTo>
                    <a:pt x="111" y="316"/>
                  </a:lnTo>
                  <a:lnTo>
                    <a:pt x="118" y="328"/>
                  </a:lnTo>
                  <a:lnTo>
                    <a:pt x="125" y="330"/>
                  </a:lnTo>
                  <a:lnTo>
                    <a:pt x="140" y="337"/>
                  </a:lnTo>
                  <a:lnTo>
                    <a:pt x="146" y="333"/>
                  </a:lnTo>
                  <a:lnTo>
                    <a:pt x="144" y="277"/>
                  </a:lnTo>
                  <a:lnTo>
                    <a:pt x="154" y="243"/>
                  </a:lnTo>
                  <a:lnTo>
                    <a:pt x="167" y="190"/>
                  </a:lnTo>
                  <a:lnTo>
                    <a:pt x="169" y="157"/>
                  </a:lnTo>
                  <a:lnTo>
                    <a:pt x="188" y="139"/>
                  </a:lnTo>
                  <a:lnTo>
                    <a:pt x="192" y="132"/>
                  </a:lnTo>
                  <a:lnTo>
                    <a:pt x="185" y="123"/>
                  </a:lnTo>
                  <a:lnTo>
                    <a:pt x="183" y="110"/>
                  </a:lnTo>
                  <a:lnTo>
                    <a:pt x="181" y="96"/>
                  </a:lnTo>
                  <a:lnTo>
                    <a:pt x="173" y="83"/>
                  </a:lnTo>
                  <a:lnTo>
                    <a:pt x="178" y="70"/>
                  </a:lnTo>
                  <a:lnTo>
                    <a:pt x="166" y="59"/>
                  </a:lnTo>
                  <a:lnTo>
                    <a:pt x="166" y="31"/>
                  </a:lnTo>
                  <a:lnTo>
                    <a:pt x="156" y="22"/>
                  </a:lnTo>
                  <a:lnTo>
                    <a:pt x="157" y="12"/>
                  </a:lnTo>
                  <a:lnTo>
                    <a:pt x="146" y="8"/>
                  </a:lnTo>
                  <a:lnTo>
                    <a:pt x="139" y="12"/>
                  </a:lnTo>
                  <a:lnTo>
                    <a:pt x="132" y="0"/>
                  </a:lnTo>
                  <a:lnTo>
                    <a:pt x="118" y="14"/>
                  </a:lnTo>
                  <a:lnTo>
                    <a:pt x="116" y="20"/>
                  </a:lnTo>
                  <a:lnTo>
                    <a:pt x="108" y="24"/>
                  </a:lnTo>
                  <a:lnTo>
                    <a:pt x="103" y="22"/>
                  </a:lnTo>
                  <a:lnTo>
                    <a:pt x="94" y="33"/>
                  </a:lnTo>
                  <a:lnTo>
                    <a:pt x="93" y="39"/>
                  </a:lnTo>
                  <a:lnTo>
                    <a:pt x="77" y="51"/>
                  </a:lnTo>
                  <a:lnTo>
                    <a:pt x="72" y="48"/>
                  </a:lnTo>
                  <a:lnTo>
                    <a:pt x="62" y="50"/>
                  </a:lnTo>
                  <a:lnTo>
                    <a:pt x="57" y="58"/>
                  </a:lnTo>
                  <a:lnTo>
                    <a:pt x="46" y="65"/>
                  </a:lnTo>
                  <a:lnTo>
                    <a:pt x="36" y="63"/>
                  </a:lnTo>
                  <a:lnTo>
                    <a:pt x="27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15" y="3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1" name="Freeform 3550"/>
            <p:cNvSpPr>
              <a:spLocks/>
            </p:cNvSpPr>
            <p:nvPr/>
          </p:nvSpPr>
          <p:spPr bwMode="auto">
            <a:xfrm>
              <a:off x="3092817" y="3571785"/>
              <a:ext cx="382627" cy="618459"/>
            </a:xfrm>
            <a:custGeom>
              <a:avLst/>
              <a:gdLst>
                <a:gd name="T0" fmla="*/ 0 w 173"/>
                <a:gd name="T1" fmla="*/ 8 h 339"/>
                <a:gd name="T2" fmla="*/ 8 w 173"/>
                <a:gd name="T3" fmla="*/ 24 h 339"/>
                <a:gd name="T4" fmla="*/ 6 w 173"/>
                <a:gd name="T5" fmla="*/ 36 h 339"/>
                <a:gd name="T6" fmla="*/ 10 w 173"/>
                <a:gd name="T7" fmla="*/ 48 h 339"/>
                <a:gd name="T8" fmla="*/ 24 w 173"/>
                <a:gd name="T9" fmla="*/ 73 h 339"/>
                <a:gd name="T10" fmla="*/ 38 w 173"/>
                <a:gd name="T11" fmla="*/ 97 h 339"/>
                <a:gd name="T12" fmla="*/ 41 w 173"/>
                <a:gd name="T13" fmla="*/ 107 h 339"/>
                <a:gd name="T14" fmla="*/ 41 w 173"/>
                <a:gd name="T15" fmla="*/ 132 h 339"/>
                <a:gd name="T16" fmla="*/ 45 w 173"/>
                <a:gd name="T17" fmla="*/ 144 h 339"/>
                <a:gd name="T18" fmla="*/ 57 w 173"/>
                <a:gd name="T19" fmla="*/ 164 h 339"/>
                <a:gd name="T20" fmla="*/ 60 w 173"/>
                <a:gd name="T21" fmla="*/ 171 h 339"/>
                <a:gd name="T22" fmla="*/ 62 w 173"/>
                <a:gd name="T23" fmla="*/ 188 h 339"/>
                <a:gd name="T24" fmla="*/ 60 w 173"/>
                <a:gd name="T25" fmla="*/ 198 h 339"/>
                <a:gd name="T26" fmla="*/ 45 w 173"/>
                <a:gd name="T27" fmla="*/ 206 h 339"/>
                <a:gd name="T28" fmla="*/ 40 w 173"/>
                <a:gd name="T29" fmla="*/ 209 h 339"/>
                <a:gd name="T30" fmla="*/ 40 w 173"/>
                <a:gd name="T31" fmla="*/ 215 h 339"/>
                <a:gd name="T32" fmla="*/ 36 w 173"/>
                <a:gd name="T33" fmla="*/ 215 h 339"/>
                <a:gd name="T34" fmla="*/ 23 w 173"/>
                <a:gd name="T35" fmla="*/ 217 h 339"/>
                <a:gd name="T36" fmla="*/ 20 w 173"/>
                <a:gd name="T37" fmla="*/ 227 h 339"/>
                <a:gd name="T38" fmla="*/ 23 w 173"/>
                <a:gd name="T39" fmla="*/ 243 h 339"/>
                <a:gd name="T40" fmla="*/ 16 w 173"/>
                <a:gd name="T41" fmla="*/ 260 h 339"/>
                <a:gd name="T42" fmla="*/ 12 w 173"/>
                <a:gd name="T43" fmla="*/ 274 h 339"/>
                <a:gd name="T44" fmla="*/ 2 w 173"/>
                <a:gd name="T45" fmla="*/ 282 h 339"/>
                <a:gd name="T46" fmla="*/ 0 w 173"/>
                <a:gd name="T47" fmla="*/ 293 h 339"/>
                <a:gd name="T48" fmla="*/ 3 w 173"/>
                <a:gd name="T49" fmla="*/ 308 h 339"/>
                <a:gd name="T50" fmla="*/ 0 w 173"/>
                <a:gd name="T51" fmla="*/ 323 h 339"/>
                <a:gd name="T52" fmla="*/ 12 w 173"/>
                <a:gd name="T53" fmla="*/ 338 h 339"/>
                <a:gd name="T54" fmla="*/ 28 w 173"/>
                <a:gd name="T55" fmla="*/ 332 h 339"/>
                <a:gd name="T56" fmla="*/ 43 w 173"/>
                <a:gd name="T57" fmla="*/ 332 h 339"/>
                <a:gd name="T58" fmla="*/ 55 w 173"/>
                <a:gd name="T59" fmla="*/ 318 h 339"/>
                <a:gd name="T60" fmla="*/ 57 w 173"/>
                <a:gd name="T61" fmla="*/ 294 h 339"/>
                <a:gd name="T62" fmla="*/ 76 w 173"/>
                <a:gd name="T63" fmla="*/ 279 h 339"/>
                <a:gd name="T64" fmla="*/ 94 w 173"/>
                <a:gd name="T65" fmla="*/ 262 h 339"/>
                <a:gd name="T66" fmla="*/ 106 w 173"/>
                <a:gd name="T67" fmla="*/ 241 h 339"/>
                <a:gd name="T68" fmla="*/ 106 w 173"/>
                <a:gd name="T69" fmla="*/ 215 h 339"/>
                <a:gd name="T70" fmla="*/ 144 w 173"/>
                <a:gd name="T71" fmla="*/ 188 h 339"/>
                <a:gd name="T72" fmla="*/ 159 w 173"/>
                <a:gd name="T73" fmla="*/ 185 h 339"/>
                <a:gd name="T74" fmla="*/ 169 w 173"/>
                <a:gd name="T75" fmla="*/ 175 h 339"/>
                <a:gd name="T76" fmla="*/ 171 w 173"/>
                <a:gd name="T77" fmla="*/ 151 h 339"/>
                <a:gd name="T78" fmla="*/ 166 w 173"/>
                <a:gd name="T79" fmla="*/ 139 h 339"/>
                <a:gd name="T80" fmla="*/ 172 w 173"/>
                <a:gd name="T81" fmla="*/ 116 h 339"/>
                <a:gd name="T82" fmla="*/ 172 w 173"/>
                <a:gd name="T83" fmla="*/ 102 h 339"/>
                <a:gd name="T84" fmla="*/ 167 w 173"/>
                <a:gd name="T85" fmla="*/ 95 h 339"/>
                <a:gd name="T86" fmla="*/ 152 w 173"/>
                <a:gd name="T87" fmla="*/ 90 h 339"/>
                <a:gd name="T88" fmla="*/ 127 w 173"/>
                <a:gd name="T89" fmla="*/ 68 h 339"/>
                <a:gd name="T90" fmla="*/ 108 w 173"/>
                <a:gd name="T91" fmla="*/ 68 h 339"/>
                <a:gd name="T92" fmla="*/ 101 w 173"/>
                <a:gd name="T93" fmla="*/ 49 h 339"/>
                <a:gd name="T94" fmla="*/ 108 w 173"/>
                <a:gd name="T95" fmla="*/ 42 h 339"/>
                <a:gd name="T96" fmla="*/ 115 w 173"/>
                <a:gd name="T97" fmla="*/ 34 h 339"/>
                <a:gd name="T98" fmla="*/ 115 w 173"/>
                <a:gd name="T99" fmla="*/ 19 h 339"/>
                <a:gd name="T100" fmla="*/ 111 w 173"/>
                <a:gd name="T101" fmla="*/ 2 h 339"/>
                <a:gd name="T102" fmla="*/ 94 w 173"/>
                <a:gd name="T103" fmla="*/ 0 h 339"/>
                <a:gd name="T104" fmla="*/ 87 w 173"/>
                <a:gd name="T105" fmla="*/ 24 h 339"/>
                <a:gd name="T106" fmla="*/ 74 w 173"/>
                <a:gd name="T107" fmla="*/ 27 h 339"/>
                <a:gd name="T108" fmla="*/ 64 w 173"/>
                <a:gd name="T109" fmla="*/ 27 h 339"/>
                <a:gd name="T110" fmla="*/ 58 w 173"/>
                <a:gd name="T111" fmla="*/ 32 h 339"/>
                <a:gd name="T112" fmla="*/ 38 w 173"/>
                <a:gd name="T113" fmla="*/ 17 h 339"/>
                <a:gd name="T114" fmla="*/ 28 w 173"/>
                <a:gd name="T115" fmla="*/ 22 h 339"/>
                <a:gd name="T116" fmla="*/ 18 w 173"/>
                <a:gd name="T117" fmla="*/ 22 h 339"/>
                <a:gd name="T118" fmla="*/ 8 w 173"/>
                <a:gd name="T119" fmla="*/ 10 h 339"/>
                <a:gd name="T120" fmla="*/ 0 w 173"/>
                <a:gd name="T121" fmla="*/ 8 h 3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39"/>
                <a:gd name="T185" fmla="*/ 173 w 173"/>
                <a:gd name="T186" fmla="*/ 339 h 3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39">
                  <a:moveTo>
                    <a:pt x="0" y="8"/>
                  </a:moveTo>
                  <a:lnTo>
                    <a:pt x="8" y="24"/>
                  </a:lnTo>
                  <a:lnTo>
                    <a:pt x="6" y="36"/>
                  </a:lnTo>
                  <a:lnTo>
                    <a:pt x="10" y="48"/>
                  </a:lnTo>
                  <a:lnTo>
                    <a:pt x="24" y="73"/>
                  </a:lnTo>
                  <a:lnTo>
                    <a:pt x="38" y="97"/>
                  </a:lnTo>
                  <a:lnTo>
                    <a:pt x="41" y="107"/>
                  </a:lnTo>
                  <a:lnTo>
                    <a:pt x="41" y="132"/>
                  </a:lnTo>
                  <a:lnTo>
                    <a:pt x="45" y="144"/>
                  </a:lnTo>
                  <a:lnTo>
                    <a:pt x="57" y="164"/>
                  </a:lnTo>
                  <a:lnTo>
                    <a:pt x="60" y="171"/>
                  </a:lnTo>
                  <a:lnTo>
                    <a:pt x="62" y="188"/>
                  </a:lnTo>
                  <a:lnTo>
                    <a:pt x="60" y="198"/>
                  </a:lnTo>
                  <a:lnTo>
                    <a:pt x="45" y="206"/>
                  </a:lnTo>
                  <a:lnTo>
                    <a:pt x="40" y="209"/>
                  </a:lnTo>
                  <a:lnTo>
                    <a:pt x="40" y="215"/>
                  </a:lnTo>
                  <a:lnTo>
                    <a:pt x="36" y="215"/>
                  </a:lnTo>
                  <a:lnTo>
                    <a:pt x="23" y="217"/>
                  </a:lnTo>
                  <a:lnTo>
                    <a:pt x="20" y="227"/>
                  </a:lnTo>
                  <a:lnTo>
                    <a:pt x="23" y="243"/>
                  </a:lnTo>
                  <a:lnTo>
                    <a:pt x="16" y="260"/>
                  </a:lnTo>
                  <a:lnTo>
                    <a:pt x="12" y="274"/>
                  </a:lnTo>
                  <a:lnTo>
                    <a:pt x="2" y="282"/>
                  </a:lnTo>
                  <a:lnTo>
                    <a:pt x="0" y="293"/>
                  </a:lnTo>
                  <a:lnTo>
                    <a:pt x="3" y="308"/>
                  </a:lnTo>
                  <a:lnTo>
                    <a:pt x="0" y="323"/>
                  </a:lnTo>
                  <a:lnTo>
                    <a:pt x="12" y="338"/>
                  </a:lnTo>
                  <a:lnTo>
                    <a:pt x="28" y="332"/>
                  </a:lnTo>
                  <a:lnTo>
                    <a:pt x="43" y="332"/>
                  </a:lnTo>
                  <a:lnTo>
                    <a:pt x="55" y="318"/>
                  </a:lnTo>
                  <a:lnTo>
                    <a:pt x="57" y="294"/>
                  </a:lnTo>
                  <a:lnTo>
                    <a:pt x="76" y="279"/>
                  </a:lnTo>
                  <a:lnTo>
                    <a:pt x="94" y="262"/>
                  </a:lnTo>
                  <a:lnTo>
                    <a:pt x="106" y="241"/>
                  </a:lnTo>
                  <a:lnTo>
                    <a:pt x="106" y="215"/>
                  </a:lnTo>
                  <a:lnTo>
                    <a:pt x="144" y="188"/>
                  </a:lnTo>
                  <a:lnTo>
                    <a:pt x="159" y="185"/>
                  </a:lnTo>
                  <a:lnTo>
                    <a:pt x="169" y="175"/>
                  </a:lnTo>
                  <a:lnTo>
                    <a:pt x="171" y="151"/>
                  </a:lnTo>
                  <a:lnTo>
                    <a:pt x="166" y="139"/>
                  </a:lnTo>
                  <a:lnTo>
                    <a:pt x="172" y="116"/>
                  </a:lnTo>
                  <a:lnTo>
                    <a:pt x="172" y="102"/>
                  </a:lnTo>
                  <a:lnTo>
                    <a:pt x="167" y="95"/>
                  </a:lnTo>
                  <a:lnTo>
                    <a:pt x="152" y="90"/>
                  </a:lnTo>
                  <a:lnTo>
                    <a:pt x="127" y="68"/>
                  </a:lnTo>
                  <a:lnTo>
                    <a:pt x="108" y="68"/>
                  </a:lnTo>
                  <a:lnTo>
                    <a:pt x="101" y="49"/>
                  </a:lnTo>
                  <a:lnTo>
                    <a:pt x="108" y="42"/>
                  </a:lnTo>
                  <a:lnTo>
                    <a:pt x="115" y="34"/>
                  </a:lnTo>
                  <a:lnTo>
                    <a:pt x="115" y="19"/>
                  </a:lnTo>
                  <a:lnTo>
                    <a:pt x="111" y="2"/>
                  </a:lnTo>
                  <a:lnTo>
                    <a:pt x="94" y="0"/>
                  </a:lnTo>
                  <a:lnTo>
                    <a:pt x="87" y="24"/>
                  </a:lnTo>
                  <a:lnTo>
                    <a:pt x="74" y="27"/>
                  </a:lnTo>
                  <a:lnTo>
                    <a:pt x="64" y="27"/>
                  </a:lnTo>
                  <a:lnTo>
                    <a:pt x="58" y="32"/>
                  </a:lnTo>
                  <a:lnTo>
                    <a:pt x="38" y="17"/>
                  </a:lnTo>
                  <a:lnTo>
                    <a:pt x="28" y="22"/>
                  </a:lnTo>
                  <a:lnTo>
                    <a:pt x="18" y="22"/>
                  </a:lnTo>
                  <a:lnTo>
                    <a:pt x="8" y="1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2" name="Freeform 3651"/>
            <p:cNvSpPr>
              <a:spLocks/>
            </p:cNvSpPr>
            <p:nvPr/>
          </p:nvSpPr>
          <p:spPr bwMode="auto">
            <a:xfrm>
              <a:off x="3043551" y="3290279"/>
              <a:ext cx="376059" cy="341220"/>
            </a:xfrm>
            <a:custGeom>
              <a:avLst/>
              <a:gdLst>
                <a:gd name="T0" fmla="*/ 132 w 169"/>
                <a:gd name="T1" fmla="*/ 156 h 186"/>
                <a:gd name="T2" fmla="*/ 149 w 169"/>
                <a:gd name="T3" fmla="*/ 134 h 186"/>
                <a:gd name="T4" fmla="*/ 148 w 169"/>
                <a:gd name="T5" fmla="*/ 127 h 186"/>
                <a:gd name="T6" fmla="*/ 159 w 169"/>
                <a:gd name="T7" fmla="*/ 114 h 186"/>
                <a:gd name="T8" fmla="*/ 168 w 169"/>
                <a:gd name="T9" fmla="*/ 110 h 186"/>
                <a:gd name="T10" fmla="*/ 158 w 169"/>
                <a:gd name="T11" fmla="*/ 95 h 186"/>
                <a:gd name="T12" fmla="*/ 149 w 169"/>
                <a:gd name="T13" fmla="*/ 76 h 186"/>
                <a:gd name="T14" fmla="*/ 146 w 169"/>
                <a:gd name="T15" fmla="*/ 61 h 186"/>
                <a:gd name="T16" fmla="*/ 137 w 169"/>
                <a:gd name="T17" fmla="*/ 59 h 186"/>
                <a:gd name="T18" fmla="*/ 114 w 169"/>
                <a:gd name="T19" fmla="*/ 62 h 186"/>
                <a:gd name="T20" fmla="*/ 106 w 169"/>
                <a:gd name="T21" fmla="*/ 59 h 186"/>
                <a:gd name="T22" fmla="*/ 106 w 169"/>
                <a:gd name="T23" fmla="*/ 50 h 186"/>
                <a:gd name="T24" fmla="*/ 106 w 169"/>
                <a:gd name="T25" fmla="*/ 40 h 186"/>
                <a:gd name="T26" fmla="*/ 101 w 169"/>
                <a:gd name="T27" fmla="*/ 35 h 186"/>
                <a:gd name="T28" fmla="*/ 91 w 169"/>
                <a:gd name="T29" fmla="*/ 35 h 186"/>
                <a:gd name="T30" fmla="*/ 79 w 169"/>
                <a:gd name="T31" fmla="*/ 28 h 186"/>
                <a:gd name="T32" fmla="*/ 70 w 169"/>
                <a:gd name="T33" fmla="*/ 14 h 186"/>
                <a:gd name="T34" fmla="*/ 67 w 169"/>
                <a:gd name="T35" fmla="*/ 3 h 186"/>
                <a:gd name="T36" fmla="*/ 61 w 169"/>
                <a:gd name="T37" fmla="*/ 0 h 186"/>
                <a:gd name="T38" fmla="*/ 50 w 169"/>
                <a:gd name="T39" fmla="*/ 7 h 186"/>
                <a:gd name="T40" fmla="*/ 29 w 169"/>
                <a:gd name="T41" fmla="*/ 5 h 186"/>
                <a:gd name="T42" fmla="*/ 19 w 169"/>
                <a:gd name="T43" fmla="*/ 26 h 186"/>
                <a:gd name="T44" fmla="*/ 15 w 169"/>
                <a:gd name="T45" fmla="*/ 30 h 186"/>
                <a:gd name="T46" fmla="*/ 3 w 169"/>
                <a:gd name="T47" fmla="*/ 32 h 186"/>
                <a:gd name="T48" fmla="*/ 0 w 169"/>
                <a:gd name="T49" fmla="*/ 38 h 186"/>
                <a:gd name="T50" fmla="*/ 12 w 169"/>
                <a:gd name="T51" fmla="*/ 49 h 186"/>
                <a:gd name="T52" fmla="*/ 10 w 169"/>
                <a:gd name="T53" fmla="*/ 59 h 186"/>
                <a:gd name="T54" fmla="*/ 3 w 169"/>
                <a:gd name="T55" fmla="*/ 74 h 186"/>
                <a:gd name="T56" fmla="*/ 22 w 169"/>
                <a:gd name="T57" fmla="*/ 91 h 186"/>
                <a:gd name="T58" fmla="*/ 27 w 169"/>
                <a:gd name="T59" fmla="*/ 105 h 186"/>
                <a:gd name="T60" fmla="*/ 34 w 169"/>
                <a:gd name="T61" fmla="*/ 123 h 186"/>
                <a:gd name="T62" fmla="*/ 36 w 169"/>
                <a:gd name="T63" fmla="*/ 137 h 186"/>
                <a:gd name="T64" fmla="*/ 31 w 169"/>
                <a:gd name="T65" fmla="*/ 146 h 186"/>
                <a:gd name="T66" fmla="*/ 27 w 169"/>
                <a:gd name="T67" fmla="*/ 154 h 186"/>
                <a:gd name="T68" fmla="*/ 20 w 169"/>
                <a:gd name="T69" fmla="*/ 158 h 186"/>
                <a:gd name="T70" fmla="*/ 27 w 169"/>
                <a:gd name="T71" fmla="*/ 161 h 186"/>
                <a:gd name="T72" fmla="*/ 39 w 169"/>
                <a:gd name="T73" fmla="*/ 173 h 186"/>
                <a:gd name="T74" fmla="*/ 50 w 169"/>
                <a:gd name="T75" fmla="*/ 175 h 186"/>
                <a:gd name="T76" fmla="*/ 57 w 169"/>
                <a:gd name="T77" fmla="*/ 170 h 186"/>
                <a:gd name="T78" fmla="*/ 78 w 169"/>
                <a:gd name="T79" fmla="*/ 185 h 186"/>
                <a:gd name="T80" fmla="*/ 84 w 169"/>
                <a:gd name="T81" fmla="*/ 180 h 186"/>
                <a:gd name="T82" fmla="*/ 100 w 169"/>
                <a:gd name="T83" fmla="*/ 178 h 186"/>
                <a:gd name="T84" fmla="*/ 105 w 169"/>
                <a:gd name="T85" fmla="*/ 175 h 186"/>
                <a:gd name="T86" fmla="*/ 110 w 169"/>
                <a:gd name="T87" fmla="*/ 163 h 186"/>
                <a:gd name="T88" fmla="*/ 115 w 169"/>
                <a:gd name="T89" fmla="*/ 151 h 186"/>
                <a:gd name="T90" fmla="*/ 132 w 169"/>
                <a:gd name="T91" fmla="*/ 156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9"/>
                <a:gd name="T139" fmla="*/ 0 h 186"/>
                <a:gd name="T140" fmla="*/ 169 w 169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9" h="186">
                  <a:moveTo>
                    <a:pt x="132" y="156"/>
                  </a:moveTo>
                  <a:lnTo>
                    <a:pt x="149" y="134"/>
                  </a:lnTo>
                  <a:lnTo>
                    <a:pt x="148" y="127"/>
                  </a:lnTo>
                  <a:lnTo>
                    <a:pt x="159" y="114"/>
                  </a:lnTo>
                  <a:lnTo>
                    <a:pt x="168" y="110"/>
                  </a:lnTo>
                  <a:lnTo>
                    <a:pt x="158" y="95"/>
                  </a:lnTo>
                  <a:lnTo>
                    <a:pt x="149" y="76"/>
                  </a:lnTo>
                  <a:lnTo>
                    <a:pt x="146" y="61"/>
                  </a:lnTo>
                  <a:lnTo>
                    <a:pt x="137" y="59"/>
                  </a:lnTo>
                  <a:lnTo>
                    <a:pt x="114" y="62"/>
                  </a:lnTo>
                  <a:lnTo>
                    <a:pt x="106" y="59"/>
                  </a:lnTo>
                  <a:lnTo>
                    <a:pt x="106" y="50"/>
                  </a:lnTo>
                  <a:lnTo>
                    <a:pt x="106" y="40"/>
                  </a:lnTo>
                  <a:lnTo>
                    <a:pt x="101" y="35"/>
                  </a:lnTo>
                  <a:lnTo>
                    <a:pt x="91" y="35"/>
                  </a:lnTo>
                  <a:lnTo>
                    <a:pt x="79" y="28"/>
                  </a:lnTo>
                  <a:lnTo>
                    <a:pt x="70" y="14"/>
                  </a:lnTo>
                  <a:lnTo>
                    <a:pt x="67" y="3"/>
                  </a:lnTo>
                  <a:lnTo>
                    <a:pt x="61" y="0"/>
                  </a:lnTo>
                  <a:lnTo>
                    <a:pt x="50" y="7"/>
                  </a:lnTo>
                  <a:lnTo>
                    <a:pt x="29" y="5"/>
                  </a:lnTo>
                  <a:lnTo>
                    <a:pt x="19" y="26"/>
                  </a:lnTo>
                  <a:lnTo>
                    <a:pt x="15" y="30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12" y="49"/>
                  </a:lnTo>
                  <a:lnTo>
                    <a:pt x="10" y="59"/>
                  </a:lnTo>
                  <a:lnTo>
                    <a:pt x="3" y="74"/>
                  </a:lnTo>
                  <a:lnTo>
                    <a:pt x="22" y="91"/>
                  </a:lnTo>
                  <a:lnTo>
                    <a:pt x="27" y="105"/>
                  </a:lnTo>
                  <a:lnTo>
                    <a:pt x="34" y="123"/>
                  </a:lnTo>
                  <a:lnTo>
                    <a:pt x="36" y="137"/>
                  </a:lnTo>
                  <a:lnTo>
                    <a:pt x="31" y="146"/>
                  </a:lnTo>
                  <a:lnTo>
                    <a:pt x="27" y="154"/>
                  </a:lnTo>
                  <a:lnTo>
                    <a:pt x="20" y="158"/>
                  </a:lnTo>
                  <a:lnTo>
                    <a:pt x="27" y="161"/>
                  </a:lnTo>
                  <a:lnTo>
                    <a:pt x="39" y="173"/>
                  </a:lnTo>
                  <a:lnTo>
                    <a:pt x="50" y="175"/>
                  </a:lnTo>
                  <a:lnTo>
                    <a:pt x="57" y="170"/>
                  </a:lnTo>
                  <a:lnTo>
                    <a:pt x="78" y="185"/>
                  </a:lnTo>
                  <a:lnTo>
                    <a:pt x="84" y="180"/>
                  </a:lnTo>
                  <a:lnTo>
                    <a:pt x="100" y="178"/>
                  </a:lnTo>
                  <a:lnTo>
                    <a:pt x="105" y="175"/>
                  </a:lnTo>
                  <a:lnTo>
                    <a:pt x="110" y="163"/>
                  </a:lnTo>
                  <a:lnTo>
                    <a:pt x="115" y="151"/>
                  </a:lnTo>
                  <a:lnTo>
                    <a:pt x="132" y="1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3" name="Freeform 3752"/>
            <p:cNvSpPr>
              <a:spLocks/>
            </p:cNvSpPr>
            <p:nvPr/>
          </p:nvSpPr>
          <p:spPr bwMode="auto">
            <a:xfrm>
              <a:off x="2243811" y="4070816"/>
              <a:ext cx="830943" cy="454959"/>
            </a:xfrm>
            <a:custGeom>
              <a:avLst/>
              <a:gdLst>
                <a:gd name="T0" fmla="*/ 374 w 375"/>
                <a:gd name="T1" fmla="*/ 6 h 249"/>
                <a:gd name="T2" fmla="*/ 354 w 375"/>
                <a:gd name="T3" fmla="*/ 47 h 249"/>
                <a:gd name="T4" fmla="*/ 333 w 375"/>
                <a:gd name="T5" fmla="*/ 87 h 249"/>
                <a:gd name="T6" fmla="*/ 330 w 375"/>
                <a:gd name="T7" fmla="*/ 110 h 249"/>
                <a:gd name="T8" fmla="*/ 313 w 375"/>
                <a:gd name="T9" fmla="*/ 135 h 249"/>
                <a:gd name="T10" fmla="*/ 325 w 375"/>
                <a:gd name="T11" fmla="*/ 159 h 249"/>
                <a:gd name="T12" fmla="*/ 332 w 375"/>
                <a:gd name="T13" fmla="*/ 181 h 249"/>
                <a:gd name="T14" fmla="*/ 337 w 375"/>
                <a:gd name="T15" fmla="*/ 195 h 249"/>
                <a:gd name="T16" fmla="*/ 316 w 375"/>
                <a:gd name="T17" fmla="*/ 222 h 249"/>
                <a:gd name="T18" fmla="*/ 315 w 375"/>
                <a:gd name="T19" fmla="*/ 242 h 249"/>
                <a:gd name="T20" fmla="*/ 301 w 375"/>
                <a:gd name="T21" fmla="*/ 248 h 249"/>
                <a:gd name="T22" fmla="*/ 287 w 375"/>
                <a:gd name="T23" fmla="*/ 236 h 249"/>
                <a:gd name="T24" fmla="*/ 262 w 375"/>
                <a:gd name="T25" fmla="*/ 232 h 249"/>
                <a:gd name="T26" fmla="*/ 250 w 375"/>
                <a:gd name="T27" fmla="*/ 227 h 249"/>
                <a:gd name="T28" fmla="*/ 236 w 375"/>
                <a:gd name="T29" fmla="*/ 220 h 249"/>
                <a:gd name="T30" fmla="*/ 231 w 375"/>
                <a:gd name="T31" fmla="*/ 208 h 249"/>
                <a:gd name="T32" fmla="*/ 222 w 375"/>
                <a:gd name="T33" fmla="*/ 193 h 249"/>
                <a:gd name="T34" fmla="*/ 194 w 375"/>
                <a:gd name="T35" fmla="*/ 169 h 249"/>
                <a:gd name="T36" fmla="*/ 170 w 375"/>
                <a:gd name="T37" fmla="*/ 169 h 249"/>
                <a:gd name="T38" fmla="*/ 148 w 375"/>
                <a:gd name="T39" fmla="*/ 157 h 249"/>
                <a:gd name="T40" fmla="*/ 131 w 375"/>
                <a:gd name="T41" fmla="*/ 147 h 249"/>
                <a:gd name="T42" fmla="*/ 111 w 375"/>
                <a:gd name="T43" fmla="*/ 145 h 249"/>
                <a:gd name="T44" fmla="*/ 97 w 375"/>
                <a:gd name="T45" fmla="*/ 130 h 249"/>
                <a:gd name="T46" fmla="*/ 89 w 375"/>
                <a:gd name="T47" fmla="*/ 123 h 249"/>
                <a:gd name="T48" fmla="*/ 73 w 375"/>
                <a:gd name="T49" fmla="*/ 110 h 249"/>
                <a:gd name="T50" fmla="*/ 58 w 375"/>
                <a:gd name="T51" fmla="*/ 97 h 249"/>
                <a:gd name="T52" fmla="*/ 48 w 375"/>
                <a:gd name="T53" fmla="*/ 95 h 249"/>
                <a:gd name="T54" fmla="*/ 30 w 375"/>
                <a:gd name="T55" fmla="*/ 99 h 249"/>
                <a:gd name="T56" fmla="*/ 24 w 375"/>
                <a:gd name="T57" fmla="*/ 87 h 249"/>
                <a:gd name="T58" fmla="*/ 12 w 375"/>
                <a:gd name="T59" fmla="*/ 81 h 249"/>
                <a:gd name="T60" fmla="*/ 12 w 375"/>
                <a:gd name="T61" fmla="*/ 75 h 249"/>
                <a:gd name="T62" fmla="*/ 0 w 375"/>
                <a:gd name="T63" fmla="*/ 59 h 249"/>
                <a:gd name="T64" fmla="*/ 8 w 375"/>
                <a:gd name="T65" fmla="*/ 49 h 249"/>
                <a:gd name="T66" fmla="*/ 3 w 375"/>
                <a:gd name="T67" fmla="*/ 39 h 249"/>
                <a:gd name="T68" fmla="*/ 10 w 375"/>
                <a:gd name="T69" fmla="*/ 25 h 249"/>
                <a:gd name="T70" fmla="*/ 42 w 375"/>
                <a:gd name="T71" fmla="*/ 10 h 249"/>
                <a:gd name="T72" fmla="*/ 59 w 375"/>
                <a:gd name="T73" fmla="*/ 22 h 249"/>
                <a:gd name="T74" fmla="*/ 72 w 375"/>
                <a:gd name="T75" fmla="*/ 6 h 249"/>
                <a:gd name="T76" fmla="*/ 114 w 375"/>
                <a:gd name="T77" fmla="*/ 13 h 249"/>
                <a:gd name="T78" fmla="*/ 131 w 375"/>
                <a:gd name="T79" fmla="*/ 27 h 249"/>
                <a:gd name="T80" fmla="*/ 142 w 375"/>
                <a:gd name="T81" fmla="*/ 27 h 249"/>
                <a:gd name="T82" fmla="*/ 167 w 375"/>
                <a:gd name="T83" fmla="*/ 39 h 249"/>
                <a:gd name="T84" fmla="*/ 189 w 375"/>
                <a:gd name="T85" fmla="*/ 29 h 249"/>
                <a:gd name="T86" fmla="*/ 212 w 375"/>
                <a:gd name="T87" fmla="*/ 36 h 249"/>
                <a:gd name="T88" fmla="*/ 232 w 375"/>
                <a:gd name="T89" fmla="*/ 34 h 249"/>
                <a:gd name="T90" fmla="*/ 255 w 375"/>
                <a:gd name="T91" fmla="*/ 32 h 249"/>
                <a:gd name="T92" fmla="*/ 277 w 375"/>
                <a:gd name="T93" fmla="*/ 20 h 249"/>
                <a:gd name="T94" fmla="*/ 302 w 375"/>
                <a:gd name="T95" fmla="*/ 15 h 249"/>
                <a:gd name="T96" fmla="*/ 325 w 375"/>
                <a:gd name="T97" fmla="*/ 15 h 249"/>
                <a:gd name="T98" fmla="*/ 340 w 375"/>
                <a:gd name="T99" fmla="*/ 3 h 249"/>
                <a:gd name="T100" fmla="*/ 361 w 375"/>
                <a:gd name="T101" fmla="*/ 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49"/>
                <a:gd name="T155" fmla="*/ 375 w 375"/>
                <a:gd name="T156" fmla="*/ 249 h 2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49">
                  <a:moveTo>
                    <a:pt x="371" y="0"/>
                  </a:moveTo>
                  <a:lnTo>
                    <a:pt x="374" y="6"/>
                  </a:lnTo>
                  <a:lnTo>
                    <a:pt x="361" y="29"/>
                  </a:lnTo>
                  <a:lnTo>
                    <a:pt x="354" y="47"/>
                  </a:lnTo>
                  <a:lnTo>
                    <a:pt x="344" y="66"/>
                  </a:lnTo>
                  <a:lnTo>
                    <a:pt x="333" y="87"/>
                  </a:lnTo>
                  <a:lnTo>
                    <a:pt x="327" y="93"/>
                  </a:lnTo>
                  <a:lnTo>
                    <a:pt x="330" y="110"/>
                  </a:lnTo>
                  <a:lnTo>
                    <a:pt x="310" y="123"/>
                  </a:lnTo>
                  <a:lnTo>
                    <a:pt x="313" y="135"/>
                  </a:lnTo>
                  <a:lnTo>
                    <a:pt x="313" y="149"/>
                  </a:lnTo>
                  <a:lnTo>
                    <a:pt x="325" y="159"/>
                  </a:lnTo>
                  <a:lnTo>
                    <a:pt x="323" y="168"/>
                  </a:lnTo>
                  <a:lnTo>
                    <a:pt x="332" y="181"/>
                  </a:lnTo>
                  <a:lnTo>
                    <a:pt x="337" y="185"/>
                  </a:lnTo>
                  <a:lnTo>
                    <a:pt x="337" y="195"/>
                  </a:lnTo>
                  <a:lnTo>
                    <a:pt x="318" y="213"/>
                  </a:lnTo>
                  <a:lnTo>
                    <a:pt x="316" y="222"/>
                  </a:lnTo>
                  <a:lnTo>
                    <a:pt x="318" y="232"/>
                  </a:lnTo>
                  <a:lnTo>
                    <a:pt x="315" y="242"/>
                  </a:lnTo>
                  <a:lnTo>
                    <a:pt x="306" y="248"/>
                  </a:lnTo>
                  <a:lnTo>
                    <a:pt x="301" y="248"/>
                  </a:lnTo>
                  <a:lnTo>
                    <a:pt x="292" y="241"/>
                  </a:lnTo>
                  <a:lnTo>
                    <a:pt x="287" y="236"/>
                  </a:lnTo>
                  <a:lnTo>
                    <a:pt x="277" y="236"/>
                  </a:lnTo>
                  <a:lnTo>
                    <a:pt x="262" y="232"/>
                  </a:lnTo>
                  <a:lnTo>
                    <a:pt x="257" y="234"/>
                  </a:lnTo>
                  <a:lnTo>
                    <a:pt x="250" y="227"/>
                  </a:lnTo>
                  <a:lnTo>
                    <a:pt x="243" y="220"/>
                  </a:lnTo>
                  <a:lnTo>
                    <a:pt x="236" y="220"/>
                  </a:lnTo>
                  <a:lnTo>
                    <a:pt x="231" y="217"/>
                  </a:lnTo>
                  <a:lnTo>
                    <a:pt x="231" y="208"/>
                  </a:lnTo>
                  <a:lnTo>
                    <a:pt x="228" y="198"/>
                  </a:lnTo>
                  <a:lnTo>
                    <a:pt x="222" y="193"/>
                  </a:lnTo>
                  <a:lnTo>
                    <a:pt x="212" y="183"/>
                  </a:lnTo>
                  <a:lnTo>
                    <a:pt x="194" y="169"/>
                  </a:lnTo>
                  <a:lnTo>
                    <a:pt x="182" y="169"/>
                  </a:lnTo>
                  <a:lnTo>
                    <a:pt x="170" y="169"/>
                  </a:lnTo>
                  <a:lnTo>
                    <a:pt x="162" y="162"/>
                  </a:lnTo>
                  <a:lnTo>
                    <a:pt x="148" y="157"/>
                  </a:lnTo>
                  <a:lnTo>
                    <a:pt x="143" y="152"/>
                  </a:lnTo>
                  <a:lnTo>
                    <a:pt x="131" y="147"/>
                  </a:lnTo>
                  <a:lnTo>
                    <a:pt x="118" y="145"/>
                  </a:lnTo>
                  <a:lnTo>
                    <a:pt x="111" y="145"/>
                  </a:lnTo>
                  <a:lnTo>
                    <a:pt x="100" y="134"/>
                  </a:lnTo>
                  <a:lnTo>
                    <a:pt x="97" y="130"/>
                  </a:lnTo>
                  <a:lnTo>
                    <a:pt x="90" y="128"/>
                  </a:lnTo>
                  <a:lnTo>
                    <a:pt x="89" y="123"/>
                  </a:lnTo>
                  <a:lnTo>
                    <a:pt x="82" y="110"/>
                  </a:lnTo>
                  <a:lnTo>
                    <a:pt x="73" y="110"/>
                  </a:lnTo>
                  <a:lnTo>
                    <a:pt x="65" y="107"/>
                  </a:lnTo>
                  <a:lnTo>
                    <a:pt x="58" y="97"/>
                  </a:lnTo>
                  <a:lnTo>
                    <a:pt x="56" y="95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99"/>
                  </a:lnTo>
                  <a:lnTo>
                    <a:pt x="24" y="93"/>
                  </a:lnTo>
                  <a:lnTo>
                    <a:pt x="24" y="87"/>
                  </a:lnTo>
                  <a:lnTo>
                    <a:pt x="20" y="80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12" y="75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10" y="25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6" y="15"/>
                  </a:lnTo>
                  <a:lnTo>
                    <a:pt x="59" y="22"/>
                  </a:lnTo>
                  <a:lnTo>
                    <a:pt x="66" y="15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4" y="13"/>
                  </a:lnTo>
                  <a:lnTo>
                    <a:pt x="128" y="20"/>
                  </a:lnTo>
                  <a:lnTo>
                    <a:pt x="131" y="27"/>
                  </a:lnTo>
                  <a:lnTo>
                    <a:pt x="136" y="30"/>
                  </a:lnTo>
                  <a:lnTo>
                    <a:pt x="142" y="27"/>
                  </a:lnTo>
                  <a:lnTo>
                    <a:pt x="159" y="36"/>
                  </a:lnTo>
                  <a:lnTo>
                    <a:pt x="167" y="39"/>
                  </a:lnTo>
                  <a:lnTo>
                    <a:pt x="177" y="36"/>
                  </a:lnTo>
                  <a:lnTo>
                    <a:pt x="189" y="29"/>
                  </a:lnTo>
                  <a:lnTo>
                    <a:pt x="200" y="29"/>
                  </a:lnTo>
                  <a:lnTo>
                    <a:pt x="212" y="36"/>
                  </a:lnTo>
                  <a:lnTo>
                    <a:pt x="219" y="37"/>
                  </a:lnTo>
                  <a:lnTo>
                    <a:pt x="232" y="34"/>
                  </a:lnTo>
                  <a:lnTo>
                    <a:pt x="246" y="36"/>
                  </a:lnTo>
                  <a:lnTo>
                    <a:pt x="255" y="32"/>
                  </a:lnTo>
                  <a:lnTo>
                    <a:pt x="265" y="29"/>
                  </a:lnTo>
                  <a:lnTo>
                    <a:pt x="277" y="20"/>
                  </a:lnTo>
                  <a:lnTo>
                    <a:pt x="287" y="17"/>
                  </a:lnTo>
                  <a:lnTo>
                    <a:pt x="302" y="15"/>
                  </a:lnTo>
                  <a:lnTo>
                    <a:pt x="315" y="17"/>
                  </a:lnTo>
                  <a:lnTo>
                    <a:pt x="325" y="15"/>
                  </a:lnTo>
                  <a:lnTo>
                    <a:pt x="335" y="5"/>
                  </a:lnTo>
                  <a:lnTo>
                    <a:pt x="340" y="3"/>
                  </a:lnTo>
                  <a:lnTo>
                    <a:pt x="347" y="5"/>
                  </a:lnTo>
                  <a:lnTo>
                    <a:pt x="361" y="5"/>
                  </a:lnTo>
                  <a:lnTo>
                    <a:pt x="371" y="0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4" name="Freeform 3853"/>
            <p:cNvSpPr>
              <a:spLocks/>
            </p:cNvSpPr>
            <p:nvPr/>
          </p:nvSpPr>
          <p:spPr bwMode="auto">
            <a:xfrm>
              <a:off x="2933525" y="3069908"/>
              <a:ext cx="890063" cy="599977"/>
            </a:xfrm>
            <a:custGeom>
              <a:avLst/>
              <a:gdLst>
                <a:gd name="T0" fmla="*/ 27 w 402"/>
                <a:gd name="T1" fmla="*/ 25 h 328"/>
                <a:gd name="T2" fmla="*/ 20 w 402"/>
                <a:gd name="T3" fmla="*/ 51 h 328"/>
                <a:gd name="T4" fmla="*/ 3 w 402"/>
                <a:gd name="T5" fmla="*/ 50 h 328"/>
                <a:gd name="T6" fmla="*/ 3 w 402"/>
                <a:gd name="T7" fmla="*/ 63 h 328"/>
                <a:gd name="T8" fmla="*/ 14 w 402"/>
                <a:gd name="T9" fmla="*/ 68 h 328"/>
                <a:gd name="T10" fmla="*/ 31 w 402"/>
                <a:gd name="T11" fmla="*/ 99 h 328"/>
                <a:gd name="T12" fmla="*/ 46 w 402"/>
                <a:gd name="T13" fmla="*/ 94 h 328"/>
                <a:gd name="T14" fmla="*/ 51 w 402"/>
                <a:gd name="T15" fmla="*/ 114 h 328"/>
                <a:gd name="T16" fmla="*/ 68 w 402"/>
                <a:gd name="T17" fmla="*/ 124 h 328"/>
                <a:gd name="T18" fmla="*/ 80 w 402"/>
                <a:gd name="T19" fmla="*/ 128 h 328"/>
                <a:gd name="T20" fmla="*/ 95 w 402"/>
                <a:gd name="T21" fmla="*/ 128 h 328"/>
                <a:gd name="T22" fmla="*/ 112 w 402"/>
                <a:gd name="T23" fmla="*/ 121 h 328"/>
                <a:gd name="T24" fmla="*/ 122 w 402"/>
                <a:gd name="T25" fmla="*/ 137 h 328"/>
                <a:gd name="T26" fmla="*/ 139 w 402"/>
                <a:gd name="T27" fmla="*/ 154 h 328"/>
                <a:gd name="T28" fmla="*/ 154 w 402"/>
                <a:gd name="T29" fmla="*/ 159 h 328"/>
                <a:gd name="T30" fmla="*/ 157 w 402"/>
                <a:gd name="T31" fmla="*/ 178 h 328"/>
                <a:gd name="T32" fmla="*/ 170 w 402"/>
                <a:gd name="T33" fmla="*/ 182 h 328"/>
                <a:gd name="T34" fmla="*/ 188 w 402"/>
                <a:gd name="T35" fmla="*/ 178 h 328"/>
                <a:gd name="T36" fmla="*/ 199 w 402"/>
                <a:gd name="T37" fmla="*/ 193 h 328"/>
                <a:gd name="T38" fmla="*/ 209 w 402"/>
                <a:gd name="T39" fmla="*/ 216 h 328"/>
                <a:gd name="T40" fmla="*/ 216 w 402"/>
                <a:gd name="T41" fmla="*/ 228 h 328"/>
                <a:gd name="T42" fmla="*/ 227 w 402"/>
                <a:gd name="T43" fmla="*/ 235 h 328"/>
                <a:gd name="T44" fmla="*/ 267 w 402"/>
                <a:gd name="T45" fmla="*/ 242 h 328"/>
                <a:gd name="T46" fmla="*/ 296 w 402"/>
                <a:gd name="T47" fmla="*/ 255 h 328"/>
                <a:gd name="T48" fmla="*/ 329 w 402"/>
                <a:gd name="T49" fmla="*/ 257 h 328"/>
                <a:gd name="T50" fmla="*/ 339 w 402"/>
                <a:gd name="T51" fmla="*/ 274 h 328"/>
                <a:gd name="T52" fmla="*/ 344 w 402"/>
                <a:gd name="T53" fmla="*/ 303 h 328"/>
                <a:gd name="T54" fmla="*/ 353 w 402"/>
                <a:gd name="T55" fmla="*/ 313 h 328"/>
                <a:gd name="T56" fmla="*/ 375 w 402"/>
                <a:gd name="T57" fmla="*/ 327 h 328"/>
                <a:gd name="T58" fmla="*/ 387 w 402"/>
                <a:gd name="T59" fmla="*/ 308 h 328"/>
                <a:gd name="T60" fmla="*/ 401 w 402"/>
                <a:gd name="T61" fmla="*/ 276 h 328"/>
                <a:gd name="T62" fmla="*/ 392 w 402"/>
                <a:gd name="T63" fmla="*/ 253 h 328"/>
                <a:gd name="T64" fmla="*/ 380 w 402"/>
                <a:gd name="T65" fmla="*/ 245 h 328"/>
                <a:gd name="T66" fmla="*/ 331 w 402"/>
                <a:gd name="T67" fmla="*/ 183 h 328"/>
                <a:gd name="T68" fmla="*/ 296 w 402"/>
                <a:gd name="T69" fmla="*/ 172 h 328"/>
                <a:gd name="T70" fmla="*/ 265 w 402"/>
                <a:gd name="T71" fmla="*/ 156 h 328"/>
                <a:gd name="T72" fmla="*/ 255 w 402"/>
                <a:gd name="T73" fmla="*/ 139 h 328"/>
                <a:gd name="T74" fmla="*/ 231 w 402"/>
                <a:gd name="T75" fmla="*/ 136 h 328"/>
                <a:gd name="T76" fmla="*/ 180 w 402"/>
                <a:gd name="T77" fmla="*/ 111 h 328"/>
                <a:gd name="T78" fmla="*/ 146 w 402"/>
                <a:gd name="T79" fmla="*/ 90 h 328"/>
                <a:gd name="T80" fmla="*/ 117 w 402"/>
                <a:gd name="T81" fmla="*/ 65 h 328"/>
                <a:gd name="T82" fmla="*/ 129 w 402"/>
                <a:gd name="T83" fmla="*/ 55 h 328"/>
                <a:gd name="T84" fmla="*/ 139 w 402"/>
                <a:gd name="T85" fmla="*/ 37 h 328"/>
                <a:gd name="T86" fmla="*/ 153 w 402"/>
                <a:gd name="T87" fmla="*/ 22 h 328"/>
                <a:gd name="T88" fmla="*/ 139 w 402"/>
                <a:gd name="T89" fmla="*/ 7 h 328"/>
                <a:gd name="T90" fmla="*/ 122 w 402"/>
                <a:gd name="T91" fmla="*/ 0 h 328"/>
                <a:gd name="T92" fmla="*/ 105 w 402"/>
                <a:gd name="T93" fmla="*/ 7 h 328"/>
                <a:gd name="T94" fmla="*/ 71 w 402"/>
                <a:gd name="T95" fmla="*/ 3 h 328"/>
                <a:gd name="T96" fmla="*/ 50 w 402"/>
                <a:gd name="T97" fmla="*/ 0 h 328"/>
                <a:gd name="T98" fmla="*/ 24 w 402"/>
                <a:gd name="T99" fmla="*/ 10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2"/>
                <a:gd name="T151" fmla="*/ 0 h 328"/>
                <a:gd name="T152" fmla="*/ 402 w 402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2" h="328">
                  <a:moveTo>
                    <a:pt x="24" y="10"/>
                  </a:moveTo>
                  <a:lnTo>
                    <a:pt x="27" y="25"/>
                  </a:lnTo>
                  <a:lnTo>
                    <a:pt x="27" y="41"/>
                  </a:lnTo>
                  <a:lnTo>
                    <a:pt x="20" y="51"/>
                  </a:lnTo>
                  <a:lnTo>
                    <a:pt x="14" y="50"/>
                  </a:lnTo>
                  <a:lnTo>
                    <a:pt x="3" y="50"/>
                  </a:lnTo>
                  <a:lnTo>
                    <a:pt x="0" y="58"/>
                  </a:lnTo>
                  <a:lnTo>
                    <a:pt x="3" y="63"/>
                  </a:lnTo>
                  <a:lnTo>
                    <a:pt x="10" y="63"/>
                  </a:lnTo>
                  <a:lnTo>
                    <a:pt x="14" y="68"/>
                  </a:lnTo>
                  <a:lnTo>
                    <a:pt x="14" y="78"/>
                  </a:lnTo>
                  <a:lnTo>
                    <a:pt x="31" y="99"/>
                  </a:lnTo>
                  <a:lnTo>
                    <a:pt x="37" y="95"/>
                  </a:lnTo>
                  <a:lnTo>
                    <a:pt x="46" y="94"/>
                  </a:lnTo>
                  <a:lnTo>
                    <a:pt x="53" y="97"/>
                  </a:lnTo>
                  <a:lnTo>
                    <a:pt x="51" y="114"/>
                  </a:lnTo>
                  <a:lnTo>
                    <a:pt x="60" y="121"/>
                  </a:lnTo>
                  <a:lnTo>
                    <a:pt x="68" y="124"/>
                  </a:lnTo>
                  <a:lnTo>
                    <a:pt x="73" y="121"/>
                  </a:lnTo>
                  <a:lnTo>
                    <a:pt x="80" y="128"/>
                  </a:lnTo>
                  <a:lnTo>
                    <a:pt x="88" y="126"/>
                  </a:lnTo>
                  <a:lnTo>
                    <a:pt x="95" y="128"/>
                  </a:lnTo>
                  <a:lnTo>
                    <a:pt x="101" y="128"/>
                  </a:lnTo>
                  <a:lnTo>
                    <a:pt x="112" y="121"/>
                  </a:lnTo>
                  <a:lnTo>
                    <a:pt x="118" y="124"/>
                  </a:lnTo>
                  <a:lnTo>
                    <a:pt x="122" y="137"/>
                  </a:lnTo>
                  <a:lnTo>
                    <a:pt x="132" y="153"/>
                  </a:lnTo>
                  <a:lnTo>
                    <a:pt x="139" y="154"/>
                  </a:lnTo>
                  <a:lnTo>
                    <a:pt x="151" y="156"/>
                  </a:lnTo>
                  <a:lnTo>
                    <a:pt x="154" y="159"/>
                  </a:lnTo>
                  <a:lnTo>
                    <a:pt x="157" y="172"/>
                  </a:lnTo>
                  <a:lnTo>
                    <a:pt x="157" y="178"/>
                  </a:lnTo>
                  <a:lnTo>
                    <a:pt x="161" y="183"/>
                  </a:lnTo>
                  <a:lnTo>
                    <a:pt x="170" y="182"/>
                  </a:lnTo>
                  <a:lnTo>
                    <a:pt x="180" y="180"/>
                  </a:lnTo>
                  <a:lnTo>
                    <a:pt x="188" y="178"/>
                  </a:lnTo>
                  <a:lnTo>
                    <a:pt x="197" y="182"/>
                  </a:lnTo>
                  <a:lnTo>
                    <a:pt x="199" y="193"/>
                  </a:lnTo>
                  <a:lnTo>
                    <a:pt x="204" y="206"/>
                  </a:lnTo>
                  <a:lnTo>
                    <a:pt x="209" y="216"/>
                  </a:lnTo>
                  <a:lnTo>
                    <a:pt x="212" y="221"/>
                  </a:lnTo>
                  <a:lnTo>
                    <a:pt x="216" y="228"/>
                  </a:lnTo>
                  <a:lnTo>
                    <a:pt x="219" y="231"/>
                  </a:lnTo>
                  <a:lnTo>
                    <a:pt x="227" y="235"/>
                  </a:lnTo>
                  <a:lnTo>
                    <a:pt x="252" y="233"/>
                  </a:lnTo>
                  <a:lnTo>
                    <a:pt x="267" y="242"/>
                  </a:lnTo>
                  <a:lnTo>
                    <a:pt x="286" y="253"/>
                  </a:lnTo>
                  <a:lnTo>
                    <a:pt x="296" y="255"/>
                  </a:lnTo>
                  <a:lnTo>
                    <a:pt x="315" y="253"/>
                  </a:lnTo>
                  <a:lnTo>
                    <a:pt x="329" y="257"/>
                  </a:lnTo>
                  <a:lnTo>
                    <a:pt x="336" y="265"/>
                  </a:lnTo>
                  <a:lnTo>
                    <a:pt x="339" y="274"/>
                  </a:lnTo>
                  <a:lnTo>
                    <a:pt x="346" y="288"/>
                  </a:lnTo>
                  <a:lnTo>
                    <a:pt x="344" y="303"/>
                  </a:lnTo>
                  <a:lnTo>
                    <a:pt x="344" y="310"/>
                  </a:lnTo>
                  <a:lnTo>
                    <a:pt x="353" y="313"/>
                  </a:lnTo>
                  <a:lnTo>
                    <a:pt x="365" y="323"/>
                  </a:lnTo>
                  <a:lnTo>
                    <a:pt x="375" y="327"/>
                  </a:lnTo>
                  <a:lnTo>
                    <a:pt x="389" y="323"/>
                  </a:lnTo>
                  <a:lnTo>
                    <a:pt x="387" y="308"/>
                  </a:lnTo>
                  <a:lnTo>
                    <a:pt x="392" y="282"/>
                  </a:lnTo>
                  <a:lnTo>
                    <a:pt x="401" y="276"/>
                  </a:lnTo>
                  <a:lnTo>
                    <a:pt x="399" y="262"/>
                  </a:lnTo>
                  <a:lnTo>
                    <a:pt x="392" y="253"/>
                  </a:lnTo>
                  <a:lnTo>
                    <a:pt x="385" y="252"/>
                  </a:lnTo>
                  <a:lnTo>
                    <a:pt x="380" y="245"/>
                  </a:lnTo>
                  <a:lnTo>
                    <a:pt x="380" y="236"/>
                  </a:lnTo>
                  <a:lnTo>
                    <a:pt x="331" y="183"/>
                  </a:lnTo>
                  <a:lnTo>
                    <a:pt x="317" y="183"/>
                  </a:lnTo>
                  <a:lnTo>
                    <a:pt x="296" y="172"/>
                  </a:lnTo>
                  <a:lnTo>
                    <a:pt x="272" y="161"/>
                  </a:lnTo>
                  <a:lnTo>
                    <a:pt x="265" y="156"/>
                  </a:lnTo>
                  <a:lnTo>
                    <a:pt x="263" y="146"/>
                  </a:lnTo>
                  <a:lnTo>
                    <a:pt x="255" y="139"/>
                  </a:lnTo>
                  <a:lnTo>
                    <a:pt x="243" y="141"/>
                  </a:lnTo>
                  <a:lnTo>
                    <a:pt x="231" y="136"/>
                  </a:lnTo>
                  <a:lnTo>
                    <a:pt x="205" y="121"/>
                  </a:lnTo>
                  <a:lnTo>
                    <a:pt x="180" y="111"/>
                  </a:lnTo>
                  <a:lnTo>
                    <a:pt x="161" y="99"/>
                  </a:lnTo>
                  <a:lnTo>
                    <a:pt x="146" y="90"/>
                  </a:lnTo>
                  <a:lnTo>
                    <a:pt x="130" y="82"/>
                  </a:lnTo>
                  <a:lnTo>
                    <a:pt x="117" y="65"/>
                  </a:lnTo>
                  <a:lnTo>
                    <a:pt x="115" y="55"/>
                  </a:lnTo>
                  <a:lnTo>
                    <a:pt x="129" y="55"/>
                  </a:lnTo>
                  <a:lnTo>
                    <a:pt x="139" y="48"/>
                  </a:lnTo>
                  <a:lnTo>
                    <a:pt x="139" y="37"/>
                  </a:lnTo>
                  <a:lnTo>
                    <a:pt x="146" y="33"/>
                  </a:lnTo>
                  <a:lnTo>
                    <a:pt x="153" y="22"/>
                  </a:lnTo>
                  <a:lnTo>
                    <a:pt x="149" y="14"/>
                  </a:lnTo>
                  <a:lnTo>
                    <a:pt x="139" y="7"/>
                  </a:lnTo>
                  <a:lnTo>
                    <a:pt x="130" y="3"/>
                  </a:lnTo>
                  <a:lnTo>
                    <a:pt x="122" y="0"/>
                  </a:lnTo>
                  <a:lnTo>
                    <a:pt x="112" y="5"/>
                  </a:lnTo>
                  <a:lnTo>
                    <a:pt x="105" y="7"/>
                  </a:lnTo>
                  <a:lnTo>
                    <a:pt x="88" y="3"/>
                  </a:lnTo>
                  <a:lnTo>
                    <a:pt x="71" y="3"/>
                  </a:lnTo>
                  <a:lnTo>
                    <a:pt x="60" y="7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24" y="1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5" name="Freeform 3954"/>
            <p:cNvSpPr>
              <a:spLocks/>
            </p:cNvSpPr>
            <p:nvPr/>
          </p:nvSpPr>
          <p:spPr bwMode="auto">
            <a:xfrm>
              <a:off x="2651069" y="3179383"/>
              <a:ext cx="474590" cy="416573"/>
            </a:xfrm>
            <a:custGeom>
              <a:avLst/>
              <a:gdLst>
                <a:gd name="T0" fmla="*/ 115 w 214"/>
                <a:gd name="T1" fmla="*/ 0 h 227"/>
                <a:gd name="T2" fmla="*/ 98 w 214"/>
                <a:gd name="T3" fmla="*/ 13 h 227"/>
                <a:gd name="T4" fmla="*/ 78 w 214"/>
                <a:gd name="T5" fmla="*/ 3 h 227"/>
                <a:gd name="T6" fmla="*/ 56 w 214"/>
                <a:gd name="T7" fmla="*/ 5 h 227"/>
                <a:gd name="T8" fmla="*/ 38 w 214"/>
                <a:gd name="T9" fmla="*/ 11 h 227"/>
                <a:gd name="T10" fmla="*/ 27 w 214"/>
                <a:gd name="T11" fmla="*/ 5 h 227"/>
                <a:gd name="T12" fmla="*/ 14 w 214"/>
                <a:gd name="T13" fmla="*/ 10 h 227"/>
                <a:gd name="T14" fmla="*/ 14 w 214"/>
                <a:gd name="T15" fmla="*/ 27 h 227"/>
                <a:gd name="T16" fmla="*/ 0 w 214"/>
                <a:gd name="T17" fmla="*/ 45 h 227"/>
                <a:gd name="T18" fmla="*/ 8 w 214"/>
                <a:gd name="T19" fmla="*/ 77 h 227"/>
                <a:gd name="T20" fmla="*/ 18 w 214"/>
                <a:gd name="T21" fmla="*/ 94 h 227"/>
                <a:gd name="T22" fmla="*/ 4 w 214"/>
                <a:gd name="T23" fmla="*/ 105 h 227"/>
                <a:gd name="T24" fmla="*/ 14 w 214"/>
                <a:gd name="T25" fmla="*/ 120 h 227"/>
                <a:gd name="T26" fmla="*/ 33 w 214"/>
                <a:gd name="T27" fmla="*/ 110 h 227"/>
                <a:gd name="T28" fmla="*/ 59 w 214"/>
                <a:gd name="T29" fmla="*/ 114 h 227"/>
                <a:gd name="T30" fmla="*/ 52 w 214"/>
                <a:gd name="T31" fmla="*/ 132 h 227"/>
                <a:gd name="T32" fmla="*/ 62 w 214"/>
                <a:gd name="T33" fmla="*/ 145 h 227"/>
                <a:gd name="T34" fmla="*/ 71 w 214"/>
                <a:gd name="T35" fmla="*/ 133 h 227"/>
                <a:gd name="T36" fmla="*/ 95 w 214"/>
                <a:gd name="T37" fmla="*/ 137 h 227"/>
                <a:gd name="T38" fmla="*/ 114 w 214"/>
                <a:gd name="T39" fmla="*/ 156 h 227"/>
                <a:gd name="T40" fmla="*/ 129 w 214"/>
                <a:gd name="T41" fmla="*/ 176 h 227"/>
                <a:gd name="T42" fmla="*/ 120 w 214"/>
                <a:gd name="T43" fmla="*/ 190 h 227"/>
                <a:gd name="T44" fmla="*/ 127 w 214"/>
                <a:gd name="T45" fmla="*/ 201 h 227"/>
                <a:gd name="T46" fmla="*/ 144 w 214"/>
                <a:gd name="T47" fmla="*/ 217 h 227"/>
                <a:gd name="T48" fmla="*/ 160 w 214"/>
                <a:gd name="T49" fmla="*/ 226 h 227"/>
                <a:gd name="T50" fmla="*/ 173 w 214"/>
                <a:gd name="T51" fmla="*/ 226 h 227"/>
                <a:gd name="T52" fmla="*/ 201 w 214"/>
                <a:gd name="T53" fmla="*/ 220 h 227"/>
                <a:gd name="T54" fmla="*/ 206 w 214"/>
                <a:gd name="T55" fmla="*/ 212 h 227"/>
                <a:gd name="T56" fmla="*/ 213 w 214"/>
                <a:gd name="T57" fmla="*/ 198 h 227"/>
                <a:gd name="T58" fmla="*/ 209 w 214"/>
                <a:gd name="T59" fmla="*/ 175 h 227"/>
                <a:gd name="T60" fmla="*/ 180 w 214"/>
                <a:gd name="T61" fmla="*/ 133 h 227"/>
                <a:gd name="T62" fmla="*/ 190 w 214"/>
                <a:gd name="T63" fmla="*/ 111 h 227"/>
                <a:gd name="T64" fmla="*/ 180 w 214"/>
                <a:gd name="T65" fmla="*/ 91 h 227"/>
                <a:gd name="T66" fmla="*/ 201 w 214"/>
                <a:gd name="T67" fmla="*/ 77 h 227"/>
                <a:gd name="T68" fmla="*/ 211 w 214"/>
                <a:gd name="T69" fmla="*/ 64 h 227"/>
                <a:gd name="T70" fmla="*/ 194 w 214"/>
                <a:gd name="T71" fmla="*/ 63 h 227"/>
                <a:gd name="T72" fmla="*/ 177 w 214"/>
                <a:gd name="T73" fmla="*/ 52 h 227"/>
                <a:gd name="T74" fmla="*/ 178 w 214"/>
                <a:gd name="T75" fmla="*/ 44 h 227"/>
                <a:gd name="T76" fmla="*/ 171 w 214"/>
                <a:gd name="T77" fmla="*/ 34 h 227"/>
                <a:gd name="T78" fmla="*/ 160 w 214"/>
                <a:gd name="T79" fmla="*/ 39 h 227"/>
                <a:gd name="T80" fmla="*/ 141 w 214"/>
                <a:gd name="T81" fmla="*/ 6 h 227"/>
                <a:gd name="T82" fmla="*/ 126 w 214"/>
                <a:gd name="T83" fmla="*/ 0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227"/>
                <a:gd name="T128" fmla="*/ 214 w 214"/>
                <a:gd name="T129" fmla="*/ 227 h 2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227">
                  <a:moveTo>
                    <a:pt x="126" y="0"/>
                  </a:moveTo>
                  <a:lnTo>
                    <a:pt x="115" y="0"/>
                  </a:lnTo>
                  <a:lnTo>
                    <a:pt x="108" y="10"/>
                  </a:lnTo>
                  <a:lnTo>
                    <a:pt x="98" y="13"/>
                  </a:lnTo>
                  <a:lnTo>
                    <a:pt x="86" y="11"/>
                  </a:lnTo>
                  <a:lnTo>
                    <a:pt x="78" y="3"/>
                  </a:lnTo>
                  <a:lnTo>
                    <a:pt x="67" y="1"/>
                  </a:lnTo>
                  <a:lnTo>
                    <a:pt x="56" y="5"/>
                  </a:lnTo>
                  <a:lnTo>
                    <a:pt x="45" y="8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11" y="17"/>
                  </a:lnTo>
                  <a:lnTo>
                    <a:pt x="14" y="27"/>
                  </a:lnTo>
                  <a:lnTo>
                    <a:pt x="7" y="3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8" y="77"/>
                  </a:lnTo>
                  <a:lnTo>
                    <a:pt x="18" y="87"/>
                  </a:lnTo>
                  <a:lnTo>
                    <a:pt x="18" y="94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4" y="113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33" y="110"/>
                  </a:lnTo>
                  <a:lnTo>
                    <a:pt x="44" y="111"/>
                  </a:lnTo>
                  <a:lnTo>
                    <a:pt x="59" y="114"/>
                  </a:lnTo>
                  <a:lnTo>
                    <a:pt x="59" y="125"/>
                  </a:lnTo>
                  <a:lnTo>
                    <a:pt x="52" y="132"/>
                  </a:lnTo>
                  <a:lnTo>
                    <a:pt x="56" y="139"/>
                  </a:lnTo>
                  <a:lnTo>
                    <a:pt x="62" y="145"/>
                  </a:lnTo>
                  <a:lnTo>
                    <a:pt x="69" y="135"/>
                  </a:lnTo>
                  <a:lnTo>
                    <a:pt x="71" y="133"/>
                  </a:lnTo>
                  <a:lnTo>
                    <a:pt x="83" y="142"/>
                  </a:lnTo>
                  <a:lnTo>
                    <a:pt x="95" y="137"/>
                  </a:lnTo>
                  <a:lnTo>
                    <a:pt x="105" y="139"/>
                  </a:lnTo>
                  <a:lnTo>
                    <a:pt x="114" y="156"/>
                  </a:lnTo>
                  <a:lnTo>
                    <a:pt x="122" y="166"/>
                  </a:lnTo>
                  <a:lnTo>
                    <a:pt x="129" y="176"/>
                  </a:lnTo>
                  <a:lnTo>
                    <a:pt x="127" y="181"/>
                  </a:lnTo>
                  <a:lnTo>
                    <a:pt x="120" y="190"/>
                  </a:lnTo>
                  <a:lnTo>
                    <a:pt x="122" y="198"/>
                  </a:lnTo>
                  <a:lnTo>
                    <a:pt x="127" y="201"/>
                  </a:lnTo>
                  <a:lnTo>
                    <a:pt x="136" y="207"/>
                  </a:lnTo>
                  <a:lnTo>
                    <a:pt x="144" y="217"/>
                  </a:lnTo>
                  <a:lnTo>
                    <a:pt x="151" y="224"/>
                  </a:lnTo>
                  <a:lnTo>
                    <a:pt x="160" y="226"/>
                  </a:lnTo>
                  <a:lnTo>
                    <a:pt x="165" y="220"/>
                  </a:lnTo>
                  <a:lnTo>
                    <a:pt x="173" y="226"/>
                  </a:lnTo>
                  <a:lnTo>
                    <a:pt x="188" y="226"/>
                  </a:lnTo>
                  <a:lnTo>
                    <a:pt x="201" y="220"/>
                  </a:lnTo>
                  <a:lnTo>
                    <a:pt x="199" y="222"/>
                  </a:lnTo>
                  <a:lnTo>
                    <a:pt x="206" y="212"/>
                  </a:lnTo>
                  <a:lnTo>
                    <a:pt x="209" y="205"/>
                  </a:lnTo>
                  <a:lnTo>
                    <a:pt x="213" y="198"/>
                  </a:lnTo>
                  <a:lnTo>
                    <a:pt x="213" y="186"/>
                  </a:lnTo>
                  <a:lnTo>
                    <a:pt x="209" y="175"/>
                  </a:lnTo>
                  <a:lnTo>
                    <a:pt x="201" y="154"/>
                  </a:lnTo>
                  <a:lnTo>
                    <a:pt x="180" y="133"/>
                  </a:lnTo>
                  <a:lnTo>
                    <a:pt x="184" y="122"/>
                  </a:lnTo>
                  <a:lnTo>
                    <a:pt x="190" y="111"/>
                  </a:lnTo>
                  <a:lnTo>
                    <a:pt x="177" y="97"/>
                  </a:lnTo>
                  <a:lnTo>
                    <a:pt x="180" y="91"/>
                  </a:lnTo>
                  <a:lnTo>
                    <a:pt x="192" y="91"/>
                  </a:lnTo>
                  <a:lnTo>
                    <a:pt x="201" y="77"/>
                  </a:lnTo>
                  <a:lnTo>
                    <a:pt x="204" y="72"/>
                  </a:lnTo>
                  <a:lnTo>
                    <a:pt x="211" y="64"/>
                  </a:lnTo>
                  <a:lnTo>
                    <a:pt x="201" y="59"/>
                  </a:lnTo>
                  <a:lnTo>
                    <a:pt x="194" y="63"/>
                  </a:lnTo>
                  <a:lnTo>
                    <a:pt x="180" y="56"/>
                  </a:lnTo>
                  <a:lnTo>
                    <a:pt x="177" y="52"/>
                  </a:lnTo>
                  <a:lnTo>
                    <a:pt x="178" y="47"/>
                  </a:lnTo>
                  <a:lnTo>
                    <a:pt x="178" y="44"/>
                  </a:lnTo>
                  <a:lnTo>
                    <a:pt x="180" y="39"/>
                  </a:lnTo>
                  <a:lnTo>
                    <a:pt x="171" y="34"/>
                  </a:lnTo>
                  <a:lnTo>
                    <a:pt x="165" y="37"/>
                  </a:lnTo>
                  <a:lnTo>
                    <a:pt x="160" y="39"/>
                  </a:lnTo>
                  <a:lnTo>
                    <a:pt x="139" y="17"/>
                  </a:lnTo>
                  <a:lnTo>
                    <a:pt x="141" y="6"/>
                  </a:lnTo>
                  <a:lnTo>
                    <a:pt x="136" y="1"/>
                  </a:lnTo>
                  <a:lnTo>
                    <a:pt x="126" y="0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6" name="Freeform 4055"/>
            <p:cNvSpPr>
              <a:spLocks/>
            </p:cNvSpPr>
            <p:nvPr/>
          </p:nvSpPr>
          <p:spPr bwMode="auto">
            <a:xfrm>
              <a:off x="2675702" y="3021566"/>
              <a:ext cx="320225" cy="186250"/>
            </a:xfrm>
            <a:custGeom>
              <a:avLst/>
              <a:gdLst>
                <a:gd name="T0" fmla="*/ 138 w 144"/>
                <a:gd name="T1" fmla="*/ 35 h 101"/>
                <a:gd name="T2" fmla="*/ 123 w 144"/>
                <a:gd name="T3" fmla="*/ 19 h 101"/>
                <a:gd name="T4" fmla="*/ 113 w 144"/>
                <a:gd name="T5" fmla="*/ 14 h 101"/>
                <a:gd name="T6" fmla="*/ 96 w 144"/>
                <a:gd name="T7" fmla="*/ 8 h 101"/>
                <a:gd name="T8" fmla="*/ 92 w 144"/>
                <a:gd name="T9" fmla="*/ 0 h 101"/>
                <a:gd name="T10" fmla="*/ 85 w 144"/>
                <a:gd name="T11" fmla="*/ 8 h 101"/>
                <a:gd name="T12" fmla="*/ 85 w 144"/>
                <a:gd name="T13" fmla="*/ 15 h 101"/>
                <a:gd name="T14" fmla="*/ 82 w 144"/>
                <a:gd name="T15" fmla="*/ 17 h 101"/>
                <a:gd name="T16" fmla="*/ 75 w 144"/>
                <a:gd name="T17" fmla="*/ 19 h 101"/>
                <a:gd name="T18" fmla="*/ 67 w 144"/>
                <a:gd name="T19" fmla="*/ 22 h 101"/>
                <a:gd name="T20" fmla="*/ 62 w 144"/>
                <a:gd name="T21" fmla="*/ 27 h 101"/>
                <a:gd name="T22" fmla="*/ 54 w 144"/>
                <a:gd name="T23" fmla="*/ 32 h 101"/>
                <a:gd name="T24" fmla="*/ 51 w 144"/>
                <a:gd name="T25" fmla="*/ 24 h 101"/>
                <a:gd name="T26" fmla="*/ 45 w 144"/>
                <a:gd name="T27" fmla="*/ 19 h 101"/>
                <a:gd name="T28" fmla="*/ 39 w 144"/>
                <a:gd name="T29" fmla="*/ 15 h 101"/>
                <a:gd name="T30" fmla="*/ 33 w 144"/>
                <a:gd name="T31" fmla="*/ 19 h 101"/>
                <a:gd name="T32" fmla="*/ 31 w 144"/>
                <a:gd name="T33" fmla="*/ 24 h 101"/>
                <a:gd name="T34" fmla="*/ 37 w 144"/>
                <a:gd name="T35" fmla="*/ 32 h 101"/>
                <a:gd name="T36" fmla="*/ 34 w 144"/>
                <a:gd name="T37" fmla="*/ 37 h 101"/>
                <a:gd name="T38" fmla="*/ 27 w 144"/>
                <a:gd name="T39" fmla="*/ 37 h 101"/>
                <a:gd name="T40" fmla="*/ 24 w 144"/>
                <a:gd name="T41" fmla="*/ 39 h 101"/>
                <a:gd name="T42" fmla="*/ 22 w 144"/>
                <a:gd name="T43" fmla="*/ 46 h 101"/>
                <a:gd name="T44" fmla="*/ 19 w 144"/>
                <a:gd name="T45" fmla="*/ 49 h 101"/>
                <a:gd name="T46" fmla="*/ 10 w 144"/>
                <a:gd name="T47" fmla="*/ 52 h 101"/>
                <a:gd name="T48" fmla="*/ 0 w 144"/>
                <a:gd name="T49" fmla="*/ 51 h 101"/>
                <a:gd name="T50" fmla="*/ 14 w 144"/>
                <a:gd name="T51" fmla="*/ 61 h 101"/>
                <a:gd name="T52" fmla="*/ 15 w 144"/>
                <a:gd name="T53" fmla="*/ 71 h 101"/>
                <a:gd name="T54" fmla="*/ 17 w 144"/>
                <a:gd name="T55" fmla="*/ 80 h 101"/>
                <a:gd name="T56" fmla="*/ 15 w 144"/>
                <a:gd name="T57" fmla="*/ 88 h 101"/>
                <a:gd name="T58" fmla="*/ 14 w 144"/>
                <a:gd name="T59" fmla="*/ 94 h 101"/>
                <a:gd name="T60" fmla="*/ 20 w 144"/>
                <a:gd name="T61" fmla="*/ 90 h 101"/>
                <a:gd name="T62" fmla="*/ 29 w 144"/>
                <a:gd name="T63" fmla="*/ 98 h 101"/>
                <a:gd name="T64" fmla="*/ 43 w 144"/>
                <a:gd name="T65" fmla="*/ 90 h 101"/>
                <a:gd name="T66" fmla="*/ 53 w 144"/>
                <a:gd name="T67" fmla="*/ 88 h 101"/>
                <a:gd name="T68" fmla="*/ 60 w 144"/>
                <a:gd name="T69" fmla="*/ 88 h 101"/>
                <a:gd name="T70" fmla="*/ 68 w 144"/>
                <a:gd name="T71" fmla="*/ 94 h 101"/>
                <a:gd name="T72" fmla="*/ 77 w 144"/>
                <a:gd name="T73" fmla="*/ 98 h 101"/>
                <a:gd name="T74" fmla="*/ 87 w 144"/>
                <a:gd name="T75" fmla="*/ 100 h 101"/>
                <a:gd name="T76" fmla="*/ 96 w 144"/>
                <a:gd name="T77" fmla="*/ 97 h 101"/>
                <a:gd name="T78" fmla="*/ 104 w 144"/>
                <a:gd name="T79" fmla="*/ 85 h 101"/>
                <a:gd name="T80" fmla="*/ 115 w 144"/>
                <a:gd name="T81" fmla="*/ 87 h 101"/>
                <a:gd name="T82" fmla="*/ 118 w 144"/>
                <a:gd name="T83" fmla="*/ 77 h 101"/>
                <a:gd name="T84" fmla="*/ 128 w 144"/>
                <a:gd name="T85" fmla="*/ 75 h 101"/>
                <a:gd name="T86" fmla="*/ 133 w 144"/>
                <a:gd name="T87" fmla="*/ 77 h 101"/>
                <a:gd name="T88" fmla="*/ 138 w 144"/>
                <a:gd name="T89" fmla="*/ 73 h 101"/>
                <a:gd name="T90" fmla="*/ 141 w 144"/>
                <a:gd name="T91" fmla="*/ 68 h 101"/>
                <a:gd name="T92" fmla="*/ 143 w 144"/>
                <a:gd name="T93" fmla="*/ 61 h 101"/>
                <a:gd name="T94" fmla="*/ 143 w 144"/>
                <a:gd name="T95" fmla="*/ 48 h 101"/>
                <a:gd name="T96" fmla="*/ 138 w 144"/>
                <a:gd name="T97" fmla="*/ 3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"/>
                <a:gd name="T148" fmla="*/ 0 h 101"/>
                <a:gd name="T149" fmla="*/ 144 w 144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" h="101">
                  <a:moveTo>
                    <a:pt x="138" y="35"/>
                  </a:moveTo>
                  <a:lnTo>
                    <a:pt x="123" y="19"/>
                  </a:lnTo>
                  <a:lnTo>
                    <a:pt x="113" y="14"/>
                  </a:lnTo>
                  <a:lnTo>
                    <a:pt x="96" y="8"/>
                  </a:lnTo>
                  <a:lnTo>
                    <a:pt x="92" y="0"/>
                  </a:lnTo>
                  <a:lnTo>
                    <a:pt x="85" y="8"/>
                  </a:lnTo>
                  <a:lnTo>
                    <a:pt x="85" y="15"/>
                  </a:lnTo>
                  <a:lnTo>
                    <a:pt x="82" y="17"/>
                  </a:lnTo>
                  <a:lnTo>
                    <a:pt x="75" y="19"/>
                  </a:lnTo>
                  <a:lnTo>
                    <a:pt x="67" y="22"/>
                  </a:lnTo>
                  <a:lnTo>
                    <a:pt x="62" y="27"/>
                  </a:lnTo>
                  <a:lnTo>
                    <a:pt x="54" y="32"/>
                  </a:lnTo>
                  <a:lnTo>
                    <a:pt x="51" y="24"/>
                  </a:lnTo>
                  <a:lnTo>
                    <a:pt x="45" y="19"/>
                  </a:lnTo>
                  <a:lnTo>
                    <a:pt x="39" y="15"/>
                  </a:lnTo>
                  <a:lnTo>
                    <a:pt x="33" y="19"/>
                  </a:lnTo>
                  <a:lnTo>
                    <a:pt x="31" y="24"/>
                  </a:lnTo>
                  <a:lnTo>
                    <a:pt x="37" y="32"/>
                  </a:lnTo>
                  <a:lnTo>
                    <a:pt x="34" y="37"/>
                  </a:lnTo>
                  <a:lnTo>
                    <a:pt x="27" y="37"/>
                  </a:lnTo>
                  <a:lnTo>
                    <a:pt x="24" y="39"/>
                  </a:lnTo>
                  <a:lnTo>
                    <a:pt x="22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1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7" y="80"/>
                  </a:lnTo>
                  <a:lnTo>
                    <a:pt x="15" y="88"/>
                  </a:lnTo>
                  <a:lnTo>
                    <a:pt x="14" y="94"/>
                  </a:lnTo>
                  <a:lnTo>
                    <a:pt x="20" y="90"/>
                  </a:lnTo>
                  <a:lnTo>
                    <a:pt x="29" y="98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0" y="88"/>
                  </a:lnTo>
                  <a:lnTo>
                    <a:pt x="68" y="94"/>
                  </a:lnTo>
                  <a:lnTo>
                    <a:pt x="77" y="98"/>
                  </a:lnTo>
                  <a:lnTo>
                    <a:pt x="87" y="100"/>
                  </a:lnTo>
                  <a:lnTo>
                    <a:pt x="96" y="97"/>
                  </a:lnTo>
                  <a:lnTo>
                    <a:pt x="104" y="85"/>
                  </a:lnTo>
                  <a:lnTo>
                    <a:pt x="115" y="87"/>
                  </a:lnTo>
                  <a:lnTo>
                    <a:pt x="118" y="77"/>
                  </a:lnTo>
                  <a:lnTo>
                    <a:pt x="128" y="75"/>
                  </a:lnTo>
                  <a:lnTo>
                    <a:pt x="133" y="77"/>
                  </a:lnTo>
                  <a:lnTo>
                    <a:pt x="138" y="73"/>
                  </a:lnTo>
                  <a:lnTo>
                    <a:pt x="141" y="68"/>
                  </a:lnTo>
                  <a:lnTo>
                    <a:pt x="143" y="61"/>
                  </a:lnTo>
                  <a:lnTo>
                    <a:pt x="143" y="48"/>
                  </a:lnTo>
                  <a:lnTo>
                    <a:pt x="138" y="3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7" name="Freeform 4156"/>
            <p:cNvSpPr>
              <a:spLocks/>
            </p:cNvSpPr>
            <p:nvPr/>
          </p:nvSpPr>
          <p:spPr bwMode="auto">
            <a:xfrm>
              <a:off x="2473710" y="2796932"/>
              <a:ext cx="412187" cy="321314"/>
            </a:xfrm>
            <a:custGeom>
              <a:avLst/>
              <a:gdLst>
                <a:gd name="T0" fmla="*/ 95 w 185"/>
                <a:gd name="T1" fmla="*/ 0 h 174"/>
                <a:gd name="T2" fmla="*/ 105 w 185"/>
                <a:gd name="T3" fmla="*/ 25 h 174"/>
                <a:gd name="T4" fmla="*/ 112 w 185"/>
                <a:gd name="T5" fmla="*/ 42 h 174"/>
                <a:gd name="T6" fmla="*/ 116 w 185"/>
                <a:gd name="T7" fmla="*/ 50 h 174"/>
                <a:gd name="T8" fmla="*/ 117 w 185"/>
                <a:gd name="T9" fmla="*/ 62 h 174"/>
                <a:gd name="T10" fmla="*/ 131 w 185"/>
                <a:gd name="T11" fmla="*/ 72 h 174"/>
                <a:gd name="T12" fmla="*/ 143 w 185"/>
                <a:gd name="T13" fmla="*/ 82 h 174"/>
                <a:gd name="T14" fmla="*/ 160 w 185"/>
                <a:gd name="T15" fmla="*/ 98 h 174"/>
                <a:gd name="T16" fmla="*/ 175 w 185"/>
                <a:gd name="T17" fmla="*/ 108 h 174"/>
                <a:gd name="T18" fmla="*/ 184 w 185"/>
                <a:gd name="T19" fmla="*/ 116 h 174"/>
                <a:gd name="T20" fmla="*/ 180 w 185"/>
                <a:gd name="T21" fmla="*/ 123 h 174"/>
                <a:gd name="T22" fmla="*/ 175 w 185"/>
                <a:gd name="T23" fmla="*/ 127 h 174"/>
                <a:gd name="T24" fmla="*/ 172 w 185"/>
                <a:gd name="T25" fmla="*/ 128 h 174"/>
                <a:gd name="T26" fmla="*/ 173 w 185"/>
                <a:gd name="T27" fmla="*/ 135 h 174"/>
                <a:gd name="T28" fmla="*/ 169 w 185"/>
                <a:gd name="T29" fmla="*/ 139 h 174"/>
                <a:gd name="T30" fmla="*/ 163 w 185"/>
                <a:gd name="T31" fmla="*/ 142 h 174"/>
                <a:gd name="T32" fmla="*/ 158 w 185"/>
                <a:gd name="T33" fmla="*/ 142 h 174"/>
                <a:gd name="T34" fmla="*/ 144 w 185"/>
                <a:gd name="T35" fmla="*/ 152 h 174"/>
                <a:gd name="T36" fmla="*/ 143 w 185"/>
                <a:gd name="T37" fmla="*/ 147 h 174"/>
                <a:gd name="T38" fmla="*/ 136 w 185"/>
                <a:gd name="T39" fmla="*/ 142 h 174"/>
                <a:gd name="T40" fmla="*/ 129 w 185"/>
                <a:gd name="T41" fmla="*/ 137 h 174"/>
                <a:gd name="T42" fmla="*/ 124 w 185"/>
                <a:gd name="T43" fmla="*/ 139 h 174"/>
                <a:gd name="T44" fmla="*/ 120 w 185"/>
                <a:gd name="T45" fmla="*/ 142 h 174"/>
                <a:gd name="T46" fmla="*/ 120 w 185"/>
                <a:gd name="T47" fmla="*/ 147 h 174"/>
                <a:gd name="T48" fmla="*/ 126 w 185"/>
                <a:gd name="T49" fmla="*/ 152 h 174"/>
                <a:gd name="T50" fmla="*/ 122 w 185"/>
                <a:gd name="T51" fmla="*/ 157 h 174"/>
                <a:gd name="T52" fmla="*/ 116 w 185"/>
                <a:gd name="T53" fmla="*/ 159 h 174"/>
                <a:gd name="T54" fmla="*/ 112 w 185"/>
                <a:gd name="T55" fmla="*/ 162 h 174"/>
                <a:gd name="T56" fmla="*/ 110 w 185"/>
                <a:gd name="T57" fmla="*/ 167 h 174"/>
                <a:gd name="T58" fmla="*/ 105 w 185"/>
                <a:gd name="T59" fmla="*/ 171 h 174"/>
                <a:gd name="T60" fmla="*/ 100 w 185"/>
                <a:gd name="T61" fmla="*/ 173 h 174"/>
                <a:gd name="T62" fmla="*/ 90 w 185"/>
                <a:gd name="T63" fmla="*/ 171 h 174"/>
                <a:gd name="T64" fmla="*/ 75 w 185"/>
                <a:gd name="T65" fmla="*/ 169 h 174"/>
                <a:gd name="T66" fmla="*/ 65 w 185"/>
                <a:gd name="T67" fmla="*/ 162 h 174"/>
                <a:gd name="T68" fmla="*/ 55 w 185"/>
                <a:gd name="T69" fmla="*/ 154 h 174"/>
                <a:gd name="T70" fmla="*/ 41 w 185"/>
                <a:gd name="T71" fmla="*/ 142 h 174"/>
                <a:gd name="T72" fmla="*/ 36 w 185"/>
                <a:gd name="T73" fmla="*/ 137 h 174"/>
                <a:gd name="T74" fmla="*/ 29 w 185"/>
                <a:gd name="T75" fmla="*/ 135 h 174"/>
                <a:gd name="T76" fmla="*/ 16 w 185"/>
                <a:gd name="T77" fmla="*/ 133 h 174"/>
                <a:gd name="T78" fmla="*/ 7 w 185"/>
                <a:gd name="T79" fmla="*/ 133 h 174"/>
                <a:gd name="T80" fmla="*/ 4 w 185"/>
                <a:gd name="T81" fmla="*/ 128 h 174"/>
                <a:gd name="T82" fmla="*/ 2 w 185"/>
                <a:gd name="T83" fmla="*/ 120 h 174"/>
                <a:gd name="T84" fmla="*/ 4 w 185"/>
                <a:gd name="T85" fmla="*/ 108 h 174"/>
                <a:gd name="T86" fmla="*/ 7 w 185"/>
                <a:gd name="T87" fmla="*/ 99 h 174"/>
                <a:gd name="T88" fmla="*/ 5 w 185"/>
                <a:gd name="T89" fmla="*/ 96 h 174"/>
                <a:gd name="T90" fmla="*/ 4 w 185"/>
                <a:gd name="T91" fmla="*/ 87 h 174"/>
                <a:gd name="T92" fmla="*/ 0 w 185"/>
                <a:gd name="T93" fmla="*/ 79 h 174"/>
                <a:gd name="T94" fmla="*/ 0 w 185"/>
                <a:gd name="T95" fmla="*/ 72 h 174"/>
                <a:gd name="T96" fmla="*/ 4 w 185"/>
                <a:gd name="T97" fmla="*/ 69 h 174"/>
                <a:gd name="T98" fmla="*/ 7 w 185"/>
                <a:gd name="T99" fmla="*/ 67 h 174"/>
                <a:gd name="T100" fmla="*/ 5 w 185"/>
                <a:gd name="T101" fmla="*/ 59 h 174"/>
                <a:gd name="T102" fmla="*/ 7 w 185"/>
                <a:gd name="T103" fmla="*/ 53 h 174"/>
                <a:gd name="T104" fmla="*/ 16 w 185"/>
                <a:gd name="T105" fmla="*/ 45 h 174"/>
                <a:gd name="T106" fmla="*/ 24 w 185"/>
                <a:gd name="T107" fmla="*/ 45 h 174"/>
                <a:gd name="T108" fmla="*/ 33 w 185"/>
                <a:gd name="T109" fmla="*/ 42 h 174"/>
                <a:gd name="T110" fmla="*/ 38 w 185"/>
                <a:gd name="T111" fmla="*/ 35 h 174"/>
                <a:gd name="T112" fmla="*/ 36 w 185"/>
                <a:gd name="T113" fmla="*/ 30 h 174"/>
                <a:gd name="T114" fmla="*/ 48 w 185"/>
                <a:gd name="T115" fmla="*/ 18 h 174"/>
                <a:gd name="T116" fmla="*/ 62 w 185"/>
                <a:gd name="T117" fmla="*/ 19 h 174"/>
                <a:gd name="T118" fmla="*/ 67 w 185"/>
                <a:gd name="T119" fmla="*/ 12 h 174"/>
                <a:gd name="T120" fmla="*/ 79 w 185"/>
                <a:gd name="T121" fmla="*/ 10 h 174"/>
                <a:gd name="T122" fmla="*/ 87 w 185"/>
                <a:gd name="T123" fmla="*/ 5 h 174"/>
                <a:gd name="T124" fmla="*/ 95 w 185"/>
                <a:gd name="T125" fmla="*/ 0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"/>
                <a:gd name="T190" fmla="*/ 0 h 174"/>
                <a:gd name="T191" fmla="*/ 185 w 185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" h="174">
                  <a:moveTo>
                    <a:pt x="95" y="0"/>
                  </a:moveTo>
                  <a:lnTo>
                    <a:pt x="105" y="25"/>
                  </a:lnTo>
                  <a:lnTo>
                    <a:pt x="112" y="42"/>
                  </a:lnTo>
                  <a:lnTo>
                    <a:pt x="116" y="50"/>
                  </a:lnTo>
                  <a:lnTo>
                    <a:pt x="117" y="62"/>
                  </a:lnTo>
                  <a:lnTo>
                    <a:pt x="131" y="72"/>
                  </a:lnTo>
                  <a:lnTo>
                    <a:pt x="143" y="82"/>
                  </a:lnTo>
                  <a:lnTo>
                    <a:pt x="160" y="98"/>
                  </a:lnTo>
                  <a:lnTo>
                    <a:pt x="175" y="108"/>
                  </a:lnTo>
                  <a:lnTo>
                    <a:pt x="184" y="116"/>
                  </a:lnTo>
                  <a:lnTo>
                    <a:pt x="180" y="123"/>
                  </a:lnTo>
                  <a:lnTo>
                    <a:pt x="175" y="127"/>
                  </a:lnTo>
                  <a:lnTo>
                    <a:pt x="172" y="128"/>
                  </a:lnTo>
                  <a:lnTo>
                    <a:pt x="173" y="135"/>
                  </a:lnTo>
                  <a:lnTo>
                    <a:pt x="169" y="139"/>
                  </a:lnTo>
                  <a:lnTo>
                    <a:pt x="163" y="142"/>
                  </a:lnTo>
                  <a:lnTo>
                    <a:pt x="158" y="142"/>
                  </a:lnTo>
                  <a:lnTo>
                    <a:pt x="144" y="152"/>
                  </a:lnTo>
                  <a:lnTo>
                    <a:pt x="143" y="147"/>
                  </a:lnTo>
                  <a:lnTo>
                    <a:pt x="136" y="142"/>
                  </a:lnTo>
                  <a:lnTo>
                    <a:pt x="129" y="137"/>
                  </a:lnTo>
                  <a:lnTo>
                    <a:pt x="124" y="139"/>
                  </a:lnTo>
                  <a:lnTo>
                    <a:pt x="120" y="142"/>
                  </a:lnTo>
                  <a:lnTo>
                    <a:pt x="120" y="147"/>
                  </a:lnTo>
                  <a:lnTo>
                    <a:pt x="126" y="152"/>
                  </a:lnTo>
                  <a:lnTo>
                    <a:pt x="122" y="157"/>
                  </a:lnTo>
                  <a:lnTo>
                    <a:pt x="116" y="159"/>
                  </a:lnTo>
                  <a:lnTo>
                    <a:pt x="112" y="162"/>
                  </a:lnTo>
                  <a:lnTo>
                    <a:pt x="110" y="167"/>
                  </a:lnTo>
                  <a:lnTo>
                    <a:pt x="105" y="171"/>
                  </a:lnTo>
                  <a:lnTo>
                    <a:pt x="100" y="173"/>
                  </a:lnTo>
                  <a:lnTo>
                    <a:pt x="90" y="171"/>
                  </a:lnTo>
                  <a:lnTo>
                    <a:pt x="75" y="169"/>
                  </a:lnTo>
                  <a:lnTo>
                    <a:pt x="65" y="162"/>
                  </a:lnTo>
                  <a:lnTo>
                    <a:pt x="55" y="154"/>
                  </a:lnTo>
                  <a:lnTo>
                    <a:pt x="41" y="142"/>
                  </a:lnTo>
                  <a:lnTo>
                    <a:pt x="36" y="137"/>
                  </a:lnTo>
                  <a:lnTo>
                    <a:pt x="29" y="135"/>
                  </a:lnTo>
                  <a:lnTo>
                    <a:pt x="16" y="133"/>
                  </a:lnTo>
                  <a:lnTo>
                    <a:pt x="7" y="133"/>
                  </a:lnTo>
                  <a:lnTo>
                    <a:pt x="4" y="128"/>
                  </a:lnTo>
                  <a:lnTo>
                    <a:pt x="2" y="120"/>
                  </a:lnTo>
                  <a:lnTo>
                    <a:pt x="4" y="108"/>
                  </a:lnTo>
                  <a:lnTo>
                    <a:pt x="7" y="99"/>
                  </a:lnTo>
                  <a:lnTo>
                    <a:pt x="5" y="96"/>
                  </a:lnTo>
                  <a:lnTo>
                    <a:pt x="4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4" y="69"/>
                  </a:lnTo>
                  <a:lnTo>
                    <a:pt x="7" y="67"/>
                  </a:lnTo>
                  <a:lnTo>
                    <a:pt x="5" y="59"/>
                  </a:lnTo>
                  <a:lnTo>
                    <a:pt x="7" y="53"/>
                  </a:lnTo>
                  <a:lnTo>
                    <a:pt x="16" y="45"/>
                  </a:lnTo>
                  <a:lnTo>
                    <a:pt x="24" y="45"/>
                  </a:lnTo>
                  <a:lnTo>
                    <a:pt x="33" y="42"/>
                  </a:lnTo>
                  <a:lnTo>
                    <a:pt x="38" y="35"/>
                  </a:lnTo>
                  <a:lnTo>
                    <a:pt x="36" y="30"/>
                  </a:lnTo>
                  <a:lnTo>
                    <a:pt x="48" y="18"/>
                  </a:lnTo>
                  <a:lnTo>
                    <a:pt x="62" y="19"/>
                  </a:lnTo>
                  <a:lnTo>
                    <a:pt x="67" y="12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5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8" name="Freeform 4257"/>
            <p:cNvSpPr>
              <a:spLocks/>
            </p:cNvSpPr>
            <p:nvPr/>
          </p:nvSpPr>
          <p:spPr bwMode="auto">
            <a:xfrm>
              <a:off x="2212604" y="2593624"/>
              <a:ext cx="338290" cy="331267"/>
            </a:xfrm>
            <a:custGeom>
              <a:avLst/>
              <a:gdLst>
                <a:gd name="T0" fmla="*/ 149 w 153"/>
                <a:gd name="T1" fmla="*/ 129 h 181"/>
                <a:gd name="T2" fmla="*/ 128 w 153"/>
                <a:gd name="T3" fmla="*/ 111 h 181"/>
                <a:gd name="T4" fmla="*/ 111 w 153"/>
                <a:gd name="T5" fmla="*/ 101 h 181"/>
                <a:gd name="T6" fmla="*/ 109 w 153"/>
                <a:gd name="T7" fmla="*/ 74 h 181"/>
                <a:gd name="T8" fmla="*/ 107 w 153"/>
                <a:gd name="T9" fmla="*/ 46 h 181"/>
                <a:gd name="T10" fmla="*/ 85 w 153"/>
                <a:gd name="T11" fmla="*/ 31 h 181"/>
                <a:gd name="T12" fmla="*/ 67 w 153"/>
                <a:gd name="T13" fmla="*/ 19 h 181"/>
                <a:gd name="T14" fmla="*/ 53 w 153"/>
                <a:gd name="T15" fmla="*/ 9 h 181"/>
                <a:gd name="T16" fmla="*/ 46 w 153"/>
                <a:gd name="T17" fmla="*/ 0 h 181"/>
                <a:gd name="T18" fmla="*/ 34 w 153"/>
                <a:gd name="T19" fmla="*/ 4 h 181"/>
                <a:gd name="T20" fmla="*/ 36 w 153"/>
                <a:gd name="T21" fmla="*/ 22 h 181"/>
                <a:gd name="T22" fmla="*/ 43 w 153"/>
                <a:gd name="T23" fmla="*/ 41 h 181"/>
                <a:gd name="T24" fmla="*/ 29 w 153"/>
                <a:gd name="T25" fmla="*/ 46 h 181"/>
                <a:gd name="T26" fmla="*/ 15 w 153"/>
                <a:gd name="T27" fmla="*/ 58 h 181"/>
                <a:gd name="T28" fmla="*/ 19 w 153"/>
                <a:gd name="T29" fmla="*/ 75 h 181"/>
                <a:gd name="T30" fmla="*/ 17 w 153"/>
                <a:gd name="T31" fmla="*/ 80 h 181"/>
                <a:gd name="T32" fmla="*/ 12 w 153"/>
                <a:gd name="T33" fmla="*/ 94 h 181"/>
                <a:gd name="T34" fmla="*/ 2 w 153"/>
                <a:gd name="T35" fmla="*/ 106 h 181"/>
                <a:gd name="T36" fmla="*/ 0 w 153"/>
                <a:gd name="T37" fmla="*/ 116 h 181"/>
                <a:gd name="T38" fmla="*/ 9 w 153"/>
                <a:gd name="T39" fmla="*/ 125 h 181"/>
                <a:gd name="T40" fmla="*/ 0 w 153"/>
                <a:gd name="T41" fmla="*/ 136 h 181"/>
                <a:gd name="T42" fmla="*/ 14 w 153"/>
                <a:gd name="T43" fmla="*/ 141 h 181"/>
                <a:gd name="T44" fmla="*/ 31 w 153"/>
                <a:gd name="T45" fmla="*/ 144 h 181"/>
                <a:gd name="T46" fmla="*/ 36 w 153"/>
                <a:gd name="T47" fmla="*/ 161 h 181"/>
                <a:gd name="T48" fmla="*/ 44 w 153"/>
                <a:gd name="T49" fmla="*/ 168 h 181"/>
                <a:gd name="T50" fmla="*/ 54 w 153"/>
                <a:gd name="T51" fmla="*/ 178 h 181"/>
                <a:gd name="T52" fmla="*/ 73 w 153"/>
                <a:gd name="T53" fmla="*/ 180 h 181"/>
                <a:gd name="T54" fmla="*/ 82 w 153"/>
                <a:gd name="T55" fmla="*/ 171 h 181"/>
                <a:gd name="T56" fmla="*/ 96 w 153"/>
                <a:gd name="T57" fmla="*/ 165 h 181"/>
                <a:gd name="T58" fmla="*/ 111 w 153"/>
                <a:gd name="T59" fmla="*/ 158 h 181"/>
                <a:gd name="T60" fmla="*/ 118 w 153"/>
                <a:gd name="T61" fmla="*/ 148 h 181"/>
                <a:gd name="T62" fmla="*/ 133 w 153"/>
                <a:gd name="T63" fmla="*/ 148 h 181"/>
                <a:gd name="T64" fmla="*/ 152 w 153"/>
                <a:gd name="T65" fmla="*/ 137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181"/>
                <a:gd name="T101" fmla="*/ 153 w 15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181">
                  <a:moveTo>
                    <a:pt x="152" y="137"/>
                  </a:moveTo>
                  <a:lnTo>
                    <a:pt x="149" y="129"/>
                  </a:lnTo>
                  <a:lnTo>
                    <a:pt x="140" y="121"/>
                  </a:lnTo>
                  <a:lnTo>
                    <a:pt x="128" y="111"/>
                  </a:lnTo>
                  <a:lnTo>
                    <a:pt x="118" y="106"/>
                  </a:lnTo>
                  <a:lnTo>
                    <a:pt x="111" y="101"/>
                  </a:lnTo>
                  <a:lnTo>
                    <a:pt x="113" y="84"/>
                  </a:lnTo>
                  <a:lnTo>
                    <a:pt x="109" y="74"/>
                  </a:lnTo>
                  <a:lnTo>
                    <a:pt x="107" y="63"/>
                  </a:lnTo>
                  <a:lnTo>
                    <a:pt x="107" y="46"/>
                  </a:lnTo>
                  <a:lnTo>
                    <a:pt x="97" y="39"/>
                  </a:lnTo>
                  <a:lnTo>
                    <a:pt x="85" y="31"/>
                  </a:lnTo>
                  <a:lnTo>
                    <a:pt x="77" y="29"/>
                  </a:lnTo>
                  <a:lnTo>
                    <a:pt x="67" y="19"/>
                  </a:lnTo>
                  <a:lnTo>
                    <a:pt x="62" y="9"/>
                  </a:lnTo>
                  <a:lnTo>
                    <a:pt x="53" y="9"/>
                  </a:lnTo>
                  <a:lnTo>
                    <a:pt x="46" y="9"/>
                  </a:lnTo>
                  <a:lnTo>
                    <a:pt x="46" y="0"/>
                  </a:lnTo>
                  <a:lnTo>
                    <a:pt x="41" y="5"/>
                  </a:lnTo>
                  <a:lnTo>
                    <a:pt x="34" y="4"/>
                  </a:lnTo>
                  <a:lnTo>
                    <a:pt x="31" y="12"/>
                  </a:lnTo>
                  <a:lnTo>
                    <a:pt x="36" y="22"/>
                  </a:lnTo>
                  <a:lnTo>
                    <a:pt x="41" y="34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29" y="46"/>
                  </a:lnTo>
                  <a:lnTo>
                    <a:pt x="20" y="51"/>
                  </a:lnTo>
                  <a:lnTo>
                    <a:pt x="15" y="58"/>
                  </a:lnTo>
                  <a:lnTo>
                    <a:pt x="19" y="68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7" y="80"/>
                  </a:lnTo>
                  <a:lnTo>
                    <a:pt x="9" y="87"/>
                  </a:lnTo>
                  <a:lnTo>
                    <a:pt x="12" y="94"/>
                  </a:lnTo>
                  <a:lnTo>
                    <a:pt x="10" y="99"/>
                  </a:lnTo>
                  <a:lnTo>
                    <a:pt x="2" y="106"/>
                  </a:lnTo>
                  <a:lnTo>
                    <a:pt x="3" y="113"/>
                  </a:lnTo>
                  <a:lnTo>
                    <a:pt x="0" y="116"/>
                  </a:lnTo>
                  <a:lnTo>
                    <a:pt x="9" y="119"/>
                  </a:lnTo>
                  <a:lnTo>
                    <a:pt x="9" y="125"/>
                  </a:lnTo>
                  <a:lnTo>
                    <a:pt x="5" y="129"/>
                  </a:lnTo>
                  <a:lnTo>
                    <a:pt x="0" y="136"/>
                  </a:lnTo>
                  <a:lnTo>
                    <a:pt x="5" y="146"/>
                  </a:lnTo>
                  <a:lnTo>
                    <a:pt x="14" y="141"/>
                  </a:lnTo>
                  <a:lnTo>
                    <a:pt x="26" y="141"/>
                  </a:lnTo>
                  <a:lnTo>
                    <a:pt x="31" y="144"/>
                  </a:lnTo>
                  <a:lnTo>
                    <a:pt x="33" y="153"/>
                  </a:lnTo>
                  <a:lnTo>
                    <a:pt x="36" y="161"/>
                  </a:lnTo>
                  <a:lnTo>
                    <a:pt x="43" y="163"/>
                  </a:lnTo>
                  <a:lnTo>
                    <a:pt x="44" y="168"/>
                  </a:lnTo>
                  <a:lnTo>
                    <a:pt x="48" y="175"/>
                  </a:lnTo>
                  <a:lnTo>
                    <a:pt x="54" y="178"/>
                  </a:lnTo>
                  <a:lnTo>
                    <a:pt x="63" y="178"/>
                  </a:lnTo>
                  <a:lnTo>
                    <a:pt x="73" y="180"/>
                  </a:lnTo>
                  <a:lnTo>
                    <a:pt x="77" y="178"/>
                  </a:lnTo>
                  <a:lnTo>
                    <a:pt x="82" y="171"/>
                  </a:lnTo>
                  <a:lnTo>
                    <a:pt x="87" y="168"/>
                  </a:lnTo>
                  <a:lnTo>
                    <a:pt x="96" y="165"/>
                  </a:lnTo>
                  <a:lnTo>
                    <a:pt x="104" y="165"/>
                  </a:lnTo>
                  <a:lnTo>
                    <a:pt x="111" y="158"/>
                  </a:lnTo>
                  <a:lnTo>
                    <a:pt x="114" y="151"/>
                  </a:lnTo>
                  <a:lnTo>
                    <a:pt x="118" y="148"/>
                  </a:lnTo>
                  <a:lnTo>
                    <a:pt x="126" y="149"/>
                  </a:lnTo>
                  <a:lnTo>
                    <a:pt x="133" y="148"/>
                  </a:lnTo>
                  <a:lnTo>
                    <a:pt x="143" y="146"/>
                  </a:lnTo>
                  <a:lnTo>
                    <a:pt x="152" y="137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9" name="Freeform 4458"/>
            <p:cNvSpPr>
              <a:spLocks/>
            </p:cNvSpPr>
            <p:nvPr/>
          </p:nvSpPr>
          <p:spPr bwMode="auto">
            <a:xfrm>
              <a:off x="2099295" y="2796932"/>
              <a:ext cx="614176" cy="479129"/>
            </a:xfrm>
            <a:custGeom>
              <a:avLst/>
              <a:gdLst>
                <a:gd name="T0" fmla="*/ 57 w 277"/>
                <a:gd name="T1" fmla="*/ 8 h 262"/>
                <a:gd name="T2" fmla="*/ 50 w 277"/>
                <a:gd name="T3" fmla="*/ 23 h 262"/>
                <a:gd name="T4" fmla="*/ 62 w 277"/>
                <a:gd name="T5" fmla="*/ 30 h 262"/>
                <a:gd name="T6" fmla="*/ 76 w 277"/>
                <a:gd name="T7" fmla="*/ 30 h 262"/>
                <a:gd name="T8" fmla="*/ 84 w 277"/>
                <a:gd name="T9" fmla="*/ 43 h 262"/>
                <a:gd name="T10" fmla="*/ 88 w 277"/>
                <a:gd name="T11" fmla="*/ 52 h 262"/>
                <a:gd name="T12" fmla="*/ 96 w 277"/>
                <a:gd name="T13" fmla="*/ 60 h 262"/>
                <a:gd name="T14" fmla="*/ 103 w 277"/>
                <a:gd name="T15" fmla="*/ 67 h 262"/>
                <a:gd name="T16" fmla="*/ 117 w 277"/>
                <a:gd name="T17" fmla="*/ 67 h 262"/>
                <a:gd name="T18" fmla="*/ 132 w 277"/>
                <a:gd name="T19" fmla="*/ 60 h 262"/>
                <a:gd name="T20" fmla="*/ 144 w 277"/>
                <a:gd name="T21" fmla="*/ 53 h 262"/>
                <a:gd name="T22" fmla="*/ 157 w 277"/>
                <a:gd name="T23" fmla="*/ 50 h 262"/>
                <a:gd name="T24" fmla="*/ 170 w 277"/>
                <a:gd name="T25" fmla="*/ 36 h 262"/>
                <a:gd name="T26" fmla="*/ 180 w 277"/>
                <a:gd name="T27" fmla="*/ 36 h 262"/>
                <a:gd name="T28" fmla="*/ 192 w 277"/>
                <a:gd name="T29" fmla="*/ 33 h 262"/>
                <a:gd name="T30" fmla="*/ 205 w 277"/>
                <a:gd name="T31" fmla="*/ 33 h 262"/>
                <a:gd name="T32" fmla="*/ 199 w 277"/>
                <a:gd name="T33" fmla="*/ 40 h 262"/>
                <a:gd name="T34" fmla="*/ 187 w 277"/>
                <a:gd name="T35" fmla="*/ 45 h 262"/>
                <a:gd name="T36" fmla="*/ 175 w 277"/>
                <a:gd name="T37" fmla="*/ 57 h 262"/>
                <a:gd name="T38" fmla="*/ 176 w 277"/>
                <a:gd name="T39" fmla="*/ 67 h 262"/>
                <a:gd name="T40" fmla="*/ 170 w 277"/>
                <a:gd name="T41" fmla="*/ 74 h 262"/>
                <a:gd name="T42" fmla="*/ 175 w 277"/>
                <a:gd name="T43" fmla="*/ 93 h 262"/>
                <a:gd name="T44" fmla="*/ 175 w 277"/>
                <a:gd name="T45" fmla="*/ 104 h 262"/>
                <a:gd name="T46" fmla="*/ 171 w 277"/>
                <a:gd name="T47" fmla="*/ 129 h 262"/>
                <a:gd name="T48" fmla="*/ 187 w 277"/>
                <a:gd name="T49" fmla="*/ 132 h 262"/>
                <a:gd name="T50" fmla="*/ 210 w 277"/>
                <a:gd name="T51" fmla="*/ 142 h 262"/>
                <a:gd name="T52" fmla="*/ 243 w 277"/>
                <a:gd name="T53" fmla="*/ 169 h 262"/>
                <a:gd name="T54" fmla="*/ 261 w 277"/>
                <a:gd name="T55" fmla="*/ 173 h 262"/>
                <a:gd name="T56" fmla="*/ 274 w 277"/>
                <a:gd name="T57" fmla="*/ 195 h 262"/>
                <a:gd name="T58" fmla="*/ 274 w 277"/>
                <a:gd name="T59" fmla="*/ 209 h 262"/>
                <a:gd name="T60" fmla="*/ 269 w 277"/>
                <a:gd name="T61" fmla="*/ 217 h 262"/>
                <a:gd name="T62" fmla="*/ 262 w 277"/>
                <a:gd name="T63" fmla="*/ 219 h 262"/>
                <a:gd name="T64" fmla="*/ 261 w 277"/>
                <a:gd name="T65" fmla="*/ 234 h 262"/>
                <a:gd name="T66" fmla="*/ 252 w 277"/>
                <a:gd name="T67" fmla="*/ 246 h 262"/>
                <a:gd name="T68" fmla="*/ 248 w 277"/>
                <a:gd name="T69" fmla="*/ 256 h 262"/>
                <a:gd name="T70" fmla="*/ 229 w 277"/>
                <a:gd name="T71" fmla="*/ 261 h 262"/>
                <a:gd name="T72" fmla="*/ 216 w 277"/>
                <a:gd name="T73" fmla="*/ 251 h 262"/>
                <a:gd name="T74" fmla="*/ 193 w 277"/>
                <a:gd name="T75" fmla="*/ 243 h 262"/>
                <a:gd name="T76" fmla="*/ 164 w 277"/>
                <a:gd name="T77" fmla="*/ 246 h 262"/>
                <a:gd name="T78" fmla="*/ 154 w 277"/>
                <a:gd name="T79" fmla="*/ 226 h 262"/>
                <a:gd name="T80" fmla="*/ 129 w 277"/>
                <a:gd name="T81" fmla="*/ 210 h 262"/>
                <a:gd name="T82" fmla="*/ 98 w 277"/>
                <a:gd name="T83" fmla="*/ 185 h 262"/>
                <a:gd name="T84" fmla="*/ 71 w 277"/>
                <a:gd name="T85" fmla="*/ 149 h 262"/>
                <a:gd name="T86" fmla="*/ 52 w 277"/>
                <a:gd name="T87" fmla="*/ 127 h 262"/>
                <a:gd name="T88" fmla="*/ 29 w 277"/>
                <a:gd name="T89" fmla="*/ 98 h 262"/>
                <a:gd name="T90" fmla="*/ 0 w 277"/>
                <a:gd name="T91" fmla="*/ 67 h 262"/>
                <a:gd name="T92" fmla="*/ 17 w 277"/>
                <a:gd name="T93" fmla="*/ 49 h 262"/>
                <a:gd name="T94" fmla="*/ 20 w 277"/>
                <a:gd name="T95" fmla="*/ 30 h 262"/>
                <a:gd name="T96" fmla="*/ 34 w 277"/>
                <a:gd name="T97" fmla="*/ 19 h 262"/>
                <a:gd name="T98" fmla="*/ 34 w 277"/>
                <a:gd name="T99" fmla="*/ 5 h 262"/>
                <a:gd name="T100" fmla="*/ 49 w 277"/>
                <a:gd name="T101" fmla="*/ 5 h 2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"/>
                <a:gd name="T154" fmla="*/ 0 h 262"/>
                <a:gd name="T155" fmla="*/ 277 w 277"/>
                <a:gd name="T156" fmla="*/ 262 h 2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" h="262">
                  <a:moveTo>
                    <a:pt x="49" y="5"/>
                  </a:moveTo>
                  <a:lnTo>
                    <a:pt x="57" y="8"/>
                  </a:lnTo>
                  <a:lnTo>
                    <a:pt x="57" y="14"/>
                  </a:lnTo>
                  <a:lnTo>
                    <a:pt x="50" y="23"/>
                  </a:lnTo>
                  <a:lnTo>
                    <a:pt x="55" y="33"/>
                  </a:lnTo>
                  <a:lnTo>
                    <a:pt x="62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1" y="35"/>
                  </a:lnTo>
                  <a:lnTo>
                    <a:pt x="84" y="43"/>
                  </a:lnTo>
                  <a:lnTo>
                    <a:pt x="84" y="49"/>
                  </a:lnTo>
                  <a:lnTo>
                    <a:pt x="88" y="52"/>
                  </a:lnTo>
                  <a:lnTo>
                    <a:pt x="91" y="52"/>
                  </a:lnTo>
                  <a:lnTo>
                    <a:pt x="96" y="60"/>
                  </a:lnTo>
                  <a:lnTo>
                    <a:pt x="100" y="66"/>
                  </a:lnTo>
                  <a:lnTo>
                    <a:pt x="103" y="67"/>
                  </a:lnTo>
                  <a:lnTo>
                    <a:pt x="113" y="66"/>
                  </a:lnTo>
                  <a:lnTo>
                    <a:pt x="117" y="67"/>
                  </a:lnTo>
                  <a:lnTo>
                    <a:pt x="123" y="67"/>
                  </a:lnTo>
                  <a:lnTo>
                    <a:pt x="132" y="60"/>
                  </a:lnTo>
                  <a:lnTo>
                    <a:pt x="139" y="53"/>
                  </a:lnTo>
                  <a:lnTo>
                    <a:pt x="144" y="53"/>
                  </a:lnTo>
                  <a:lnTo>
                    <a:pt x="153" y="53"/>
                  </a:lnTo>
                  <a:lnTo>
                    <a:pt x="157" y="50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73" y="38"/>
                  </a:lnTo>
                  <a:lnTo>
                    <a:pt x="180" y="36"/>
                  </a:lnTo>
                  <a:lnTo>
                    <a:pt x="188" y="35"/>
                  </a:lnTo>
                  <a:lnTo>
                    <a:pt x="192" y="33"/>
                  </a:lnTo>
                  <a:lnTo>
                    <a:pt x="202" y="28"/>
                  </a:lnTo>
                  <a:lnTo>
                    <a:pt x="205" y="33"/>
                  </a:lnTo>
                  <a:lnTo>
                    <a:pt x="204" y="36"/>
                  </a:lnTo>
                  <a:lnTo>
                    <a:pt x="199" y="40"/>
                  </a:lnTo>
                  <a:lnTo>
                    <a:pt x="195" y="45"/>
                  </a:lnTo>
                  <a:lnTo>
                    <a:pt x="187" y="45"/>
                  </a:lnTo>
                  <a:lnTo>
                    <a:pt x="178" y="50"/>
                  </a:lnTo>
                  <a:lnTo>
                    <a:pt x="175" y="57"/>
                  </a:lnTo>
                  <a:lnTo>
                    <a:pt x="175" y="62"/>
                  </a:lnTo>
                  <a:lnTo>
                    <a:pt x="176" y="67"/>
                  </a:lnTo>
                  <a:lnTo>
                    <a:pt x="171" y="69"/>
                  </a:lnTo>
                  <a:lnTo>
                    <a:pt x="170" y="74"/>
                  </a:lnTo>
                  <a:lnTo>
                    <a:pt x="168" y="81"/>
                  </a:lnTo>
                  <a:lnTo>
                    <a:pt x="175" y="93"/>
                  </a:lnTo>
                  <a:lnTo>
                    <a:pt x="175" y="98"/>
                  </a:lnTo>
                  <a:lnTo>
                    <a:pt x="175" y="104"/>
                  </a:lnTo>
                  <a:lnTo>
                    <a:pt x="171" y="118"/>
                  </a:lnTo>
                  <a:lnTo>
                    <a:pt x="171" y="129"/>
                  </a:lnTo>
                  <a:lnTo>
                    <a:pt x="176" y="134"/>
                  </a:lnTo>
                  <a:lnTo>
                    <a:pt x="187" y="132"/>
                  </a:lnTo>
                  <a:lnTo>
                    <a:pt x="202" y="137"/>
                  </a:lnTo>
                  <a:lnTo>
                    <a:pt x="210" y="142"/>
                  </a:lnTo>
                  <a:lnTo>
                    <a:pt x="223" y="154"/>
                  </a:lnTo>
                  <a:lnTo>
                    <a:pt x="243" y="169"/>
                  </a:lnTo>
                  <a:lnTo>
                    <a:pt x="250" y="169"/>
                  </a:lnTo>
                  <a:lnTo>
                    <a:pt x="261" y="173"/>
                  </a:lnTo>
                  <a:lnTo>
                    <a:pt x="271" y="183"/>
                  </a:lnTo>
                  <a:lnTo>
                    <a:pt x="274" y="195"/>
                  </a:lnTo>
                  <a:lnTo>
                    <a:pt x="276" y="203"/>
                  </a:lnTo>
                  <a:lnTo>
                    <a:pt x="274" y="209"/>
                  </a:lnTo>
                  <a:lnTo>
                    <a:pt x="274" y="214"/>
                  </a:lnTo>
                  <a:lnTo>
                    <a:pt x="269" y="217"/>
                  </a:lnTo>
                  <a:lnTo>
                    <a:pt x="266" y="219"/>
                  </a:lnTo>
                  <a:lnTo>
                    <a:pt x="262" y="219"/>
                  </a:lnTo>
                  <a:lnTo>
                    <a:pt x="261" y="226"/>
                  </a:lnTo>
                  <a:lnTo>
                    <a:pt x="261" y="234"/>
                  </a:lnTo>
                  <a:lnTo>
                    <a:pt x="258" y="241"/>
                  </a:lnTo>
                  <a:lnTo>
                    <a:pt x="252" y="246"/>
                  </a:lnTo>
                  <a:lnTo>
                    <a:pt x="248" y="251"/>
                  </a:lnTo>
                  <a:lnTo>
                    <a:pt x="248" y="256"/>
                  </a:lnTo>
                  <a:lnTo>
                    <a:pt x="241" y="258"/>
                  </a:lnTo>
                  <a:lnTo>
                    <a:pt x="229" y="261"/>
                  </a:lnTo>
                  <a:lnTo>
                    <a:pt x="224" y="258"/>
                  </a:lnTo>
                  <a:lnTo>
                    <a:pt x="216" y="251"/>
                  </a:lnTo>
                  <a:lnTo>
                    <a:pt x="204" y="244"/>
                  </a:lnTo>
                  <a:lnTo>
                    <a:pt x="193" y="243"/>
                  </a:lnTo>
                  <a:lnTo>
                    <a:pt x="178" y="244"/>
                  </a:lnTo>
                  <a:lnTo>
                    <a:pt x="164" y="246"/>
                  </a:lnTo>
                  <a:lnTo>
                    <a:pt x="153" y="233"/>
                  </a:lnTo>
                  <a:lnTo>
                    <a:pt x="154" y="226"/>
                  </a:lnTo>
                  <a:lnTo>
                    <a:pt x="144" y="216"/>
                  </a:lnTo>
                  <a:lnTo>
                    <a:pt x="129" y="210"/>
                  </a:lnTo>
                  <a:lnTo>
                    <a:pt x="115" y="200"/>
                  </a:lnTo>
                  <a:lnTo>
                    <a:pt x="98" y="185"/>
                  </a:lnTo>
                  <a:lnTo>
                    <a:pt x="77" y="163"/>
                  </a:lnTo>
                  <a:lnTo>
                    <a:pt x="71" y="149"/>
                  </a:lnTo>
                  <a:lnTo>
                    <a:pt x="60" y="140"/>
                  </a:lnTo>
                  <a:lnTo>
                    <a:pt x="52" y="127"/>
                  </a:lnTo>
                  <a:lnTo>
                    <a:pt x="42" y="113"/>
                  </a:lnTo>
                  <a:lnTo>
                    <a:pt x="29" y="98"/>
                  </a:lnTo>
                  <a:lnTo>
                    <a:pt x="17" y="83"/>
                  </a:lnTo>
                  <a:lnTo>
                    <a:pt x="0" y="67"/>
                  </a:lnTo>
                  <a:lnTo>
                    <a:pt x="10" y="57"/>
                  </a:lnTo>
                  <a:lnTo>
                    <a:pt x="17" y="49"/>
                  </a:lnTo>
                  <a:lnTo>
                    <a:pt x="20" y="38"/>
                  </a:lnTo>
                  <a:lnTo>
                    <a:pt x="20" y="30"/>
                  </a:lnTo>
                  <a:lnTo>
                    <a:pt x="29" y="26"/>
                  </a:lnTo>
                  <a:lnTo>
                    <a:pt x="34" y="19"/>
                  </a:lnTo>
                  <a:lnTo>
                    <a:pt x="37" y="16"/>
                  </a:lnTo>
                  <a:lnTo>
                    <a:pt x="34" y="5"/>
                  </a:lnTo>
                  <a:lnTo>
                    <a:pt x="39" y="0"/>
                  </a:lnTo>
                  <a:lnTo>
                    <a:pt x="49" y="5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0" name="Freeform 4559"/>
            <p:cNvSpPr>
              <a:spLocks/>
            </p:cNvSpPr>
            <p:nvPr/>
          </p:nvSpPr>
          <p:spPr bwMode="auto">
            <a:xfrm>
              <a:off x="1618136" y="2127290"/>
              <a:ext cx="816163" cy="409464"/>
            </a:xfrm>
            <a:custGeom>
              <a:avLst/>
              <a:gdLst>
                <a:gd name="T0" fmla="*/ 352 w 368"/>
                <a:gd name="T1" fmla="*/ 181 h 222"/>
                <a:gd name="T2" fmla="*/ 340 w 368"/>
                <a:gd name="T3" fmla="*/ 154 h 222"/>
                <a:gd name="T4" fmla="*/ 328 w 368"/>
                <a:gd name="T5" fmla="*/ 134 h 222"/>
                <a:gd name="T6" fmla="*/ 323 w 368"/>
                <a:gd name="T7" fmla="*/ 119 h 222"/>
                <a:gd name="T8" fmla="*/ 328 w 368"/>
                <a:gd name="T9" fmla="*/ 101 h 222"/>
                <a:gd name="T10" fmla="*/ 326 w 368"/>
                <a:gd name="T11" fmla="*/ 78 h 222"/>
                <a:gd name="T12" fmla="*/ 326 w 368"/>
                <a:gd name="T13" fmla="*/ 65 h 222"/>
                <a:gd name="T14" fmla="*/ 309 w 368"/>
                <a:gd name="T15" fmla="*/ 49 h 222"/>
                <a:gd name="T16" fmla="*/ 291 w 368"/>
                <a:gd name="T17" fmla="*/ 49 h 222"/>
                <a:gd name="T18" fmla="*/ 278 w 368"/>
                <a:gd name="T19" fmla="*/ 56 h 222"/>
                <a:gd name="T20" fmla="*/ 251 w 368"/>
                <a:gd name="T21" fmla="*/ 53 h 222"/>
                <a:gd name="T22" fmla="*/ 230 w 368"/>
                <a:gd name="T23" fmla="*/ 44 h 222"/>
                <a:gd name="T24" fmla="*/ 215 w 368"/>
                <a:gd name="T25" fmla="*/ 42 h 222"/>
                <a:gd name="T26" fmla="*/ 182 w 368"/>
                <a:gd name="T27" fmla="*/ 44 h 222"/>
                <a:gd name="T28" fmla="*/ 162 w 368"/>
                <a:gd name="T29" fmla="*/ 32 h 222"/>
                <a:gd name="T30" fmla="*/ 148 w 368"/>
                <a:gd name="T31" fmla="*/ 39 h 222"/>
                <a:gd name="T32" fmla="*/ 136 w 368"/>
                <a:gd name="T33" fmla="*/ 31 h 222"/>
                <a:gd name="T34" fmla="*/ 116 w 368"/>
                <a:gd name="T35" fmla="*/ 31 h 222"/>
                <a:gd name="T36" fmla="*/ 94 w 368"/>
                <a:gd name="T37" fmla="*/ 15 h 222"/>
                <a:gd name="T38" fmla="*/ 73 w 368"/>
                <a:gd name="T39" fmla="*/ 6 h 222"/>
                <a:gd name="T40" fmla="*/ 55 w 368"/>
                <a:gd name="T41" fmla="*/ 5 h 222"/>
                <a:gd name="T42" fmla="*/ 40 w 368"/>
                <a:gd name="T43" fmla="*/ 0 h 222"/>
                <a:gd name="T44" fmla="*/ 31 w 368"/>
                <a:gd name="T45" fmla="*/ 8 h 222"/>
                <a:gd name="T46" fmla="*/ 28 w 368"/>
                <a:gd name="T47" fmla="*/ 39 h 222"/>
                <a:gd name="T48" fmla="*/ 19 w 368"/>
                <a:gd name="T49" fmla="*/ 56 h 222"/>
                <a:gd name="T50" fmla="*/ 7 w 368"/>
                <a:gd name="T51" fmla="*/ 73 h 222"/>
                <a:gd name="T52" fmla="*/ 9 w 368"/>
                <a:gd name="T53" fmla="*/ 85 h 222"/>
                <a:gd name="T54" fmla="*/ 28 w 368"/>
                <a:gd name="T55" fmla="*/ 89 h 222"/>
                <a:gd name="T56" fmla="*/ 36 w 368"/>
                <a:gd name="T57" fmla="*/ 107 h 222"/>
                <a:gd name="T58" fmla="*/ 53 w 368"/>
                <a:gd name="T59" fmla="*/ 115 h 222"/>
                <a:gd name="T60" fmla="*/ 56 w 368"/>
                <a:gd name="T61" fmla="*/ 136 h 222"/>
                <a:gd name="T62" fmla="*/ 67 w 368"/>
                <a:gd name="T63" fmla="*/ 147 h 222"/>
                <a:gd name="T64" fmla="*/ 76 w 368"/>
                <a:gd name="T65" fmla="*/ 139 h 222"/>
                <a:gd name="T66" fmla="*/ 85 w 368"/>
                <a:gd name="T67" fmla="*/ 125 h 222"/>
                <a:gd name="T68" fmla="*/ 92 w 368"/>
                <a:gd name="T69" fmla="*/ 127 h 222"/>
                <a:gd name="T70" fmla="*/ 112 w 368"/>
                <a:gd name="T71" fmla="*/ 137 h 222"/>
                <a:gd name="T72" fmla="*/ 139 w 368"/>
                <a:gd name="T73" fmla="*/ 142 h 222"/>
                <a:gd name="T74" fmla="*/ 164 w 368"/>
                <a:gd name="T75" fmla="*/ 156 h 222"/>
                <a:gd name="T76" fmla="*/ 179 w 368"/>
                <a:gd name="T77" fmla="*/ 168 h 222"/>
                <a:gd name="T78" fmla="*/ 199 w 368"/>
                <a:gd name="T79" fmla="*/ 168 h 222"/>
                <a:gd name="T80" fmla="*/ 218 w 368"/>
                <a:gd name="T81" fmla="*/ 178 h 222"/>
                <a:gd name="T82" fmla="*/ 235 w 368"/>
                <a:gd name="T83" fmla="*/ 178 h 222"/>
                <a:gd name="T84" fmla="*/ 252 w 368"/>
                <a:gd name="T85" fmla="*/ 178 h 222"/>
                <a:gd name="T86" fmla="*/ 264 w 368"/>
                <a:gd name="T87" fmla="*/ 181 h 222"/>
                <a:gd name="T88" fmla="*/ 265 w 368"/>
                <a:gd name="T89" fmla="*/ 198 h 222"/>
                <a:gd name="T90" fmla="*/ 282 w 368"/>
                <a:gd name="T91" fmla="*/ 204 h 222"/>
                <a:gd name="T92" fmla="*/ 294 w 368"/>
                <a:gd name="T93" fmla="*/ 216 h 222"/>
                <a:gd name="T94" fmla="*/ 306 w 368"/>
                <a:gd name="T95" fmla="*/ 216 h 222"/>
                <a:gd name="T96" fmla="*/ 310 w 368"/>
                <a:gd name="T97" fmla="*/ 200 h 222"/>
                <a:gd name="T98" fmla="*/ 328 w 368"/>
                <a:gd name="T99" fmla="*/ 200 h 222"/>
                <a:gd name="T100" fmla="*/ 345 w 368"/>
                <a:gd name="T101" fmla="*/ 207 h 222"/>
                <a:gd name="T102" fmla="*/ 357 w 368"/>
                <a:gd name="T103" fmla="*/ 212 h 222"/>
                <a:gd name="T104" fmla="*/ 367 w 368"/>
                <a:gd name="T105" fmla="*/ 200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222"/>
                <a:gd name="T161" fmla="*/ 368 w 368"/>
                <a:gd name="T162" fmla="*/ 222 h 2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222">
                  <a:moveTo>
                    <a:pt x="364" y="190"/>
                  </a:moveTo>
                  <a:lnTo>
                    <a:pt x="352" y="181"/>
                  </a:lnTo>
                  <a:lnTo>
                    <a:pt x="347" y="173"/>
                  </a:lnTo>
                  <a:lnTo>
                    <a:pt x="340" y="154"/>
                  </a:lnTo>
                  <a:lnTo>
                    <a:pt x="337" y="147"/>
                  </a:lnTo>
                  <a:lnTo>
                    <a:pt x="328" y="134"/>
                  </a:lnTo>
                  <a:lnTo>
                    <a:pt x="323" y="127"/>
                  </a:lnTo>
                  <a:lnTo>
                    <a:pt x="323" y="119"/>
                  </a:lnTo>
                  <a:lnTo>
                    <a:pt x="330" y="111"/>
                  </a:lnTo>
                  <a:lnTo>
                    <a:pt x="328" y="101"/>
                  </a:lnTo>
                  <a:lnTo>
                    <a:pt x="328" y="87"/>
                  </a:lnTo>
                  <a:lnTo>
                    <a:pt x="326" y="78"/>
                  </a:lnTo>
                  <a:lnTo>
                    <a:pt x="331" y="72"/>
                  </a:lnTo>
                  <a:lnTo>
                    <a:pt x="326" y="65"/>
                  </a:lnTo>
                  <a:lnTo>
                    <a:pt x="318" y="51"/>
                  </a:lnTo>
                  <a:lnTo>
                    <a:pt x="309" y="49"/>
                  </a:lnTo>
                  <a:lnTo>
                    <a:pt x="297" y="46"/>
                  </a:lnTo>
                  <a:lnTo>
                    <a:pt x="291" y="49"/>
                  </a:lnTo>
                  <a:lnTo>
                    <a:pt x="286" y="54"/>
                  </a:lnTo>
                  <a:lnTo>
                    <a:pt x="278" y="56"/>
                  </a:lnTo>
                  <a:lnTo>
                    <a:pt x="272" y="53"/>
                  </a:lnTo>
                  <a:lnTo>
                    <a:pt x="251" y="53"/>
                  </a:lnTo>
                  <a:lnTo>
                    <a:pt x="239" y="48"/>
                  </a:lnTo>
                  <a:lnTo>
                    <a:pt x="230" y="44"/>
                  </a:lnTo>
                  <a:lnTo>
                    <a:pt x="223" y="37"/>
                  </a:lnTo>
                  <a:lnTo>
                    <a:pt x="215" y="42"/>
                  </a:lnTo>
                  <a:lnTo>
                    <a:pt x="199" y="42"/>
                  </a:lnTo>
                  <a:lnTo>
                    <a:pt x="182" y="44"/>
                  </a:lnTo>
                  <a:lnTo>
                    <a:pt x="172" y="42"/>
                  </a:lnTo>
                  <a:lnTo>
                    <a:pt x="162" y="32"/>
                  </a:lnTo>
                  <a:lnTo>
                    <a:pt x="155" y="37"/>
                  </a:lnTo>
                  <a:lnTo>
                    <a:pt x="148" y="39"/>
                  </a:lnTo>
                  <a:lnTo>
                    <a:pt x="139" y="34"/>
                  </a:lnTo>
                  <a:lnTo>
                    <a:pt x="136" y="31"/>
                  </a:lnTo>
                  <a:lnTo>
                    <a:pt x="126" y="32"/>
                  </a:lnTo>
                  <a:lnTo>
                    <a:pt x="116" y="31"/>
                  </a:lnTo>
                  <a:lnTo>
                    <a:pt x="107" y="25"/>
                  </a:lnTo>
                  <a:lnTo>
                    <a:pt x="94" y="15"/>
                  </a:lnTo>
                  <a:lnTo>
                    <a:pt x="81" y="5"/>
                  </a:lnTo>
                  <a:lnTo>
                    <a:pt x="73" y="6"/>
                  </a:lnTo>
                  <a:lnTo>
                    <a:pt x="63" y="10"/>
                  </a:lnTo>
                  <a:lnTo>
                    <a:pt x="55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5"/>
                  </a:lnTo>
                  <a:lnTo>
                    <a:pt x="31" y="8"/>
                  </a:lnTo>
                  <a:lnTo>
                    <a:pt x="31" y="24"/>
                  </a:lnTo>
                  <a:lnTo>
                    <a:pt x="28" y="39"/>
                  </a:lnTo>
                  <a:lnTo>
                    <a:pt x="24" y="49"/>
                  </a:lnTo>
                  <a:lnTo>
                    <a:pt x="19" y="56"/>
                  </a:lnTo>
                  <a:lnTo>
                    <a:pt x="14" y="67"/>
                  </a:lnTo>
                  <a:lnTo>
                    <a:pt x="7" y="73"/>
                  </a:lnTo>
                  <a:lnTo>
                    <a:pt x="0" y="78"/>
                  </a:lnTo>
                  <a:lnTo>
                    <a:pt x="9" y="85"/>
                  </a:lnTo>
                  <a:lnTo>
                    <a:pt x="17" y="87"/>
                  </a:lnTo>
                  <a:lnTo>
                    <a:pt x="28" y="89"/>
                  </a:lnTo>
                  <a:lnTo>
                    <a:pt x="26" y="102"/>
                  </a:lnTo>
                  <a:lnTo>
                    <a:pt x="36" y="107"/>
                  </a:lnTo>
                  <a:lnTo>
                    <a:pt x="50" y="112"/>
                  </a:lnTo>
                  <a:lnTo>
                    <a:pt x="53" y="115"/>
                  </a:lnTo>
                  <a:lnTo>
                    <a:pt x="55" y="122"/>
                  </a:lnTo>
                  <a:lnTo>
                    <a:pt x="56" y="136"/>
                  </a:lnTo>
                  <a:lnTo>
                    <a:pt x="59" y="144"/>
                  </a:lnTo>
                  <a:lnTo>
                    <a:pt x="67" y="147"/>
                  </a:lnTo>
                  <a:lnTo>
                    <a:pt x="75" y="145"/>
                  </a:lnTo>
                  <a:lnTo>
                    <a:pt x="76" y="139"/>
                  </a:lnTo>
                  <a:lnTo>
                    <a:pt x="76" y="132"/>
                  </a:lnTo>
                  <a:lnTo>
                    <a:pt x="85" y="125"/>
                  </a:lnTo>
                  <a:lnTo>
                    <a:pt x="88" y="122"/>
                  </a:lnTo>
                  <a:lnTo>
                    <a:pt x="92" y="127"/>
                  </a:lnTo>
                  <a:lnTo>
                    <a:pt x="100" y="134"/>
                  </a:lnTo>
                  <a:lnTo>
                    <a:pt x="112" y="137"/>
                  </a:lnTo>
                  <a:lnTo>
                    <a:pt x="128" y="140"/>
                  </a:lnTo>
                  <a:lnTo>
                    <a:pt x="139" y="142"/>
                  </a:lnTo>
                  <a:lnTo>
                    <a:pt x="155" y="149"/>
                  </a:lnTo>
                  <a:lnTo>
                    <a:pt x="164" y="156"/>
                  </a:lnTo>
                  <a:lnTo>
                    <a:pt x="173" y="166"/>
                  </a:lnTo>
                  <a:lnTo>
                    <a:pt x="179" y="168"/>
                  </a:lnTo>
                  <a:lnTo>
                    <a:pt x="192" y="168"/>
                  </a:lnTo>
                  <a:lnTo>
                    <a:pt x="199" y="168"/>
                  </a:lnTo>
                  <a:lnTo>
                    <a:pt x="209" y="176"/>
                  </a:lnTo>
                  <a:lnTo>
                    <a:pt x="218" y="178"/>
                  </a:lnTo>
                  <a:lnTo>
                    <a:pt x="228" y="176"/>
                  </a:lnTo>
                  <a:lnTo>
                    <a:pt x="235" y="178"/>
                  </a:lnTo>
                  <a:lnTo>
                    <a:pt x="240" y="178"/>
                  </a:lnTo>
                  <a:lnTo>
                    <a:pt x="252" y="178"/>
                  </a:lnTo>
                  <a:lnTo>
                    <a:pt x="256" y="175"/>
                  </a:lnTo>
                  <a:lnTo>
                    <a:pt x="264" y="181"/>
                  </a:lnTo>
                  <a:lnTo>
                    <a:pt x="264" y="188"/>
                  </a:lnTo>
                  <a:lnTo>
                    <a:pt x="265" y="198"/>
                  </a:lnTo>
                  <a:lnTo>
                    <a:pt x="270" y="202"/>
                  </a:lnTo>
                  <a:lnTo>
                    <a:pt x="282" y="204"/>
                  </a:lnTo>
                  <a:lnTo>
                    <a:pt x="289" y="210"/>
                  </a:lnTo>
                  <a:lnTo>
                    <a:pt x="294" y="216"/>
                  </a:lnTo>
                  <a:lnTo>
                    <a:pt x="299" y="221"/>
                  </a:lnTo>
                  <a:lnTo>
                    <a:pt x="306" y="216"/>
                  </a:lnTo>
                  <a:lnTo>
                    <a:pt x="308" y="207"/>
                  </a:lnTo>
                  <a:lnTo>
                    <a:pt x="310" y="200"/>
                  </a:lnTo>
                  <a:lnTo>
                    <a:pt x="319" y="203"/>
                  </a:lnTo>
                  <a:lnTo>
                    <a:pt x="328" y="200"/>
                  </a:lnTo>
                  <a:lnTo>
                    <a:pt x="335" y="200"/>
                  </a:lnTo>
                  <a:lnTo>
                    <a:pt x="345" y="207"/>
                  </a:lnTo>
                  <a:lnTo>
                    <a:pt x="352" y="212"/>
                  </a:lnTo>
                  <a:lnTo>
                    <a:pt x="357" y="212"/>
                  </a:lnTo>
                  <a:lnTo>
                    <a:pt x="364" y="206"/>
                  </a:lnTo>
                  <a:lnTo>
                    <a:pt x="367" y="200"/>
                  </a:lnTo>
                  <a:lnTo>
                    <a:pt x="364" y="190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1" name="Freeform 4660"/>
            <p:cNvSpPr>
              <a:spLocks/>
            </p:cNvSpPr>
            <p:nvPr/>
          </p:nvSpPr>
          <p:spPr bwMode="auto">
            <a:xfrm>
              <a:off x="1205949" y="2260933"/>
              <a:ext cx="633880" cy="204731"/>
            </a:xfrm>
            <a:custGeom>
              <a:avLst/>
              <a:gdLst>
                <a:gd name="T0" fmla="*/ 161 w 286"/>
                <a:gd name="T1" fmla="*/ 0 h 113"/>
                <a:gd name="T2" fmla="*/ 146 w 286"/>
                <a:gd name="T3" fmla="*/ 14 h 113"/>
                <a:gd name="T4" fmla="*/ 129 w 286"/>
                <a:gd name="T5" fmla="*/ 9 h 113"/>
                <a:gd name="T6" fmla="*/ 112 w 286"/>
                <a:gd name="T7" fmla="*/ 14 h 113"/>
                <a:gd name="T8" fmla="*/ 98 w 286"/>
                <a:gd name="T9" fmla="*/ 5 h 113"/>
                <a:gd name="T10" fmla="*/ 76 w 286"/>
                <a:gd name="T11" fmla="*/ 5 h 113"/>
                <a:gd name="T12" fmla="*/ 79 w 286"/>
                <a:gd name="T13" fmla="*/ 14 h 113"/>
                <a:gd name="T14" fmla="*/ 72 w 286"/>
                <a:gd name="T15" fmla="*/ 22 h 113"/>
                <a:gd name="T16" fmla="*/ 66 w 286"/>
                <a:gd name="T17" fmla="*/ 34 h 113"/>
                <a:gd name="T18" fmla="*/ 66 w 286"/>
                <a:gd name="T19" fmla="*/ 47 h 113"/>
                <a:gd name="T20" fmla="*/ 47 w 286"/>
                <a:gd name="T21" fmla="*/ 54 h 113"/>
                <a:gd name="T22" fmla="*/ 20 w 286"/>
                <a:gd name="T23" fmla="*/ 62 h 113"/>
                <a:gd name="T24" fmla="*/ 5 w 286"/>
                <a:gd name="T25" fmla="*/ 76 h 113"/>
                <a:gd name="T26" fmla="*/ 0 w 286"/>
                <a:gd name="T27" fmla="*/ 98 h 113"/>
                <a:gd name="T28" fmla="*/ 15 w 286"/>
                <a:gd name="T29" fmla="*/ 107 h 113"/>
                <a:gd name="T30" fmla="*/ 36 w 286"/>
                <a:gd name="T31" fmla="*/ 112 h 113"/>
                <a:gd name="T32" fmla="*/ 62 w 286"/>
                <a:gd name="T33" fmla="*/ 101 h 113"/>
                <a:gd name="T34" fmla="*/ 72 w 286"/>
                <a:gd name="T35" fmla="*/ 80 h 113"/>
                <a:gd name="T36" fmla="*/ 81 w 286"/>
                <a:gd name="T37" fmla="*/ 64 h 113"/>
                <a:gd name="T38" fmla="*/ 100 w 286"/>
                <a:gd name="T39" fmla="*/ 56 h 113"/>
                <a:gd name="T40" fmla="*/ 125 w 286"/>
                <a:gd name="T41" fmla="*/ 33 h 113"/>
                <a:gd name="T42" fmla="*/ 157 w 286"/>
                <a:gd name="T43" fmla="*/ 36 h 113"/>
                <a:gd name="T44" fmla="*/ 180 w 286"/>
                <a:gd name="T45" fmla="*/ 49 h 113"/>
                <a:gd name="T46" fmla="*/ 207 w 286"/>
                <a:gd name="T47" fmla="*/ 59 h 113"/>
                <a:gd name="T48" fmla="*/ 239 w 286"/>
                <a:gd name="T49" fmla="*/ 84 h 113"/>
                <a:gd name="T50" fmla="*/ 276 w 286"/>
                <a:gd name="T51" fmla="*/ 110 h 113"/>
                <a:gd name="T52" fmla="*/ 285 w 286"/>
                <a:gd name="T53" fmla="*/ 100 h 113"/>
                <a:gd name="T54" fmla="*/ 264 w 286"/>
                <a:gd name="T55" fmla="*/ 79 h 113"/>
                <a:gd name="T56" fmla="*/ 247 w 286"/>
                <a:gd name="T57" fmla="*/ 69 h 113"/>
                <a:gd name="T58" fmla="*/ 242 w 286"/>
                <a:gd name="T59" fmla="*/ 57 h 113"/>
                <a:gd name="T60" fmla="*/ 237 w 286"/>
                <a:gd name="T61" fmla="*/ 42 h 113"/>
                <a:gd name="T62" fmla="*/ 224 w 286"/>
                <a:gd name="T63" fmla="*/ 33 h 113"/>
                <a:gd name="T64" fmla="*/ 210 w 286"/>
                <a:gd name="T65" fmla="*/ 22 h 113"/>
                <a:gd name="T66" fmla="*/ 210 w 286"/>
                <a:gd name="T67" fmla="*/ 12 h 113"/>
                <a:gd name="T68" fmla="*/ 200 w 286"/>
                <a:gd name="T69" fmla="*/ 9 h 113"/>
                <a:gd name="T70" fmla="*/ 186 w 286"/>
                <a:gd name="T71" fmla="*/ 3 h 1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113"/>
                <a:gd name="T110" fmla="*/ 286 w 286"/>
                <a:gd name="T111" fmla="*/ 113 h 1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113">
                  <a:moveTo>
                    <a:pt x="186" y="3"/>
                  </a:moveTo>
                  <a:lnTo>
                    <a:pt x="161" y="0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37" y="7"/>
                  </a:lnTo>
                  <a:lnTo>
                    <a:pt x="129" y="9"/>
                  </a:lnTo>
                  <a:lnTo>
                    <a:pt x="120" y="11"/>
                  </a:lnTo>
                  <a:lnTo>
                    <a:pt x="112" y="14"/>
                  </a:lnTo>
                  <a:lnTo>
                    <a:pt x="108" y="12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76" y="5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78" y="21"/>
                  </a:lnTo>
                  <a:lnTo>
                    <a:pt x="72" y="22"/>
                  </a:lnTo>
                  <a:lnTo>
                    <a:pt x="67" y="29"/>
                  </a:lnTo>
                  <a:lnTo>
                    <a:pt x="66" y="34"/>
                  </a:lnTo>
                  <a:lnTo>
                    <a:pt x="67" y="40"/>
                  </a:lnTo>
                  <a:lnTo>
                    <a:pt x="66" y="47"/>
                  </a:lnTo>
                  <a:lnTo>
                    <a:pt x="61" y="50"/>
                  </a:lnTo>
                  <a:lnTo>
                    <a:pt x="47" y="54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7" y="112"/>
                  </a:lnTo>
                  <a:lnTo>
                    <a:pt x="15" y="107"/>
                  </a:lnTo>
                  <a:lnTo>
                    <a:pt x="27" y="110"/>
                  </a:lnTo>
                  <a:lnTo>
                    <a:pt x="36" y="112"/>
                  </a:lnTo>
                  <a:lnTo>
                    <a:pt x="50" y="108"/>
                  </a:lnTo>
                  <a:lnTo>
                    <a:pt x="62" y="101"/>
                  </a:lnTo>
                  <a:lnTo>
                    <a:pt x="70" y="93"/>
                  </a:lnTo>
                  <a:lnTo>
                    <a:pt x="72" y="80"/>
                  </a:lnTo>
                  <a:lnTo>
                    <a:pt x="74" y="71"/>
                  </a:lnTo>
                  <a:lnTo>
                    <a:pt x="81" y="64"/>
                  </a:lnTo>
                  <a:lnTo>
                    <a:pt x="93" y="59"/>
                  </a:lnTo>
                  <a:lnTo>
                    <a:pt x="100" y="56"/>
                  </a:lnTo>
                  <a:lnTo>
                    <a:pt x="112" y="45"/>
                  </a:lnTo>
                  <a:lnTo>
                    <a:pt x="125" y="33"/>
                  </a:lnTo>
                  <a:lnTo>
                    <a:pt x="147" y="31"/>
                  </a:lnTo>
                  <a:lnTo>
                    <a:pt x="157" y="36"/>
                  </a:lnTo>
                  <a:lnTo>
                    <a:pt x="171" y="45"/>
                  </a:lnTo>
                  <a:lnTo>
                    <a:pt x="180" y="49"/>
                  </a:lnTo>
                  <a:lnTo>
                    <a:pt x="195" y="50"/>
                  </a:lnTo>
                  <a:lnTo>
                    <a:pt x="207" y="59"/>
                  </a:lnTo>
                  <a:lnTo>
                    <a:pt x="224" y="69"/>
                  </a:lnTo>
                  <a:lnTo>
                    <a:pt x="239" y="84"/>
                  </a:lnTo>
                  <a:lnTo>
                    <a:pt x="261" y="103"/>
                  </a:lnTo>
                  <a:lnTo>
                    <a:pt x="276" y="110"/>
                  </a:lnTo>
                  <a:lnTo>
                    <a:pt x="280" y="107"/>
                  </a:lnTo>
                  <a:lnTo>
                    <a:pt x="285" y="100"/>
                  </a:lnTo>
                  <a:lnTo>
                    <a:pt x="278" y="86"/>
                  </a:lnTo>
                  <a:lnTo>
                    <a:pt x="264" y="79"/>
                  </a:lnTo>
                  <a:lnTo>
                    <a:pt x="258" y="70"/>
                  </a:lnTo>
                  <a:lnTo>
                    <a:pt x="247" y="69"/>
                  </a:lnTo>
                  <a:lnTo>
                    <a:pt x="242" y="64"/>
                  </a:lnTo>
                  <a:lnTo>
                    <a:pt x="242" y="57"/>
                  </a:lnTo>
                  <a:lnTo>
                    <a:pt x="241" y="50"/>
                  </a:lnTo>
                  <a:lnTo>
                    <a:pt x="237" y="42"/>
                  </a:lnTo>
                  <a:lnTo>
                    <a:pt x="234" y="38"/>
                  </a:lnTo>
                  <a:lnTo>
                    <a:pt x="224" y="33"/>
                  </a:lnTo>
                  <a:lnTo>
                    <a:pt x="214" y="28"/>
                  </a:lnTo>
                  <a:lnTo>
                    <a:pt x="210" y="22"/>
                  </a:lnTo>
                  <a:lnTo>
                    <a:pt x="212" y="17"/>
                  </a:lnTo>
                  <a:lnTo>
                    <a:pt x="210" y="12"/>
                  </a:lnTo>
                  <a:lnTo>
                    <a:pt x="205" y="12"/>
                  </a:lnTo>
                  <a:lnTo>
                    <a:pt x="200" y="9"/>
                  </a:lnTo>
                  <a:lnTo>
                    <a:pt x="195" y="11"/>
                  </a:lnTo>
                  <a:lnTo>
                    <a:pt x="186" y="3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2" name="Freeform 4761"/>
            <p:cNvSpPr>
              <a:spLocks/>
            </p:cNvSpPr>
            <p:nvPr/>
          </p:nvSpPr>
          <p:spPr bwMode="auto">
            <a:xfrm>
              <a:off x="1112346" y="1851474"/>
              <a:ext cx="249611" cy="164923"/>
            </a:xfrm>
            <a:custGeom>
              <a:avLst/>
              <a:gdLst>
                <a:gd name="T0" fmla="*/ 107 w 114"/>
                <a:gd name="T1" fmla="*/ 5 h 91"/>
                <a:gd name="T2" fmla="*/ 89 w 114"/>
                <a:gd name="T3" fmla="*/ 2 h 91"/>
                <a:gd name="T4" fmla="*/ 81 w 114"/>
                <a:gd name="T5" fmla="*/ 2 h 91"/>
                <a:gd name="T6" fmla="*/ 71 w 114"/>
                <a:gd name="T7" fmla="*/ 14 h 91"/>
                <a:gd name="T8" fmla="*/ 66 w 114"/>
                <a:gd name="T9" fmla="*/ 20 h 91"/>
                <a:gd name="T10" fmla="*/ 58 w 114"/>
                <a:gd name="T11" fmla="*/ 22 h 91"/>
                <a:gd name="T12" fmla="*/ 46 w 114"/>
                <a:gd name="T13" fmla="*/ 17 h 91"/>
                <a:gd name="T14" fmla="*/ 39 w 114"/>
                <a:gd name="T15" fmla="*/ 12 h 91"/>
                <a:gd name="T16" fmla="*/ 29 w 114"/>
                <a:gd name="T17" fmla="*/ 3 h 91"/>
                <a:gd name="T18" fmla="*/ 24 w 114"/>
                <a:gd name="T19" fmla="*/ 0 h 91"/>
                <a:gd name="T20" fmla="*/ 15 w 114"/>
                <a:gd name="T21" fmla="*/ 8 h 91"/>
                <a:gd name="T22" fmla="*/ 8 w 114"/>
                <a:gd name="T23" fmla="*/ 17 h 91"/>
                <a:gd name="T24" fmla="*/ 0 w 114"/>
                <a:gd name="T25" fmla="*/ 26 h 91"/>
                <a:gd name="T26" fmla="*/ 6 w 114"/>
                <a:gd name="T27" fmla="*/ 41 h 91"/>
                <a:gd name="T28" fmla="*/ 13 w 114"/>
                <a:gd name="T29" fmla="*/ 51 h 91"/>
                <a:gd name="T30" fmla="*/ 15 w 114"/>
                <a:gd name="T31" fmla="*/ 56 h 91"/>
                <a:gd name="T32" fmla="*/ 10 w 114"/>
                <a:gd name="T33" fmla="*/ 65 h 91"/>
                <a:gd name="T34" fmla="*/ 12 w 114"/>
                <a:gd name="T35" fmla="*/ 75 h 91"/>
                <a:gd name="T36" fmla="*/ 12 w 114"/>
                <a:gd name="T37" fmla="*/ 85 h 91"/>
                <a:gd name="T38" fmla="*/ 15 w 114"/>
                <a:gd name="T39" fmla="*/ 90 h 91"/>
                <a:gd name="T40" fmla="*/ 22 w 114"/>
                <a:gd name="T41" fmla="*/ 82 h 91"/>
                <a:gd name="T42" fmla="*/ 34 w 114"/>
                <a:gd name="T43" fmla="*/ 78 h 91"/>
                <a:gd name="T44" fmla="*/ 39 w 114"/>
                <a:gd name="T45" fmla="*/ 75 h 91"/>
                <a:gd name="T46" fmla="*/ 48 w 114"/>
                <a:gd name="T47" fmla="*/ 77 h 91"/>
                <a:gd name="T48" fmla="*/ 58 w 114"/>
                <a:gd name="T49" fmla="*/ 75 h 91"/>
                <a:gd name="T50" fmla="*/ 66 w 114"/>
                <a:gd name="T51" fmla="*/ 77 h 91"/>
                <a:gd name="T52" fmla="*/ 76 w 114"/>
                <a:gd name="T53" fmla="*/ 78 h 91"/>
                <a:gd name="T54" fmla="*/ 83 w 114"/>
                <a:gd name="T55" fmla="*/ 75 h 91"/>
                <a:gd name="T56" fmla="*/ 94 w 114"/>
                <a:gd name="T57" fmla="*/ 71 h 91"/>
                <a:gd name="T58" fmla="*/ 98 w 114"/>
                <a:gd name="T59" fmla="*/ 63 h 91"/>
                <a:gd name="T60" fmla="*/ 101 w 114"/>
                <a:gd name="T61" fmla="*/ 58 h 91"/>
                <a:gd name="T62" fmla="*/ 107 w 114"/>
                <a:gd name="T63" fmla="*/ 60 h 91"/>
                <a:gd name="T64" fmla="*/ 113 w 114"/>
                <a:gd name="T65" fmla="*/ 58 h 91"/>
                <a:gd name="T66" fmla="*/ 111 w 114"/>
                <a:gd name="T67" fmla="*/ 51 h 91"/>
                <a:gd name="T68" fmla="*/ 111 w 114"/>
                <a:gd name="T69" fmla="*/ 37 h 91"/>
                <a:gd name="T70" fmla="*/ 108 w 114"/>
                <a:gd name="T71" fmla="*/ 32 h 91"/>
                <a:gd name="T72" fmla="*/ 108 w 114"/>
                <a:gd name="T73" fmla="*/ 22 h 91"/>
                <a:gd name="T74" fmla="*/ 107 w 114"/>
                <a:gd name="T75" fmla="*/ 15 h 91"/>
                <a:gd name="T76" fmla="*/ 107 w 114"/>
                <a:gd name="T77" fmla="*/ 5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91"/>
                <a:gd name="T119" fmla="*/ 114 w 114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91">
                  <a:moveTo>
                    <a:pt x="107" y="5"/>
                  </a:moveTo>
                  <a:lnTo>
                    <a:pt x="89" y="2"/>
                  </a:lnTo>
                  <a:lnTo>
                    <a:pt x="81" y="2"/>
                  </a:lnTo>
                  <a:lnTo>
                    <a:pt x="71" y="14"/>
                  </a:lnTo>
                  <a:lnTo>
                    <a:pt x="66" y="20"/>
                  </a:lnTo>
                  <a:lnTo>
                    <a:pt x="58" y="22"/>
                  </a:lnTo>
                  <a:lnTo>
                    <a:pt x="46" y="17"/>
                  </a:lnTo>
                  <a:lnTo>
                    <a:pt x="39" y="1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15" y="8"/>
                  </a:lnTo>
                  <a:lnTo>
                    <a:pt x="8" y="17"/>
                  </a:lnTo>
                  <a:lnTo>
                    <a:pt x="0" y="26"/>
                  </a:lnTo>
                  <a:lnTo>
                    <a:pt x="6" y="41"/>
                  </a:lnTo>
                  <a:lnTo>
                    <a:pt x="13" y="51"/>
                  </a:lnTo>
                  <a:lnTo>
                    <a:pt x="15" y="56"/>
                  </a:lnTo>
                  <a:lnTo>
                    <a:pt x="10" y="65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15" y="90"/>
                  </a:lnTo>
                  <a:lnTo>
                    <a:pt x="22" y="82"/>
                  </a:lnTo>
                  <a:lnTo>
                    <a:pt x="34" y="78"/>
                  </a:lnTo>
                  <a:lnTo>
                    <a:pt x="39" y="75"/>
                  </a:lnTo>
                  <a:lnTo>
                    <a:pt x="48" y="77"/>
                  </a:lnTo>
                  <a:lnTo>
                    <a:pt x="58" y="75"/>
                  </a:lnTo>
                  <a:lnTo>
                    <a:pt x="66" y="77"/>
                  </a:lnTo>
                  <a:lnTo>
                    <a:pt x="76" y="78"/>
                  </a:lnTo>
                  <a:lnTo>
                    <a:pt x="83" y="75"/>
                  </a:lnTo>
                  <a:lnTo>
                    <a:pt x="94" y="71"/>
                  </a:lnTo>
                  <a:lnTo>
                    <a:pt x="98" y="63"/>
                  </a:lnTo>
                  <a:lnTo>
                    <a:pt x="101" y="58"/>
                  </a:lnTo>
                  <a:lnTo>
                    <a:pt x="107" y="60"/>
                  </a:lnTo>
                  <a:lnTo>
                    <a:pt x="113" y="58"/>
                  </a:lnTo>
                  <a:lnTo>
                    <a:pt x="111" y="51"/>
                  </a:lnTo>
                  <a:lnTo>
                    <a:pt x="111" y="37"/>
                  </a:lnTo>
                  <a:lnTo>
                    <a:pt x="108" y="32"/>
                  </a:lnTo>
                  <a:lnTo>
                    <a:pt x="108" y="22"/>
                  </a:lnTo>
                  <a:lnTo>
                    <a:pt x="107" y="15"/>
                  </a:lnTo>
                  <a:lnTo>
                    <a:pt x="107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3" name="Freeform 4862"/>
            <p:cNvSpPr>
              <a:spLocks/>
            </p:cNvSpPr>
            <p:nvPr/>
          </p:nvSpPr>
          <p:spPr bwMode="auto">
            <a:xfrm>
              <a:off x="1051588" y="1733465"/>
              <a:ext cx="587900" cy="636943"/>
            </a:xfrm>
            <a:custGeom>
              <a:avLst/>
              <a:gdLst>
                <a:gd name="T0" fmla="*/ 147 w 266"/>
                <a:gd name="T1" fmla="*/ 61 h 348"/>
                <a:gd name="T2" fmla="*/ 163 w 266"/>
                <a:gd name="T3" fmla="*/ 44 h 348"/>
                <a:gd name="T4" fmla="*/ 161 w 266"/>
                <a:gd name="T5" fmla="*/ 22 h 348"/>
                <a:gd name="T6" fmla="*/ 188 w 266"/>
                <a:gd name="T7" fmla="*/ 12 h 348"/>
                <a:gd name="T8" fmla="*/ 205 w 266"/>
                <a:gd name="T9" fmla="*/ 0 h 348"/>
                <a:gd name="T10" fmla="*/ 209 w 266"/>
                <a:gd name="T11" fmla="*/ 22 h 348"/>
                <a:gd name="T12" fmla="*/ 226 w 266"/>
                <a:gd name="T13" fmla="*/ 49 h 348"/>
                <a:gd name="T14" fmla="*/ 222 w 266"/>
                <a:gd name="T15" fmla="*/ 72 h 348"/>
                <a:gd name="T16" fmla="*/ 209 w 266"/>
                <a:gd name="T17" fmla="*/ 81 h 348"/>
                <a:gd name="T18" fmla="*/ 200 w 266"/>
                <a:gd name="T19" fmla="*/ 86 h 348"/>
                <a:gd name="T20" fmla="*/ 202 w 266"/>
                <a:gd name="T21" fmla="*/ 115 h 348"/>
                <a:gd name="T22" fmla="*/ 212 w 266"/>
                <a:gd name="T23" fmla="*/ 135 h 348"/>
                <a:gd name="T24" fmla="*/ 222 w 266"/>
                <a:gd name="T25" fmla="*/ 159 h 348"/>
                <a:gd name="T26" fmla="*/ 226 w 266"/>
                <a:gd name="T27" fmla="*/ 171 h 348"/>
                <a:gd name="T28" fmla="*/ 219 w 266"/>
                <a:gd name="T29" fmla="*/ 178 h 348"/>
                <a:gd name="T30" fmla="*/ 200 w 266"/>
                <a:gd name="T31" fmla="*/ 171 h 348"/>
                <a:gd name="T32" fmla="*/ 190 w 266"/>
                <a:gd name="T33" fmla="*/ 183 h 348"/>
                <a:gd name="T34" fmla="*/ 197 w 266"/>
                <a:gd name="T35" fmla="*/ 212 h 348"/>
                <a:gd name="T36" fmla="*/ 207 w 266"/>
                <a:gd name="T37" fmla="*/ 221 h 348"/>
                <a:gd name="T38" fmla="*/ 229 w 266"/>
                <a:gd name="T39" fmla="*/ 217 h 348"/>
                <a:gd name="T40" fmla="*/ 248 w 266"/>
                <a:gd name="T41" fmla="*/ 248 h 348"/>
                <a:gd name="T42" fmla="*/ 260 w 266"/>
                <a:gd name="T43" fmla="*/ 263 h 348"/>
                <a:gd name="T44" fmla="*/ 265 w 266"/>
                <a:gd name="T45" fmla="*/ 284 h 348"/>
                <a:gd name="T46" fmla="*/ 258 w 266"/>
                <a:gd name="T47" fmla="*/ 295 h 348"/>
                <a:gd name="T48" fmla="*/ 227 w 266"/>
                <a:gd name="T49" fmla="*/ 294 h 348"/>
                <a:gd name="T50" fmla="*/ 214 w 266"/>
                <a:gd name="T51" fmla="*/ 306 h 348"/>
                <a:gd name="T52" fmla="*/ 202 w 266"/>
                <a:gd name="T53" fmla="*/ 301 h 348"/>
                <a:gd name="T54" fmla="*/ 190 w 266"/>
                <a:gd name="T55" fmla="*/ 304 h 348"/>
                <a:gd name="T56" fmla="*/ 173 w 266"/>
                <a:gd name="T57" fmla="*/ 299 h 348"/>
                <a:gd name="T58" fmla="*/ 157 w 266"/>
                <a:gd name="T59" fmla="*/ 292 h 348"/>
                <a:gd name="T60" fmla="*/ 146 w 266"/>
                <a:gd name="T61" fmla="*/ 299 h 348"/>
                <a:gd name="T62" fmla="*/ 149 w 266"/>
                <a:gd name="T63" fmla="*/ 306 h 348"/>
                <a:gd name="T64" fmla="*/ 139 w 266"/>
                <a:gd name="T65" fmla="*/ 316 h 348"/>
                <a:gd name="T66" fmla="*/ 135 w 266"/>
                <a:gd name="T67" fmla="*/ 329 h 348"/>
                <a:gd name="T68" fmla="*/ 132 w 266"/>
                <a:gd name="T69" fmla="*/ 341 h 348"/>
                <a:gd name="T70" fmla="*/ 104 w 266"/>
                <a:gd name="T71" fmla="*/ 345 h 348"/>
                <a:gd name="T72" fmla="*/ 85 w 266"/>
                <a:gd name="T73" fmla="*/ 339 h 348"/>
                <a:gd name="T74" fmla="*/ 68 w 266"/>
                <a:gd name="T75" fmla="*/ 326 h 348"/>
                <a:gd name="T76" fmla="*/ 58 w 266"/>
                <a:gd name="T77" fmla="*/ 334 h 348"/>
                <a:gd name="T78" fmla="*/ 49 w 266"/>
                <a:gd name="T79" fmla="*/ 342 h 348"/>
                <a:gd name="T80" fmla="*/ 36 w 266"/>
                <a:gd name="T81" fmla="*/ 329 h 348"/>
                <a:gd name="T82" fmla="*/ 20 w 266"/>
                <a:gd name="T83" fmla="*/ 314 h 348"/>
                <a:gd name="T84" fmla="*/ 14 w 266"/>
                <a:gd name="T85" fmla="*/ 292 h 348"/>
                <a:gd name="T86" fmla="*/ 10 w 266"/>
                <a:gd name="T87" fmla="*/ 280 h 348"/>
                <a:gd name="T88" fmla="*/ 24 w 266"/>
                <a:gd name="T89" fmla="*/ 265 h 348"/>
                <a:gd name="T90" fmla="*/ 31 w 266"/>
                <a:gd name="T91" fmla="*/ 246 h 348"/>
                <a:gd name="T92" fmla="*/ 32 w 266"/>
                <a:gd name="T93" fmla="*/ 231 h 348"/>
                <a:gd name="T94" fmla="*/ 12 w 266"/>
                <a:gd name="T95" fmla="*/ 210 h 348"/>
                <a:gd name="T96" fmla="*/ 0 w 266"/>
                <a:gd name="T97" fmla="*/ 196 h 348"/>
                <a:gd name="T98" fmla="*/ 17 w 266"/>
                <a:gd name="T99" fmla="*/ 187 h 348"/>
                <a:gd name="T100" fmla="*/ 26 w 266"/>
                <a:gd name="T101" fmla="*/ 176 h 348"/>
                <a:gd name="T102" fmla="*/ 41 w 266"/>
                <a:gd name="T103" fmla="*/ 166 h 348"/>
                <a:gd name="T104" fmla="*/ 46 w 266"/>
                <a:gd name="T105" fmla="*/ 154 h 348"/>
                <a:gd name="T106" fmla="*/ 65 w 266"/>
                <a:gd name="T107" fmla="*/ 143 h 348"/>
                <a:gd name="T108" fmla="*/ 80 w 266"/>
                <a:gd name="T109" fmla="*/ 140 h 348"/>
                <a:gd name="T110" fmla="*/ 104 w 266"/>
                <a:gd name="T111" fmla="*/ 143 h 348"/>
                <a:gd name="T112" fmla="*/ 125 w 266"/>
                <a:gd name="T113" fmla="*/ 135 h 348"/>
                <a:gd name="T114" fmla="*/ 127 w 266"/>
                <a:gd name="T115" fmla="*/ 128 h 348"/>
                <a:gd name="T116" fmla="*/ 137 w 266"/>
                <a:gd name="T117" fmla="*/ 125 h 348"/>
                <a:gd name="T118" fmla="*/ 140 w 266"/>
                <a:gd name="T119" fmla="*/ 100 h 348"/>
                <a:gd name="T120" fmla="*/ 137 w 266"/>
                <a:gd name="T121" fmla="*/ 82 h 3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6"/>
                <a:gd name="T184" fmla="*/ 0 h 348"/>
                <a:gd name="T185" fmla="*/ 266 w 266"/>
                <a:gd name="T186" fmla="*/ 348 h 3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6" h="348">
                  <a:moveTo>
                    <a:pt x="137" y="69"/>
                  </a:moveTo>
                  <a:lnTo>
                    <a:pt x="147" y="61"/>
                  </a:lnTo>
                  <a:lnTo>
                    <a:pt x="159" y="49"/>
                  </a:lnTo>
                  <a:lnTo>
                    <a:pt x="163" y="44"/>
                  </a:lnTo>
                  <a:lnTo>
                    <a:pt x="159" y="27"/>
                  </a:lnTo>
                  <a:lnTo>
                    <a:pt x="161" y="22"/>
                  </a:lnTo>
                  <a:lnTo>
                    <a:pt x="180" y="13"/>
                  </a:lnTo>
                  <a:lnTo>
                    <a:pt x="188" y="12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07" y="8"/>
                  </a:lnTo>
                  <a:lnTo>
                    <a:pt x="209" y="22"/>
                  </a:lnTo>
                  <a:lnTo>
                    <a:pt x="219" y="37"/>
                  </a:lnTo>
                  <a:lnTo>
                    <a:pt x="226" y="49"/>
                  </a:lnTo>
                  <a:lnTo>
                    <a:pt x="226" y="61"/>
                  </a:lnTo>
                  <a:lnTo>
                    <a:pt x="222" y="72"/>
                  </a:lnTo>
                  <a:lnTo>
                    <a:pt x="214" y="81"/>
                  </a:lnTo>
                  <a:lnTo>
                    <a:pt x="209" y="81"/>
                  </a:lnTo>
                  <a:lnTo>
                    <a:pt x="203" y="81"/>
                  </a:lnTo>
                  <a:lnTo>
                    <a:pt x="200" y="86"/>
                  </a:lnTo>
                  <a:lnTo>
                    <a:pt x="203" y="96"/>
                  </a:lnTo>
                  <a:lnTo>
                    <a:pt x="202" y="115"/>
                  </a:lnTo>
                  <a:lnTo>
                    <a:pt x="210" y="123"/>
                  </a:lnTo>
                  <a:lnTo>
                    <a:pt x="212" y="135"/>
                  </a:lnTo>
                  <a:lnTo>
                    <a:pt x="217" y="151"/>
                  </a:lnTo>
                  <a:lnTo>
                    <a:pt x="222" y="159"/>
                  </a:lnTo>
                  <a:lnTo>
                    <a:pt x="227" y="164"/>
                  </a:lnTo>
                  <a:lnTo>
                    <a:pt x="226" y="171"/>
                  </a:lnTo>
                  <a:lnTo>
                    <a:pt x="222" y="176"/>
                  </a:lnTo>
                  <a:lnTo>
                    <a:pt x="219" y="178"/>
                  </a:lnTo>
                  <a:lnTo>
                    <a:pt x="210" y="171"/>
                  </a:lnTo>
                  <a:lnTo>
                    <a:pt x="200" y="171"/>
                  </a:lnTo>
                  <a:lnTo>
                    <a:pt x="193" y="176"/>
                  </a:lnTo>
                  <a:lnTo>
                    <a:pt x="190" y="183"/>
                  </a:lnTo>
                  <a:lnTo>
                    <a:pt x="197" y="191"/>
                  </a:lnTo>
                  <a:lnTo>
                    <a:pt x="197" y="212"/>
                  </a:lnTo>
                  <a:lnTo>
                    <a:pt x="202" y="219"/>
                  </a:lnTo>
                  <a:lnTo>
                    <a:pt x="207" y="221"/>
                  </a:lnTo>
                  <a:lnTo>
                    <a:pt x="217" y="219"/>
                  </a:lnTo>
                  <a:lnTo>
                    <a:pt x="229" y="217"/>
                  </a:lnTo>
                  <a:lnTo>
                    <a:pt x="237" y="236"/>
                  </a:lnTo>
                  <a:lnTo>
                    <a:pt x="248" y="248"/>
                  </a:lnTo>
                  <a:lnTo>
                    <a:pt x="254" y="256"/>
                  </a:lnTo>
                  <a:lnTo>
                    <a:pt x="260" y="263"/>
                  </a:lnTo>
                  <a:lnTo>
                    <a:pt x="260" y="277"/>
                  </a:lnTo>
                  <a:lnTo>
                    <a:pt x="265" y="284"/>
                  </a:lnTo>
                  <a:lnTo>
                    <a:pt x="265" y="287"/>
                  </a:lnTo>
                  <a:lnTo>
                    <a:pt x="258" y="295"/>
                  </a:lnTo>
                  <a:lnTo>
                    <a:pt x="231" y="292"/>
                  </a:lnTo>
                  <a:lnTo>
                    <a:pt x="227" y="294"/>
                  </a:lnTo>
                  <a:lnTo>
                    <a:pt x="222" y="304"/>
                  </a:lnTo>
                  <a:lnTo>
                    <a:pt x="214" y="306"/>
                  </a:lnTo>
                  <a:lnTo>
                    <a:pt x="203" y="297"/>
                  </a:lnTo>
                  <a:lnTo>
                    <a:pt x="202" y="301"/>
                  </a:lnTo>
                  <a:lnTo>
                    <a:pt x="195" y="301"/>
                  </a:lnTo>
                  <a:lnTo>
                    <a:pt x="190" y="304"/>
                  </a:lnTo>
                  <a:lnTo>
                    <a:pt x="180" y="304"/>
                  </a:lnTo>
                  <a:lnTo>
                    <a:pt x="173" y="299"/>
                  </a:lnTo>
                  <a:lnTo>
                    <a:pt x="163" y="295"/>
                  </a:lnTo>
                  <a:lnTo>
                    <a:pt x="157" y="292"/>
                  </a:lnTo>
                  <a:lnTo>
                    <a:pt x="151" y="295"/>
                  </a:lnTo>
                  <a:lnTo>
                    <a:pt x="146" y="299"/>
                  </a:lnTo>
                  <a:lnTo>
                    <a:pt x="147" y="302"/>
                  </a:lnTo>
                  <a:lnTo>
                    <a:pt x="149" y="306"/>
                  </a:lnTo>
                  <a:lnTo>
                    <a:pt x="147" y="311"/>
                  </a:lnTo>
                  <a:lnTo>
                    <a:pt x="139" y="316"/>
                  </a:lnTo>
                  <a:lnTo>
                    <a:pt x="135" y="321"/>
                  </a:lnTo>
                  <a:lnTo>
                    <a:pt x="135" y="329"/>
                  </a:lnTo>
                  <a:lnTo>
                    <a:pt x="135" y="336"/>
                  </a:lnTo>
                  <a:lnTo>
                    <a:pt x="132" y="341"/>
                  </a:lnTo>
                  <a:lnTo>
                    <a:pt x="123" y="344"/>
                  </a:lnTo>
                  <a:lnTo>
                    <a:pt x="104" y="345"/>
                  </a:lnTo>
                  <a:lnTo>
                    <a:pt x="90" y="347"/>
                  </a:lnTo>
                  <a:lnTo>
                    <a:pt x="85" y="339"/>
                  </a:lnTo>
                  <a:lnTo>
                    <a:pt x="77" y="332"/>
                  </a:lnTo>
                  <a:lnTo>
                    <a:pt x="68" y="326"/>
                  </a:lnTo>
                  <a:lnTo>
                    <a:pt x="65" y="329"/>
                  </a:lnTo>
                  <a:lnTo>
                    <a:pt x="58" y="334"/>
                  </a:lnTo>
                  <a:lnTo>
                    <a:pt x="53" y="339"/>
                  </a:lnTo>
                  <a:lnTo>
                    <a:pt x="49" y="342"/>
                  </a:lnTo>
                  <a:lnTo>
                    <a:pt x="44" y="336"/>
                  </a:lnTo>
                  <a:lnTo>
                    <a:pt x="36" y="329"/>
                  </a:lnTo>
                  <a:lnTo>
                    <a:pt x="26" y="326"/>
                  </a:lnTo>
                  <a:lnTo>
                    <a:pt x="20" y="314"/>
                  </a:lnTo>
                  <a:lnTo>
                    <a:pt x="17" y="301"/>
                  </a:lnTo>
                  <a:lnTo>
                    <a:pt x="14" y="292"/>
                  </a:lnTo>
                  <a:lnTo>
                    <a:pt x="10" y="287"/>
                  </a:lnTo>
                  <a:lnTo>
                    <a:pt x="10" y="280"/>
                  </a:lnTo>
                  <a:lnTo>
                    <a:pt x="14" y="272"/>
                  </a:lnTo>
                  <a:lnTo>
                    <a:pt x="24" y="265"/>
                  </a:lnTo>
                  <a:lnTo>
                    <a:pt x="29" y="255"/>
                  </a:lnTo>
                  <a:lnTo>
                    <a:pt x="31" y="246"/>
                  </a:lnTo>
                  <a:lnTo>
                    <a:pt x="34" y="238"/>
                  </a:lnTo>
                  <a:lnTo>
                    <a:pt x="32" y="231"/>
                  </a:lnTo>
                  <a:lnTo>
                    <a:pt x="24" y="222"/>
                  </a:lnTo>
                  <a:lnTo>
                    <a:pt x="12" y="210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2" y="191"/>
                  </a:lnTo>
                  <a:lnTo>
                    <a:pt x="17" y="187"/>
                  </a:lnTo>
                  <a:lnTo>
                    <a:pt x="26" y="187"/>
                  </a:lnTo>
                  <a:lnTo>
                    <a:pt x="26" y="176"/>
                  </a:lnTo>
                  <a:lnTo>
                    <a:pt x="31" y="171"/>
                  </a:lnTo>
                  <a:lnTo>
                    <a:pt x="41" y="166"/>
                  </a:lnTo>
                  <a:lnTo>
                    <a:pt x="43" y="161"/>
                  </a:lnTo>
                  <a:lnTo>
                    <a:pt x="46" y="154"/>
                  </a:lnTo>
                  <a:lnTo>
                    <a:pt x="53" y="145"/>
                  </a:lnTo>
                  <a:lnTo>
                    <a:pt x="65" y="143"/>
                  </a:lnTo>
                  <a:lnTo>
                    <a:pt x="68" y="140"/>
                  </a:lnTo>
                  <a:lnTo>
                    <a:pt x="80" y="140"/>
                  </a:lnTo>
                  <a:lnTo>
                    <a:pt x="88" y="140"/>
                  </a:lnTo>
                  <a:lnTo>
                    <a:pt x="104" y="143"/>
                  </a:lnTo>
                  <a:lnTo>
                    <a:pt x="115" y="139"/>
                  </a:lnTo>
                  <a:lnTo>
                    <a:pt x="125" y="135"/>
                  </a:lnTo>
                  <a:lnTo>
                    <a:pt x="129" y="135"/>
                  </a:lnTo>
                  <a:lnTo>
                    <a:pt x="127" y="128"/>
                  </a:lnTo>
                  <a:lnTo>
                    <a:pt x="132" y="122"/>
                  </a:lnTo>
                  <a:lnTo>
                    <a:pt x="137" y="125"/>
                  </a:lnTo>
                  <a:lnTo>
                    <a:pt x="144" y="122"/>
                  </a:lnTo>
                  <a:lnTo>
                    <a:pt x="140" y="100"/>
                  </a:lnTo>
                  <a:lnTo>
                    <a:pt x="137" y="98"/>
                  </a:lnTo>
                  <a:lnTo>
                    <a:pt x="137" y="82"/>
                  </a:lnTo>
                  <a:lnTo>
                    <a:pt x="137" y="69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4" name="Freeform 4963"/>
            <p:cNvSpPr>
              <a:spLocks/>
            </p:cNvSpPr>
            <p:nvPr/>
          </p:nvSpPr>
          <p:spPr bwMode="auto">
            <a:xfrm>
              <a:off x="1471988" y="1726356"/>
              <a:ext cx="643734" cy="527467"/>
            </a:xfrm>
            <a:custGeom>
              <a:avLst/>
              <a:gdLst>
                <a:gd name="T0" fmla="*/ 56 w 290"/>
                <a:gd name="T1" fmla="*/ 58 h 287"/>
                <a:gd name="T2" fmla="*/ 53 w 290"/>
                <a:gd name="T3" fmla="*/ 77 h 287"/>
                <a:gd name="T4" fmla="*/ 58 w 290"/>
                <a:gd name="T5" fmla="*/ 96 h 287"/>
                <a:gd name="T6" fmla="*/ 80 w 290"/>
                <a:gd name="T7" fmla="*/ 74 h 287"/>
                <a:gd name="T8" fmla="*/ 99 w 290"/>
                <a:gd name="T9" fmla="*/ 54 h 287"/>
                <a:gd name="T10" fmla="*/ 111 w 290"/>
                <a:gd name="T11" fmla="*/ 12 h 287"/>
                <a:gd name="T12" fmla="*/ 127 w 290"/>
                <a:gd name="T13" fmla="*/ 19 h 287"/>
                <a:gd name="T14" fmla="*/ 141 w 290"/>
                <a:gd name="T15" fmla="*/ 44 h 287"/>
                <a:gd name="T16" fmla="*/ 163 w 290"/>
                <a:gd name="T17" fmla="*/ 37 h 287"/>
                <a:gd name="T18" fmla="*/ 175 w 290"/>
                <a:gd name="T19" fmla="*/ 27 h 287"/>
                <a:gd name="T20" fmla="*/ 197 w 290"/>
                <a:gd name="T21" fmla="*/ 0 h 287"/>
                <a:gd name="T22" fmla="*/ 218 w 290"/>
                <a:gd name="T23" fmla="*/ 22 h 287"/>
                <a:gd name="T24" fmla="*/ 230 w 290"/>
                <a:gd name="T25" fmla="*/ 42 h 287"/>
                <a:gd name="T26" fmla="*/ 226 w 290"/>
                <a:gd name="T27" fmla="*/ 79 h 287"/>
                <a:gd name="T28" fmla="*/ 222 w 290"/>
                <a:gd name="T29" fmla="*/ 117 h 287"/>
                <a:gd name="T30" fmla="*/ 231 w 290"/>
                <a:gd name="T31" fmla="*/ 142 h 287"/>
                <a:gd name="T32" fmla="*/ 252 w 290"/>
                <a:gd name="T33" fmla="*/ 132 h 287"/>
                <a:gd name="T34" fmla="*/ 253 w 290"/>
                <a:gd name="T35" fmla="*/ 163 h 287"/>
                <a:gd name="T36" fmla="*/ 235 w 290"/>
                <a:gd name="T37" fmla="*/ 183 h 287"/>
                <a:gd name="T38" fmla="*/ 243 w 290"/>
                <a:gd name="T39" fmla="*/ 209 h 287"/>
                <a:gd name="T40" fmla="*/ 252 w 290"/>
                <a:gd name="T41" fmla="*/ 210 h 287"/>
                <a:gd name="T42" fmla="*/ 267 w 290"/>
                <a:gd name="T43" fmla="*/ 234 h 287"/>
                <a:gd name="T44" fmla="*/ 284 w 290"/>
                <a:gd name="T45" fmla="*/ 253 h 287"/>
                <a:gd name="T46" fmla="*/ 258 w 290"/>
                <a:gd name="T47" fmla="*/ 260 h 287"/>
                <a:gd name="T48" fmla="*/ 228 w 290"/>
                <a:gd name="T49" fmla="*/ 251 h 287"/>
                <a:gd name="T50" fmla="*/ 209 w 290"/>
                <a:gd name="T51" fmla="*/ 257 h 287"/>
                <a:gd name="T52" fmla="*/ 190 w 290"/>
                <a:gd name="T53" fmla="*/ 251 h 287"/>
                <a:gd name="T54" fmla="*/ 156 w 290"/>
                <a:gd name="T55" fmla="*/ 233 h 287"/>
                <a:gd name="T56" fmla="*/ 135 w 290"/>
                <a:gd name="T57" fmla="*/ 227 h 287"/>
                <a:gd name="T58" fmla="*/ 113 w 290"/>
                <a:gd name="T59" fmla="*/ 217 h 287"/>
                <a:gd name="T60" fmla="*/ 99 w 290"/>
                <a:gd name="T61" fmla="*/ 224 h 287"/>
                <a:gd name="T62" fmla="*/ 96 w 290"/>
                <a:gd name="T63" fmla="*/ 248 h 287"/>
                <a:gd name="T64" fmla="*/ 84 w 290"/>
                <a:gd name="T65" fmla="*/ 275 h 287"/>
                <a:gd name="T66" fmla="*/ 73 w 290"/>
                <a:gd name="T67" fmla="*/ 282 h 287"/>
                <a:gd name="T68" fmla="*/ 45 w 290"/>
                <a:gd name="T69" fmla="*/ 234 h 287"/>
                <a:gd name="T70" fmla="*/ 24 w 290"/>
                <a:gd name="T71" fmla="*/ 219 h 287"/>
                <a:gd name="T72" fmla="*/ 11 w 290"/>
                <a:gd name="T73" fmla="*/ 215 h 287"/>
                <a:gd name="T74" fmla="*/ 7 w 290"/>
                <a:gd name="T75" fmla="*/ 190 h 287"/>
                <a:gd name="T76" fmla="*/ 3 w 290"/>
                <a:gd name="T77" fmla="*/ 180 h 287"/>
                <a:gd name="T78" fmla="*/ 20 w 290"/>
                <a:gd name="T79" fmla="*/ 173 h 287"/>
                <a:gd name="T80" fmla="*/ 37 w 290"/>
                <a:gd name="T81" fmla="*/ 168 h 287"/>
                <a:gd name="T82" fmla="*/ 24 w 290"/>
                <a:gd name="T83" fmla="*/ 145 h 287"/>
                <a:gd name="T84" fmla="*/ 12 w 290"/>
                <a:gd name="T85" fmla="*/ 117 h 287"/>
                <a:gd name="T86" fmla="*/ 12 w 290"/>
                <a:gd name="T87" fmla="*/ 94 h 287"/>
                <a:gd name="T88" fmla="*/ 12 w 290"/>
                <a:gd name="T89" fmla="*/ 83 h 287"/>
                <a:gd name="T90" fmla="*/ 31 w 290"/>
                <a:gd name="T91" fmla="*/ 74 h 287"/>
                <a:gd name="T92" fmla="*/ 36 w 290"/>
                <a:gd name="T93" fmla="*/ 51 h 2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0"/>
                <a:gd name="T142" fmla="*/ 0 h 287"/>
                <a:gd name="T143" fmla="*/ 290 w 290"/>
                <a:gd name="T144" fmla="*/ 287 h 2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0" h="287">
                  <a:moveTo>
                    <a:pt x="36" y="51"/>
                  </a:moveTo>
                  <a:lnTo>
                    <a:pt x="48" y="51"/>
                  </a:lnTo>
                  <a:lnTo>
                    <a:pt x="56" y="58"/>
                  </a:lnTo>
                  <a:lnTo>
                    <a:pt x="56" y="63"/>
                  </a:lnTo>
                  <a:lnTo>
                    <a:pt x="56" y="71"/>
                  </a:lnTo>
                  <a:lnTo>
                    <a:pt x="53" y="77"/>
                  </a:lnTo>
                  <a:lnTo>
                    <a:pt x="48" y="79"/>
                  </a:lnTo>
                  <a:lnTo>
                    <a:pt x="51" y="89"/>
                  </a:lnTo>
                  <a:lnTo>
                    <a:pt x="58" y="96"/>
                  </a:lnTo>
                  <a:lnTo>
                    <a:pt x="67" y="88"/>
                  </a:lnTo>
                  <a:lnTo>
                    <a:pt x="72" y="83"/>
                  </a:lnTo>
                  <a:lnTo>
                    <a:pt x="80" y="74"/>
                  </a:lnTo>
                  <a:lnTo>
                    <a:pt x="80" y="65"/>
                  </a:lnTo>
                  <a:lnTo>
                    <a:pt x="87" y="61"/>
                  </a:lnTo>
                  <a:lnTo>
                    <a:pt x="99" y="54"/>
                  </a:lnTo>
                  <a:lnTo>
                    <a:pt x="107" y="42"/>
                  </a:lnTo>
                  <a:lnTo>
                    <a:pt x="109" y="37"/>
                  </a:lnTo>
                  <a:lnTo>
                    <a:pt x="111" y="12"/>
                  </a:lnTo>
                  <a:lnTo>
                    <a:pt x="118" y="8"/>
                  </a:lnTo>
                  <a:lnTo>
                    <a:pt x="127" y="10"/>
                  </a:lnTo>
                  <a:lnTo>
                    <a:pt x="127" y="19"/>
                  </a:lnTo>
                  <a:lnTo>
                    <a:pt x="125" y="32"/>
                  </a:lnTo>
                  <a:lnTo>
                    <a:pt x="134" y="39"/>
                  </a:lnTo>
                  <a:lnTo>
                    <a:pt x="141" y="44"/>
                  </a:lnTo>
                  <a:lnTo>
                    <a:pt x="142" y="49"/>
                  </a:lnTo>
                  <a:lnTo>
                    <a:pt x="149" y="53"/>
                  </a:lnTo>
                  <a:lnTo>
                    <a:pt x="163" y="37"/>
                  </a:lnTo>
                  <a:lnTo>
                    <a:pt x="171" y="41"/>
                  </a:lnTo>
                  <a:lnTo>
                    <a:pt x="177" y="34"/>
                  </a:lnTo>
                  <a:lnTo>
                    <a:pt x="175" y="27"/>
                  </a:lnTo>
                  <a:lnTo>
                    <a:pt x="183" y="10"/>
                  </a:lnTo>
                  <a:lnTo>
                    <a:pt x="188" y="2"/>
                  </a:lnTo>
                  <a:lnTo>
                    <a:pt x="197" y="0"/>
                  </a:lnTo>
                  <a:lnTo>
                    <a:pt x="205" y="2"/>
                  </a:lnTo>
                  <a:lnTo>
                    <a:pt x="211" y="14"/>
                  </a:lnTo>
                  <a:lnTo>
                    <a:pt x="218" y="22"/>
                  </a:lnTo>
                  <a:lnTo>
                    <a:pt x="228" y="29"/>
                  </a:lnTo>
                  <a:lnTo>
                    <a:pt x="231" y="34"/>
                  </a:lnTo>
                  <a:lnTo>
                    <a:pt x="230" y="42"/>
                  </a:lnTo>
                  <a:lnTo>
                    <a:pt x="230" y="59"/>
                  </a:lnTo>
                  <a:lnTo>
                    <a:pt x="230" y="69"/>
                  </a:lnTo>
                  <a:lnTo>
                    <a:pt x="226" y="79"/>
                  </a:lnTo>
                  <a:lnTo>
                    <a:pt x="226" y="89"/>
                  </a:lnTo>
                  <a:lnTo>
                    <a:pt x="222" y="100"/>
                  </a:lnTo>
                  <a:lnTo>
                    <a:pt x="222" y="117"/>
                  </a:lnTo>
                  <a:lnTo>
                    <a:pt x="222" y="127"/>
                  </a:lnTo>
                  <a:lnTo>
                    <a:pt x="226" y="139"/>
                  </a:lnTo>
                  <a:lnTo>
                    <a:pt x="231" y="142"/>
                  </a:lnTo>
                  <a:lnTo>
                    <a:pt x="239" y="136"/>
                  </a:lnTo>
                  <a:lnTo>
                    <a:pt x="245" y="127"/>
                  </a:lnTo>
                  <a:lnTo>
                    <a:pt x="252" y="132"/>
                  </a:lnTo>
                  <a:lnTo>
                    <a:pt x="250" y="140"/>
                  </a:lnTo>
                  <a:lnTo>
                    <a:pt x="252" y="156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9" y="175"/>
                  </a:lnTo>
                  <a:lnTo>
                    <a:pt x="235" y="183"/>
                  </a:lnTo>
                  <a:lnTo>
                    <a:pt x="233" y="192"/>
                  </a:lnTo>
                  <a:lnTo>
                    <a:pt x="236" y="204"/>
                  </a:lnTo>
                  <a:lnTo>
                    <a:pt x="243" y="209"/>
                  </a:lnTo>
                  <a:lnTo>
                    <a:pt x="248" y="204"/>
                  </a:lnTo>
                  <a:lnTo>
                    <a:pt x="255" y="205"/>
                  </a:lnTo>
                  <a:lnTo>
                    <a:pt x="252" y="210"/>
                  </a:lnTo>
                  <a:lnTo>
                    <a:pt x="255" y="223"/>
                  </a:lnTo>
                  <a:lnTo>
                    <a:pt x="258" y="227"/>
                  </a:lnTo>
                  <a:lnTo>
                    <a:pt x="267" y="234"/>
                  </a:lnTo>
                  <a:lnTo>
                    <a:pt x="272" y="240"/>
                  </a:lnTo>
                  <a:lnTo>
                    <a:pt x="279" y="246"/>
                  </a:lnTo>
                  <a:lnTo>
                    <a:pt x="284" y="253"/>
                  </a:lnTo>
                  <a:lnTo>
                    <a:pt x="289" y="257"/>
                  </a:lnTo>
                  <a:lnTo>
                    <a:pt x="282" y="260"/>
                  </a:lnTo>
                  <a:lnTo>
                    <a:pt x="258" y="260"/>
                  </a:lnTo>
                  <a:lnTo>
                    <a:pt x="252" y="263"/>
                  </a:lnTo>
                  <a:lnTo>
                    <a:pt x="241" y="262"/>
                  </a:lnTo>
                  <a:lnTo>
                    <a:pt x="228" y="251"/>
                  </a:lnTo>
                  <a:lnTo>
                    <a:pt x="221" y="255"/>
                  </a:lnTo>
                  <a:lnTo>
                    <a:pt x="214" y="258"/>
                  </a:lnTo>
                  <a:lnTo>
                    <a:pt x="209" y="257"/>
                  </a:lnTo>
                  <a:lnTo>
                    <a:pt x="200" y="248"/>
                  </a:lnTo>
                  <a:lnTo>
                    <a:pt x="197" y="250"/>
                  </a:lnTo>
                  <a:lnTo>
                    <a:pt x="190" y="251"/>
                  </a:lnTo>
                  <a:lnTo>
                    <a:pt x="182" y="248"/>
                  </a:lnTo>
                  <a:lnTo>
                    <a:pt x="168" y="241"/>
                  </a:lnTo>
                  <a:lnTo>
                    <a:pt x="156" y="233"/>
                  </a:lnTo>
                  <a:lnTo>
                    <a:pt x="146" y="223"/>
                  </a:lnTo>
                  <a:lnTo>
                    <a:pt x="141" y="224"/>
                  </a:lnTo>
                  <a:lnTo>
                    <a:pt x="135" y="227"/>
                  </a:lnTo>
                  <a:lnTo>
                    <a:pt x="129" y="227"/>
                  </a:lnTo>
                  <a:lnTo>
                    <a:pt x="119" y="221"/>
                  </a:lnTo>
                  <a:lnTo>
                    <a:pt x="113" y="217"/>
                  </a:lnTo>
                  <a:lnTo>
                    <a:pt x="107" y="219"/>
                  </a:lnTo>
                  <a:lnTo>
                    <a:pt x="102" y="221"/>
                  </a:lnTo>
                  <a:lnTo>
                    <a:pt x="99" y="224"/>
                  </a:lnTo>
                  <a:lnTo>
                    <a:pt x="96" y="229"/>
                  </a:lnTo>
                  <a:lnTo>
                    <a:pt x="98" y="240"/>
                  </a:lnTo>
                  <a:lnTo>
                    <a:pt x="96" y="248"/>
                  </a:lnTo>
                  <a:lnTo>
                    <a:pt x="92" y="262"/>
                  </a:lnTo>
                  <a:lnTo>
                    <a:pt x="89" y="267"/>
                  </a:lnTo>
                  <a:lnTo>
                    <a:pt x="84" y="275"/>
                  </a:lnTo>
                  <a:lnTo>
                    <a:pt x="82" y="279"/>
                  </a:lnTo>
                  <a:lnTo>
                    <a:pt x="75" y="286"/>
                  </a:lnTo>
                  <a:lnTo>
                    <a:pt x="73" y="282"/>
                  </a:lnTo>
                  <a:lnTo>
                    <a:pt x="70" y="279"/>
                  </a:lnTo>
                  <a:lnTo>
                    <a:pt x="70" y="263"/>
                  </a:lnTo>
                  <a:lnTo>
                    <a:pt x="45" y="234"/>
                  </a:lnTo>
                  <a:lnTo>
                    <a:pt x="39" y="219"/>
                  </a:lnTo>
                  <a:lnTo>
                    <a:pt x="31" y="219"/>
                  </a:lnTo>
                  <a:lnTo>
                    <a:pt x="24" y="219"/>
                  </a:lnTo>
                  <a:lnTo>
                    <a:pt x="20" y="221"/>
                  </a:lnTo>
                  <a:lnTo>
                    <a:pt x="15" y="221"/>
                  </a:lnTo>
                  <a:lnTo>
                    <a:pt x="11" y="215"/>
                  </a:lnTo>
                  <a:lnTo>
                    <a:pt x="7" y="212"/>
                  </a:lnTo>
                  <a:lnTo>
                    <a:pt x="7" y="204"/>
                  </a:lnTo>
                  <a:lnTo>
                    <a:pt x="7" y="190"/>
                  </a:lnTo>
                  <a:lnTo>
                    <a:pt x="2" y="187"/>
                  </a:lnTo>
                  <a:lnTo>
                    <a:pt x="0" y="183"/>
                  </a:lnTo>
                  <a:lnTo>
                    <a:pt x="3" y="18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20" y="173"/>
                  </a:lnTo>
                  <a:lnTo>
                    <a:pt x="29" y="178"/>
                  </a:lnTo>
                  <a:lnTo>
                    <a:pt x="34" y="173"/>
                  </a:lnTo>
                  <a:lnTo>
                    <a:pt x="37" y="168"/>
                  </a:lnTo>
                  <a:lnTo>
                    <a:pt x="37" y="164"/>
                  </a:lnTo>
                  <a:lnTo>
                    <a:pt x="33" y="156"/>
                  </a:lnTo>
                  <a:lnTo>
                    <a:pt x="24" y="145"/>
                  </a:lnTo>
                  <a:lnTo>
                    <a:pt x="22" y="137"/>
                  </a:lnTo>
                  <a:lnTo>
                    <a:pt x="20" y="125"/>
                  </a:lnTo>
                  <a:lnTo>
                    <a:pt x="12" y="117"/>
                  </a:lnTo>
                  <a:lnTo>
                    <a:pt x="12" y="108"/>
                  </a:lnTo>
                  <a:lnTo>
                    <a:pt x="14" y="101"/>
                  </a:lnTo>
                  <a:lnTo>
                    <a:pt x="12" y="94"/>
                  </a:lnTo>
                  <a:lnTo>
                    <a:pt x="9" y="91"/>
                  </a:lnTo>
                  <a:lnTo>
                    <a:pt x="11" y="86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22" y="83"/>
                  </a:lnTo>
                  <a:lnTo>
                    <a:pt x="31" y="74"/>
                  </a:lnTo>
                  <a:lnTo>
                    <a:pt x="34" y="66"/>
                  </a:lnTo>
                  <a:lnTo>
                    <a:pt x="34" y="63"/>
                  </a:lnTo>
                  <a:lnTo>
                    <a:pt x="36" y="51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5" name="Freeform 5064"/>
            <p:cNvSpPr>
              <a:spLocks/>
            </p:cNvSpPr>
            <p:nvPr/>
          </p:nvSpPr>
          <p:spPr bwMode="auto">
            <a:xfrm>
              <a:off x="1930158" y="1609775"/>
              <a:ext cx="504150" cy="376763"/>
            </a:xfrm>
            <a:custGeom>
              <a:avLst/>
              <a:gdLst>
                <a:gd name="T0" fmla="*/ 2 w 227"/>
                <a:gd name="T1" fmla="*/ 51 h 205"/>
                <a:gd name="T2" fmla="*/ 20 w 227"/>
                <a:gd name="T3" fmla="*/ 36 h 205"/>
                <a:gd name="T4" fmla="*/ 17 w 227"/>
                <a:gd name="T5" fmla="*/ 24 h 205"/>
                <a:gd name="T6" fmla="*/ 44 w 227"/>
                <a:gd name="T7" fmla="*/ 5 h 205"/>
                <a:gd name="T8" fmla="*/ 48 w 227"/>
                <a:gd name="T9" fmla="*/ 17 h 205"/>
                <a:gd name="T10" fmla="*/ 87 w 227"/>
                <a:gd name="T11" fmla="*/ 29 h 205"/>
                <a:gd name="T12" fmla="*/ 102 w 227"/>
                <a:gd name="T13" fmla="*/ 22 h 205"/>
                <a:gd name="T14" fmla="*/ 129 w 227"/>
                <a:gd name="T15" fmla="*/ 7 h 205"/>
                <a:gd name="T16" fmla="*/ 153 w 227"/>
                <a:gd name="T17" fmla="*/ 17 h 205"/>
                <a:gd name="T18" fmla="*/ 177 w 227"/>
                <a:gd name="T19" fmla="*/ 7 h 205"/>
                <a:gd name="T20" fmla="*/ 194 w 227"/>
                <a:gd name="T21" fmla="*/ 3 h 205"/>
                <a:gd name="T22" fmla="*/ 197 w 227"/>
                <a:gd name="T23" fmla="*/ 20 h 205"/>
                <a:gd name="T24" fmla="*/ 207 w 227"/>
                <a:gd name="T25" fmla="*/ 34 h 205"/>
                <a:gd name="T26" fmla="*/ 218 w 227"/>
                <a:gd name="T27" fmla="*/ 53 h 205"/>
                <a:gd name="T28" fmla="*/ 226 w 227"/>
                <a:gd name="T29" fmla="*/ 72 h 205"/>
                <a:gd name="T30" fmla="*/ 204 w 227"/>
                <a:gd name="T31" fmla="*/ 79 h 205"/>
                <a:gd name="T32" fmla="*/ 184 w 227"/>
                <a:gd name="T33" fmla="*/ 97 h 205"/>
                <a:gd name="T34" fmla="*/ 166 w 227"/>
                <a:gd name="T35" fmla="*/ 107 h 205"/>
                <a:gd name="T36" fmla="*/ 149 w 227"/>
                <a:gd name="T37" fmla="*/ 116 h 205"/>
                <a:gd name="T38" fmla="*/ 156 w 227"/>
                <a:gd name="T39" fmla="*/ 126 h 205"/>
                <a:gd name="T40" fmla="*/ 168 w 227"/>
                <a:gd name="T41" fmla="*/ 136 h 205"/>
                <a:gd name="T42" fmla="*/ 158 w 227"/>
                <a:gd name="T43" fmla="*/ 146 h 205"/>
                <a:gd name="T44" fmla="*/ 146 w 227"/>
                <a:gd name="T45" fmla="*/ 149 h 205"/>
                <a:gd name="T46" fmla="*/ 144 w 227"/>
                <a:gd name="T47" fmla="*/ 163 h 205"/>
                <a:gd name="T48" fmla="*/ 134 w 227"/>
                <a:gd name="T49" fmla="*/ 168 h 205"/>
                <a:gd name="T50" fmla="*/ 119 w 227"/>
                <a:gd name="T51" fmla="*/ 165 h 205"/>
                <a:gd name="T52" fmla="*/ 108 w 227"/>
                <a:gd name="T53" fmla="*/ 173 h 205"/>
                <a:gd name="T54" fmla="*/ 97 w 227"/>
                <a:gd name="T55" fmla="*/ 192 h 205"/>
                <a:gd name="T56" fmla="*/ 87 w 227"/>
                <a:gd name="T57" fmla="*/ 199 h 205"/>
                <a:gd name="T58" fmla="*/ 66 w 227"/>
                <a:gd name="T59" fmla="*/ 202 h 205"/>
                <a:gd name="T60" fmla="*/ 55 w 227"/>
                <a:gd name="T61" fmla="*/ 195 h 205"/>
                <a:gd name="T62" fmla="*/ 42 w 227"/>
                <a:gd name="T63" fmla="*/ 199 h 205"/>
                <a:gd name="T64" fmla="*/ 36 w 227"/>
                <a:gd name="T65" fmla="*/ 192 h 205"/>
                <a:gd name="T66" fmla="*/ 29 w 227"/>
                <a:gd name="T67" fmla="*/ 199 h 205"/>
                <a:gd name="T68" fmla="*/ 19 w 227"/>
                <a:gd name="T69" fmla="*/ 202 h 205"/>
                <a:gd name="T70" fmla="*/ 14 w 227"/>
                <a:gd name="T71" fmla="*/ 190 h 205"/>
                <a:gd name="T72" fmla="*/ 15 w 227"/>
                <a:gd name="T73" fmla="*/ 168 h 205"/>
                <a:gd name="T74" fmla="*/ 20 w 227"/>
                <a:gd name="T75" fmla="*/ 146 h 205"/>
                <a:gd name="T76" fmla="*/ 20 w 227"/>
                <a:gd name="T77" fmla="*/ 131 h 205"/>
                <a:gd name="T78" fmla="*/ 22 w 227"/>
                <a:gd name="T79" fmla="*/ 107 h 205"/>
                <a:gd name="T80" fmla="*/ 24 w 227"/>
                <a:gd name="T81" fmla="*/ 96 h 205"/>
                <a:gd name="T82" fmla="*/ 12 w 227"/>
                <a:gd name="T83" fmla="*/ 87 h 205"/>
                <a:gd name="T84" fmla="*/ 3 w 227"/>
                <a:gd name="T85" fmla="*/ 75 h 2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205"/>
                <a:gd name="T131" fmla="*/ 227 w 227"/>
                <a:gd name="T132" fmla="*/ 205 h 2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205">
                  <a:moveTo>
                    <a:pt x="0" y="65"/>
                  </a:moveTo>
                  <a:lnTo>
                    <a:pt x="2" y="51"/>
                  </a:lnTo>
                  <a:lnTo>
                    <a:pt x="8" y="46"/>
                  </a:lnTo>
                  <a:lnTo>
                    <a:pt x="20" y="36"/>
                  </a:lnTo>
                  <a:lnTo>
                    <a:pt x="22" y="31"/>
                  </a:lnTo>
                  <a:lnTo>
                    <a:pt x="17" y="24"/>
                  </a:lnTo>
                  <a:lnTo>
                    <a:pt x="39" y="0"/>
                  </a:lnTo>
                  <a:lnTo>
                    <a:pt x="44" y="5"/>
                  </a:lnTo>
                  <a:lnTo>
                    <a:pt x="48" y="12"/>
                  </a:lnTo>
                  <a:lnTo>
                    <a:pt x="48" y="17"/>
                  </a:lnTo>
                  <a:lnTo>
                    <a:pt x="60" y="20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102" y="22"/>
                  </a:lnTo>
                  <a:lnTo>
                    <a:pt x="119" y="7"/>
                  </a:lnTo>
                  <a:lnTo>
                    <a:pt x="129" y="7"/>
                  </a:lnTo>
                  <a:lnTo>
                    <a:pt x="139" y="14"/>
                  </a:lnTo>
                  <a:lnTo>
                    <a:pt x="153" y="17"/>
                  </a:lnTo>
                  <a:lnTo>
                    <a:pt x="170" y="12"/>
                  </a:lnTo>
                  <a:lnTo>
                    <a:pt x="177" y="7"/>
                  </a:lnTo>
                  <a:lnTo>
                    <a:pt x="185" y="7"/>
                  </a:lnTo>
                  <a:lnTo>
                    <a:pt x="194" y="3"/>
                  </a:lnTo>
                  <a:lnTo>
                    <a:pt x="199" y="12"/>
                  </a:lnTo>
                  <a:lnTo>
                    <a:pt x="197" y="20"/>
                  </a:lnTo>
                  <a:lnTo>
                    <a:pt x="199" y="31"/>
                  </a:lnTo>
                  <a:lnTo>
                    <a:pt x="207" y="34"/>
                  </a:lnTo>
                  <a:lnTo>
                    <a:pt x="215" y="43"/>
                  </a:lnTo>
                  <a:lnTo>
                    <a:pt x="218" y="53"/>
                  </a:lnTo>
                  <a:lnTo>
                    <a:pt x="226" y="65"/>
                  </a:lnTo>
                  <a:lnTo>
                    <a:pt x="226" y="72"/>
                  </a:lnTo>
                  <a:lnTo>
                    <a:pt x="215" y="73"/>
                  </a:lnTo>
                  <a:lnTo>
                    <a:pt x="204" y="79"/>
                  </a:lnTo>
                  <a:lnTo>
                    <a:pt x="194" y="89"/>
                  </a:lnTo>
                  <a:lnTo>
                    <a:pt x="184" y="97"/>
                  </a:lnTo>
                  <a:lnTo>
                    <a:pt x="175" y="104"/>
                  </a:lnTo>
                  <a:lnTo>
                    <a:pt x="166" y="107"/>
                  </a:lnTo>
                  <a:lnTo>
                    <a:pt x="153" y="109"/>
                  </a:lnTo>
                  <a:lnTo>
                    <a:pt x="149" y="116"/>
                  </a:lnTo>
                  <a:lnTo>
                    <a:pt x="151" y="123"/>
                  </a:lnTo>
                  <a:lnTo>
                    <a:pt x="156" y="126"/>
                  </a:lnTo>
                  <a:lnTo>
                    <a:pt x="163" y="130"/>
                  </a:lnTo>
                  <a:lnTo>
                    <a:pt x="168" y="136"/>
                  </a:lnTo>
                  <a:lnTo>
                    <a:pt x="165" y="139"/>
                  </a:lnTo>
                  <a:lnTo>
                    <a:pt x="158" y="146"/>
                  </a:lnTo>
                  <a:lnTo>
                    <a:pt x="151" y="148"/>
                  </a:lnTo>
                  <a:lnTo>
                    <a:pt x="146" y="149"/>
                  </a:lnTo>
                  <a:lnTo>
                    <a:pt x="148" y="156"/>
                  </a:lnTo>
                  <a:lnTo>
                    <a:pt x="144" y="163"/>
                  </a:lnTo>
                  <a:lnTo>
                    <a:pt x="141" y="168"/>
                  </a:lnTo>
                  <a:lnTo>
                    <a:pt x="134" y="168"/>
                  </a:lnTo>
                  <a:lnTo>
                    <a:pt x="127" y="167"/>
                  </a:lnTo>
                  <a:lnTo>
                    <a:pt x="119" y="165"/>
                  </a:lnTo>
                  <a:lnTo>
                    <a:pt x="111" y="165"/>
                  </a:lnTo>
                  <a:lnTo>
                    <a:pt x="108" y="173"/>
                  </a:lnTo>
                  <a:lnTo>
                    <a:pt x="104" y="182"/>
                  </a:lnTo>
                  <a:lnTo>
                    <a:pt x="97" y="192"/>
                  </a:lnTo>
                  <a:lnTo>
                    <a:pt x="92" y="197"/>
                  </a:lnTo>
                  <a:lnTo>
                    <a:pt x="87" y="199"/>
                  </a:lnTo>
                  <a:lnTo>
                    <a:pt x="77" y="202"/>
                  </a:lnTo>
                  <a:lnTo>
                    <a:pt x="66" y="202"/>
                  </a:lnTo>
                  <a:lnTo>
                    <a:pt x="60" y="199"/>
                  </a:lnTo>
                  <a:lnTo>
                    <a:pt x="55" y="195"/>
                  </a:lnTo>
                  <a:lnTo>
                    <a:pt x="48" y="197"/>
                  </a:lnTo>
                  <a:lnTo>
                    <a:pt x="42" y="199"/>
                  </a:lnTo>
                  <a:lnTo>
                    <a:pt x="41" y="195"/>
                  </a:lnTo>
                  <a:lnTo>
                    <a:pt x="36" y="192"/>
                  </a:lnTo>
                  <a:lnTo>
                    <a:pt x="32" y="195"/>
                  </a:lnTo>
                  <a:lnTo>
                    <a:pt x="29" y="199"/>
                  </a:lnTo>
                  <a:lnTo>
                    <a:pt x="24" y="204"/>
                  </a:lnTo>
                  <a:lnTo>
                    <a:pt x="19" y="202"/>
                  </a:lnTo>
                  <a:lnTo>
                    <a:pt x="15" y="195"/>
                  </a:lnTo>
                  <a:lnTo>
                    <a:pt x="14" y="190"/>
                  </a:lnTo>
                  <a:lnTo>
                    <a:pt x="15" y="180"/>
                  </a:lnTo>
                  <a:lnTo>
                    <a:pt x="15" y="168"/>
                  </a:lnTo>
                  <a:lnTo>
                    <a:pt x="17" y="158"/>
                  </a:lnTo>
                  <a:lnTo>
                    <a:pt x="20" y="146"/>
                  </a:lnTo>
                  <a:lnTo>
                    <a:pt x="20" y="139"/>
                  </a:lnTo>
                  <a:lnTo>
                    <a:pt x="20" y="131"/>
                  </a:lnTo>
                  <a:lnTo>
                    <a:pt x="20" y="123"/>
                  </a:lnTo>
                  <a:lnTo>
                    <a:pt x="22" y="107"/>
                  </a:lnTo>
                  <a:lnTo>
                    <a:pt x="25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12" y="87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0" y="65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6" name="Freeform 5165"/>
            <p:cNvSpPr>
              <a:spLocks/>
            </p:cNvSpPr>
            <p:nvPr/>
          </p:nvSpPr>
          <p:spPr bwMode="auto">
            <a:xfrm>
              <a:off x="2388332" y="1763324"/>
              <a:ext cx="339931" cy="299987"/>
            </a:xfrm>
            <a:custGeom>
              <a:avLst/>
              <a:gdLst>
                <a:gd name="T0" fmla="*/ 49 w 153"/>
                <a:gd name="T1" fmla="*/ 5 h 163"/>
                <a:gd name="T2" fmla="*/ 54 w 153"/>
                <a:gd name="T3" fmla="*/ 0 h 163"/>
                <a:gd name="T4" fmla="*/ 78 w 153"/>
                <a:gd name="T5" fmla="*/ 6 h 163"/>
                <a:gd name="T6" fmla="*/ 105 w 153"/>
                <a:gd name="T7" fmla="*/ 15 h 163"/>
                <a:gd name="T8" fmla="*/ 146 w 153"/>
                <a:gd name="T9" fmla="*/ 34 h 163"/>
                <a:gd name="T10" fmla="*/ 147 w 153"/>
                <a:gd name="T11" fmla="*/ 44 h 163"/>
                <a:gd name="T12" fmla="*/ 135 w 153"/>
                <a:gd name="T13" fmla="*/ 49 h 163"/>
                <a:gd name="T14" fmla="*/ 130 w 153"/>
                <a:gd name="T15" fmla="*/ 62 h 163"/>
                <a:gd name="T16" fmla="*/ 146 w 153"/>
                <a:gd name="T17" fmla="*/ 83 h 163"/>
                <a:gd name="T18" fmla="*/ 137 w 153"/>
                <a:gd name="T19" fmla="*/ 104 h 163"/>
                <a:gd name="T20" fmla="*/ 140 w 153"/>
                <a:gd name="T21" fmla="*/ 123 h 163"/>
                <a:gd name="T22" fmla="*/ 150 w 153"/>
                <a:gd name="T23" fmla="*/ 140 h 163"/>
                <a:gd name="T24" fmla="*/ 152 w 153"/>
                <a:gd name="T25" fmla="*/ 161 h 163"/>
                <a:gd name="T26" fmla="*/ 139 w 153"/>
                <a:gd name="T27" fmla="*/ 162 h 163"/>
                <a:gd name="T28" fmla="*/ 132 w 153"/>
                <a:gd name="T29" fmla="*/ 147 h 163"/>
                <a:gd name="T30" fmla="*/ 124 w 153"/>
                <a:gd name="T31" fmla="*/ 140 h 163"/>
                <a:gd name="T32" fmla="*/ 112 w 153"/>
                <a:gd name="T33" fmla="*/ 151 h 163"/>
                <a:gd name="T34" fmla="*/ 98 w 153"/>
                <a:gd name="T35" fmla="*/ 152 h 163"/>
                <a:gd name="T36" fmla="*/ 83 w 153"/>
                <a:gd name="T37" fmla="*/ 149 h 163"/>
                <a:gd name="T38" fmla="*/ 75 w 153"/>
                <a:gd name="T39" fmla="*/ 149 h 163"/>
                <a:gd name="T40" fmla="*/ 63 w 153"/>
                <a:gd name="T41" fmla="*/ 139 h 163"/>
                <a:gd name="T42" fmla="*/ 53 w 153"/>
                <a:gd name="T43" fmla="*/ 130 h 163"/>
                <a:gd name="T44" fmla="*/ 35 w 153"/>
                <a:gd name="T45" fmla="*/ 137 h 163"/>
                <a:gd name="T46" fmla="*/ 24 w 153"/>
                <a:gd name="T47" fmla="*/ 132 h 163"/>
                <a:gd name="T48" fmla="*/ 20 w 153"/>
                <a:gd name="T49" fmla="*/ 120 h 163"/>
                <a:gd name="T50" fmla="*/ 15 w 153"/>
                <a:gd name="T51" fmla="*/ 108 h 163"/>
                <a:gd name="T52" fmla="*/ 6 w 153"/>
                <a:gd name="T53" fmla="*/ 98 h 163"/>
                <a:gd name="T54" fmla="*/ 5 w 153"/>
                <a:gd name="T55" fmla="*/ 91 h 163"/>
                <a:gd name="T56" fmla="*/ 1 w 153"/>
                <a:gd name="T57" fmla="*/ 77 h 163"/>
                <a:gd name="T58" fmla="*/ 5 w 153"/>
                <a:gd name="T59" fmla="*/ 64 h 163"/>
                <a:gd name="T60" fmla="*/ 25 w 153"/>
                <a:gd name="T61" fmla="*/ 37 h 163"/>
                <a:gd name="T62" fmla="*/ 28 w 153"/>
                <a:gd name="T63" fmla="*/ 29 h 163"/>
                <a:gd name="T64" fmla="*/ 41 w 153"/>
                <a:gd name="T65" fmla="*/ 19 h 163"/>
                <a:gd name="T66" fmla="*/ 46 w 153"/>
                <a:gd name="T67" fmla="*/ 13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163"/>
                <a:gd name="T104" fmla="*/ 153 w 153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163">
                  <a:moveTo>
                    <a:pt x="51" y="5"/>
                  </a:moveTo>
                  <a:lnTo>
                    <a:pt x="49" y="5"/>
                  </a:lnTo>
                  <a:lnTo>
                    <a:pt x="51" y="6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100" y="17"/>
                  </a:lnTo>
                  <a:lnTo>
                    <a:pt x="105" y="15"/>
                  </a:lnTo>
                  <a:lnTo>
                    <a:pt x="135" y="27"/>
                  </a:lnTo>
                  <a:lnTo>
                    <a:pt x="146" y="34"/>
                  </a:lnTo>
                  <a:lnTo>
                    <a:pt x="149" y="39"/>
                  </a:lnTo>
                  <a:lnTo>
                    <a:pt x="147" y="44"/>
                  </a:lnTo>
                  <a:lnTo>
                    <a:pt x="142" y="47"/>
                  </a:lnTo>
                  <a:lnTo>
                    <a:pt x="135" y="49"/>
                  </a:lnTo>
                  <a:lnTo>
                    <a:pt x="129" y="52"/>
                  </a:lnTo>
                  <a:lnTo>
                    <a:pt x="130" y="62"/>
                  </a:lnTo>
                  <a:lnTo>
                    <a:pt x="144" y="74"/>
                  </a:lnTo>
                  <a:lnTo>
                    <a:pt x="146" y="83"/>
                  </a:lnTo>
                  <a:lnTo>
                    <a:pt x="144" y="92"/>
                  </a:lnTo>
                  <a:lnTo>
                    <a:pt x="137" y="104"/>
                  </a:lnTo>
                  <a:lnTo>
                    <a:pt x="133" y="115"/>
                  </a:lnTo>
                  <a:lnTo>
                    <a:pt x="140" y="123"/>
                  </a:lnTo>
                  <a:lnTo>
                    <a:pt x="149" y="135"/>
                  </a:lnTo>
                  <a:lnTo>
                    <a:pt x="150" y="140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47" y="162"/>
                  </a:lnTo>
                  <a:lnTo>
                    <a:pt x="139" y="162"/>
                  </a:lnTo>
                  <a:lnTo>
                    <a:pt x="135" y="157"/>
                  </a:lnTo>
                  <a:lnTo>
                    <a:pt x="132" y="147"/>
                  </a:lnTo>
                  <a:lnTo>
                    <a:pt x="127" y="140"/>
                  </a:lnTo>
                  <a:lnTo>
                    <a:pt x="124" y="140"/>
                  </a:lnTo>
                  <a:lnTo>
                    <a:pt x="119" y="144"/>
                  </a:lnTo>
                  <a:lnTo>
                    <a:pt x="112" y="151"/>
                  </a:lnTo>
                  <a:lnTo>
                    <a:pt x="109" y="152"/>
                  </a:lnTo>
                  <a:lnTo>
                    <a:pt x="98" y="152"/>
                  </a:lnTo>
                  <a:lnTo>
                    <a:pt x="94" y="149"/>
                  </a:lnTo>
                  <a:lnTo>
                    <a:pt x="83" y="149"/>
                  </a:lnTo>
                  <a:lnTo>
                    <a:pt x="78" y="151"/>
                  </a:lnTo>
                  <a:lnTo>
                    <a:pt x="75" y="149"/>
                  </a:lnTo>
                  <a:lnTo>
                    <a:pt x="70" y="145"/>
                  </a:lnTo>
                  <a:lnTo>
                    <a:pt x="63" y="139"/>
                  </a:lnTo>
                  <a:lnTo>
                    <a:pt x="58" y="132"/>
                  </a:lnTo>
                  <a:lnTo>
                    <a:pt x="53" y="130"/>
                  </a:lnTo>
                  <a:lnTo>
                    <a:pt x="42" y="135"/>
                  </a:lnTo>
                  <a:lnTo>
                    <a:pt x="35" y="137"/>
                  </a:lnTo>
                  <a:lnTo>
                    <a:pt x="30" y="137"/>
                  </a:lnTo>
                  <a:lnTo>
                    <a:pt x="24" y="132"/>
                  </a:lnTo>
                  <a:lnTo>
                    <a:pt x="20" y="125"/>
                  </a:lnTo>
                  <a:lnTo>
                    <a:pt x="20" y="120"/>
                  </a:lnTo>
                  <a:lnTo>
                    <a:pt x="20" y="113"/>
                  </a:lnTo>
                  <a:lnTo>
                    <a:pt x="15" y="108"/>
                  </a:lnTo>
                  <a:lnTo>
                    <a:pt x="11" y="101"/>
                  </a:lnTo>
                  <a:lnTo>
                    <a:pt x="6" y="98"/>
                  </a:lnTo>
                  <a:lnTo>
                    <a:pt x="3" y="98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5" y="64"/>
                  </a:lnTo>
                  <a:lnTo>
                    <a:pt x="15" y="52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28" y="29"/>
                  </a:lnTo>
                  <a:lnTo>
                    <a:pt x="34" y="23"/>
                  </a:lnTo>
                  <a:lnTo>
                    <a:pt x="41" y="19"/>
                  </a:lnTo>
                  <a:lnTo>
                    <a:pt x="49" y="17"/>
                  </a:lnTo>
                  <a:lnTo>
                    <a:pt x="46" y="13"/>
                  </a:lnTo>
                  <a:lnTo>
                    <a:pt x="51" y="5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7" name="Freeform 5266"/>
            <p:cNvSpPr>
              <a:spLocks/>
            </p:cNvSpPr>
            <p:nvPr/>
          </p:nvSpPr>
          <p:spPr bwMode="auto">
            <a:xfrm>
              <a:off x="1989280" y="1736314"/>
              <a:ext cx="563268" cy="524625"/>
            </a:xfrm>
            <a:custGeom>
              <a:avLst/>
              <a:gdLst>
                <a:gd name="T0" fmla="*/ 215 w 255"/>
                <a:gd name="T1" fmla="*/ 2 h 289"/>
                <a:gd name="T2" fmla="*/ 235 w 255"/>
                <a:gd name="T3" fmla="*/ 15 h 289"/>
                <a:gd name="T4" fmla="*/ 227 w 255"/>
                <a:gd name="T5" fmla="*/ 31 h 289"/>
                <a:gd name="T6" fmla="*/ 208 w 255"/>
                <a:gd name="T7" fmla="*/ 45 h 289"/>
                <a:gd name="T8" fmla="*/ 203 w 255"/>
                <a:gd name="T9" fmla="*/ 53 h 289"/>
                <a:gd name="T10" fmla="*/ 188 w 255"/>
                <a:gd name="T11" fmla="*/ 72 h 289"/>
                <a:gd name="T12" fmla="*/ 181 w 255"/>
                <a:gd name="T13" fmla="*/ 93 h 289"/>
                <a:gd name="T14" fmla="*/ 181 w 255"/>
                <a:gd name="T15" fmla="*/ 112 h 289"/>
                <a:gd name="T16" fmla="*/ 198 w 255"/>
                <a:gd name="T17" fmla="*/ 127 h 289"/>
                <a:gd name="T18" fmla="*/ 201 w 255"/>
                <a:gd name="T19" fmla="*/ 144 h 289"/>
                <a:gd name="T20" fmla="*/ 218 w 255"/>
                <a:gd name="T21" fmla="*/ 151 h 289"/>
                <a:gd name="T22" fmla="*/ 237 w 255"/>
                <a:gd name="T23" fmla="*/ 148 h 289"/>
                <a:gd name="T24" fmla="*/ 254 w 255"/>
                <a:gd name="T25" fmla="*/ 168 h 289"/>
                <a:gd name="T26" fmla="*/ 222 w 255"/>
                <a:gd name="T27" fmla="*/ 177 h 289"/>
                <a:gd name="T28" fmla="*/ 172 w 255"/>
                <a:gd name="T29" fmla="*/ 195 h 289"/>
                <a:gd name="T30" fmla="*/ 167 w 255"/>
                <a:gd name="T31" fmla="*/ 220 h 289"/>
                <a:gd name="T32" fmla="*/ 169 w 255"/>
                <a:gd name="T33" fmla="*/ 255 h 289"/>
                <a:gd name="T34" fmla="*/ 181 w 255"/>
                <a:gd name="T35" fmla="*/ 281 h 289"/>
                <a:gd name="T36" fmla="*/ 163 w 255"/>
                <a:gd name="T37" fmla="*/ 286 h 289"/>
                <a:gd name="T38" fmla="*/ 150 w 255"/>
                <a:gd name="T39" fmla="*/ 267 h 289"/>
                <a:gd name="T40" fmla="*/ 121 w 255"/>
                <a:gd name="T41" fmla="*/ 265 h 289"/>
                <a:gd name="T42" fmla="*/ 104 w 255"/>
                <a:gd name="T43" fmla="*/ 267 h 289"/>
                <a:gd name="T44" fmla="*/ 83 w 255"/>
                <a:gd name="T45" fmla="*/ 267 h 289"/>
                <a:gd name="T46" fmla="*/ 70 w 255"/>
                <a:gd name="T47" fmla="*/ 262 h 289"/>
                <a:gd name="T48" fmla="*/ 54 w 255"/>
                <a:gd name="T49" fmla="*/ 252 h 289"/>
                <a:gd name="T50" fmla="*/ 34 w 255"/>
                <a:gd name="T51" fmla="*/ 230 h 289"/>
                <a:gd name="T52" fmla="*/ 20 w 255"/>
                <a:gd name="T53" fmla="*/ 216 h 289"/>
                <a:gd name="T54" fmla="*/ 19 w 255"/>
                <a:gd name="T55" fmla="*/ 203 h 289"/>
                <a:gd name="T56" fmla="*/ 5 w 255"/>
                <a:gd name="T57" fmla="*/ 199 h 289"/>
                <a:gd name="T58" fmla="*/ 2 w 255"/>
                <a:gd name="T59" fmla="*/ 178 h 289"/>
                <a:gd name="T60" fmla="*/ 14 w 255"/>
                <a:gd name="T61" fmla="*/ 163 h 289"/>
                <a:gd name="T62" fmla="*/ 17 w 255"/>
                <a:gd name="T63" fmla="*/ 148 h 289"/>
                <a:gd name="T64" fmla="*/ 19 w 255"/>
                <a:gd name="T65" fmla="*/ 133 h 289"/>
                <a:gd name="T66" fmla="*/ 37 w 255"/>
                <a:gd name="T67" fmla="*/ 134 h 289"/>
                <a:gd name="T68" fmla="*/ 66 w 255"/>
                <a:gd name="T69" fmla="*/ 127 h 289"/>
                <a:gd name="T70" fmla="*/ 82 w 255"/>
                <a:gd name="T71" fmla="*/ 105 h 289"/>
                <a:gd name="T72" fmla="*/ 99 w 255"/>
                <a:gd name="T73" fmla="*/ 98 h 289"/>
                <a:gd name="T74" fmla="*/ 115 w 255"/>
                <a:gd name="T75" fmla="*/ 100 h 289"/>
                <a:gd name="T76" fmla="*/ 121 w 255"/>
                <a:gd name="T77" fmla="*/ 80 h 289"/>
                <a:gd name="T78" fmla="*/ 142 w 255"/>
                <a:gd name="T79" fmla="*/ 67 h 289"/>
                <a:gd name="T80" fmla="*/ 130 w 255"/>
                <a:gd name="T81" fmla="*/ 58 h 289"/>
                <a:gd name="T82" fmla="*/ 125 w 255"/>
                <a:gd name="T83" fmla="*/ 50 h 289"/>
                <a:gd name="T84" fmla="*/ 125 w 255"/>
                <a:gd name="T85" fmla="*/ 41 h 289"/>
                <a:gd name="T86" fmla="*/ 142 w 255"/>
                <a:gd name="T87" fmla="*/ 37 h 289"/>
                <a:gd name="T88" fmla="*/ 157 w 255"/>
                <a:gd name="T89" fmla="*/ 29 h 289"/>
                <a:gd name="T90" fmla="*/ 174 w 255"/>
                <a:gd name="T91" fmla="*/ 14 h 289"/>
                <a:gd name="T92" fmla="*/ 189 w 255"/>
                <a:gd name="T93" fmla="*/ 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5"/>
                <a:gd name="T142" fmla="*/ 0 h 289"/>
                <a:gd name="T143" fmla="*/ 255 w 255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5" h="289">
                  <a:moveTo>
                    <a:pt x="198" y="3"/>
                  </a:moveTo>
                  <a:lnTo>
                    <a:pt x="208" y="0"/>
                  </a:lnTo>
                  <a:lnTo>
                    <a:pt x="215" y="2"/>
                  </a:lnTo>
                  <a:lnTo>
                    <a:pt x="225" y="7"/>
                  </a:lnTo>
                  <a:lnTo>
                    <a:pt x="235" y="12"/>
                  </a:lnTo>
                  <a:lnTo>
                    <a:pt x="235" y="15"/>
                  </a:lnTo>
                  <a:lnTo>
                    <a:pt x="232" y="19"/>
                  </a:lnTo>
                  <a:lnTo>
                    <a:pt x="225" y="28"/>
                  </a:lnTo>
                  <a:lnTo>
                    <a:pt x="227" y="31"/>
                  </a:lnTo>
                  <a:lnTo>
                    <a:pt x="220" y="33"/>
                  </a:lnTo>
                  <a:lnTo>
                    <a:pt x="215" y="37"/>
                  </a:lnTo>
                  <a:lnTo>
                    <a:pt x="208" y="45"/>
                  </a:lnTo>
                  <a:lnTo>
                    <a:pt x="206" y="48"/>
                  </a:lnTo>
                  <a:lnTo>
                    <a:pt x="208" y="51"/>
                  </a:lnTo>
                  <a:lnTo>
                    <a:pt x="203" y="53"/>
                  </a:lnTo>
                  <a:lnTo>
                    <a:pt x="200" y="60"/>
                  </a:lnTo>
                  <a:lnTo>
                    <a:pt x="195" y="64"/>
                  </a:lnTo>
                  <a:lnTo>
                    <a:pt x="188" y="72"/>
                  </a:lnTo>
                  <a:lnTo>
                    <a:pt x="183" y="80"/>
                  </a:lnTo>
                  <a:lnTo>
                    <a:pt x="180" y="84"/>
                  </a:lnTo>
                  <a:lnTo>
                    <a:pt x="181" y="93"/>
                  </a:lnTo>
                  <a:lnTo>
                    <a:pt x="184" y="100"/>
                  </a:lnTo>
                  <a:lnTo>
                    <a:pt x="183" y="105"/>
                  </a:lnTo>
                  <a:lnTo>
                    <a:pt x="181" y="112"/>
                  </a:lnTo>
                  <a:lnTo>
                    <a:pt x="189" y="117"/>
                  </a:lnTo>
                  <a:lnTo>
                    <a:pt x="195" y="124"/>
                  </a:lnTo>
                  <a:lnTo>
                    <a:pt x="198" y="127"/>
                  </a:lnTo>
                  <a:lnTo>
                    <a:pt x="200" y="131"/>
                  </a:lnTo>
                  <a:lnTo>
                    <a:pt x="198" y="137"/>
                  </a:lnTo>
                  <a:lnTo>
                    <a:pt x="201" y="144"/>
                  </a:lnTo>
                  <a:lnTo>
                    <a:pt x="205" y="151"/>
                  </a:lnTo>
                  <a:lnTo>
                    <a:pt x="210" y="154"/>
                  </a:lnTo>
                  <a:lnTo>
                    <a:pt x="218" y="151"/>
                  </a:lnTo>
                  <a:lnTo>
                    <a:pt x="225" y="148"/>
                  </a:lnTo>
                  <a:lnTo>
                    <a:pt x="231" y="144"/>
                  </a:lnTo>
                  <a:lnTo>
                    <a:pt x="237" y="148"/>
                  </a:lnTo>
                  <a:lnTo>
                    <a:pt x="242" y="154"/>
                  </a:lnTo>
                  <a:lnTo>
                    <a:pt x="249" y="161"/>
                  </a:lnTo>
                  <a:lnTo>
                    <a:pt x="254" y="168"/>
                  </a:lnTo>
                  <a:lnTo>
                    <a:pt x="246" y="172"/>
                  </a:lnTo>
                  <a:lnTo>
                    <a:pt x="231" y="173"/>
                  </a:lnTo>
                  <a:lnTo>
                    <a:pt x="222" y="177"/>
                  </a:lnTo>
                  <a:lnTo>
                    <a:pt x="200" y="182"/>
                  </a:lnTo>
                  <a:lnTo>
                    <a:pt x="184" y="189"/>
                  </a:lnTo>
                  <a:lnTo>
                    <a:pt x="172" y="195"/>
                  </a:lnTo>
                  <a:lnTo>
                    <a:pt x="167" y="199"/>
                  </a:lnTo>
                  <a:lnTo>
                    <a:pt x="167" y="207"/>
                  </a:lnTo>
                  <a:lnTo>
                    <a:pt x="167" y="220"/>
                  </a:lnTo>
                  <a:lnTo>
                    <a:pt x="163" y="242"/>
                  </a:lnTo>
                  <a:lnTo>
                    <a:pt x="161" y="248"/>
                  </a:lnTo>
                  <a:lnTo>
                    <a:pt x="169" y="255"/>
                  </a:lnTo>
                  <a:lnTo>
                    <a:pt x="181" y="267"/>
                  </a:lnTo>
                  <a:lnTo>
                    <a:pt x="183" y="274"/>
                  </a:lnTo>
                  <a:lnTo>
                    <a:pt x="181" y="281"/>
                  </a:lnTo>
                  <a:lnTo>
                    <a:pt x="172" y="284"/>
                  </a:lnTo>
                  <a:lnTo>
                    <a:pt x="163" y="288"/>
                  </a:lnTo>
                  <a:lnTo>
                    <a:pt x="163" y="286"/>
                  </a:lnTo>
                  <a:lnTo>
                    <a:pt x="157" y="279"/>
                  </a:lnTo>
                  <a:lnTo>
                    <a:pt x="154" y="271"/>
                  </a:lnTo>
                  <a:lnTo>
                    <a:pt x="150" y="267"/>
                  </a:lnTo>
                  <a:lnTo>
                    <a:pt x="140" y="264"/>
                  </a:lnTo>
                  <a:lnTo>
                    <a:pt x="130" y="262"/>
                  </a:lnTo>
                  <a:lnTo>
                    <a:pt x="121" y="265"/>
                  </a:lnTo>
                  <a:lnTo>
                    <a:pt x="118" y="271"/>
                  </a:lnTo>
                  <a:lnTo>
                    <a:pt x="111" y="273"/>
                  </a:lnTo>
                  <a:lnTo>
                    <a:pt x="104" y="267"/>
                  </a:lnTo>
                  <a:lnTo>
                    <a:pt x="97" y="267"/>
                  </a:lnTo>
                  <a:lnTo>
                    <a:pt x="88" y="269"/>
                  </a:lnTo>
                  <a:lnTo>
                    <a:pt x="83" y="267"/>
                  </a:lnTo>
                  <a:lnTo>
                    <a:pt x="76" y="265"/>
                  </a:lnTo>
                  <a:lnTo>
                    <a:pt x="71" y="264"/>
                  </a:lnTo>
                  <a:lnTo>
                    <a:pt x="70" y="262"/>
                  </a:lnTo>
                  <a:lnTo>
                    <a:pt x="65" y="260"/>
                  </a:lnTo>
                  <a:lnTo>
                    <a:pt x="58" y="257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0" y="237"/>
                  </a:lnTo>
                  <a:lnTo>
                    <a:pt x="34" y="230"/>
                  </a:lnTo>
                  <a:lnTo>
                    <a:pt x="29" y="226"/>
                  </a:lnTo>
                  <a:lnTo>
                    <a:pt x="23" y="221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19" y="204"/>
                  </a:lnTo>
                  <a:lnTo>
                    <a:pt x="19" y="203"/>
                  </a:lnTo>
                  <a:lnTo>
                    <a:pt x="15" y="201"/>
                  </a:lnTo>
                  <a:lnTo>
                    <a:pt x="10" y="204"/>
                  </a:lnTo>
                  <a:lnTo>
                    <a:pt x="5" y="199"/>
                  </a:lnTo>
                  <a:lnTo>
                    <a:pt x="3" y="192"/>
                  </a:lnTo>
                  <a:lnTo>
                    <a:pt x="0" y="185"/>
                  </a:lnTo>
                  <a:lnTo>
                    <a:pt x="2" y="178"/>
                  </a:lnTo>
                  <a:lnTo>
                    <a:pt x="3" y="173"/>
                  </a:lnTo>
                  <a:lnTo>
                    <a:pt x="8" y="168"/>
                  </a:lnTo>
                  <a:lnTo>
                    <a:pt x="14" y="163"/>
                  </a:lnTo>
                  <a:lnTo>
                    <a:pt x="20" y="158"/>
                  </a:lnTo>
                  <a:lnTo>
                    <a:pt x="19" y="153"/>
                  </a:lnTo>
                  <a:lnTo>
                    <a:pt x="17" y="148"/>
                  </a:lnTo>
                  <a:lnTo>
                    <a:pt x="17" y="141"/>
                  </a:lnTo>
                  <a:lnTo>
                    <a:pt x="17" y="136"/>
                  </a:lnTo>
                  <a:lnTo>
                    <a:pt x="19" y="133"/>
                  </a:lnTo>
                  <a:lnTo>
                    <a:pt x="27" y="125"/>
                  </a:lnTo>
                  <a:lnTo>
                    <a:pt x="34" y="133"/>
                  </a:lnTo>
                  <a:lnTo>
                    <a:pt x="37" y="134"/>
                  </a:lnTo>
                  <a:lnTo>
                    <a:pt x="48" y="134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71" y="122"/>
                  </a:lnTo>
                  <a:lnTo>
                    <a:pt x="76" y="115"/>
                  </a:lnTo>
                  <a:lnTo>
                    <a:pt x="82" y="105"/>
                  </a:lnTo>
                  <a:lnTo>
                    <a:pt x="83" y="97"/>
                  </a:lnTo>
                  <a:lnTo>
                    <a:pt x="93" y="95"/>
                  </a:lnTo>
                  <a:lnTo>
                    <a:pt x="99" y="98"/>
                  </a:lnTo>
                  <a:lnTo>
                    <a:pt x="106" y="100"/>
                  </a:lnTo>
                  <a:lnTo>
                    <a:pt x="111" y="100"/>
                  </a:lnTo>
                  <a:lnTo>
                    <a:pt x="115" y="100"/>
                  </a:lnTo>
                  <a:lnTo>
                    <a:pt x="121" y="86"/>
                  </a:lnTo>
                  <a:lnTo>
                    <a:pt x="118" y="83"/>
                  </a:lnTo>
                  <a:lnTo>
                    <a:pt x="121" y="80"/>
                  </a:lnTo>
                  <a:lnTo>
                    <a:pt x="125" y="80"/>
                  </a:lnTo>
                  <a:lnTo>
                    <a:pt x="128" y="80"/>
                  </a:lnTo>
                  <a:lnTo>
                    <a:pt x="142" y="67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0" y="58"/>
                  </a:lnTo>
                  <a:lnTo>
                    <a:pt x="127" y="55"/>
                  </a:lnTo>
                  <a:lnTo>
                    <a:pt x="125" y="53"/>
                  </a:lnTo>
                  <a:lnTo>
                    <a:pt x="125" y="50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25" y="41"/>
                  </a:lnTo>
                  <a:lnTo>
                    <a:pt x="128" y="41"/>
                  </a:lnTo>
                  <a:lnTo>
                    <a:pt x="137" y="37"/>
                  </a:lnTo>
                  <a:lnTo>
                    <a:pt x="142" y="37"/>
                  </a:lnTo>
                  <a:lnTo>
                    <a:pt x="149" y="36"/>
                  </a:lnTo>
                  <a:lnTo>
                    <a:pt x="152" y="33"/>
                  </a:lnTo>
                  <a:lnTo>
                    <a:pt x="157" y="29"/>
                  </a:lnTo>
                  <a:lnTo>
                    <a:pt x="163" y="24"/>
                  </a:lnTo>
                  <a:lnTo>
                    <a:pt x="169" y="19"/>
                  </a:lnTo>
                  <a:lnTo>
                    <a:pt x="174" y="14"/>
                  </a:lnTo>
                  <a:lnTo>
                    <a:pt x="178" y="11"/>
                  </a:lnTo>
                  <a:lnTo>
                    <a:pt x="183" y="7"/>
                  </a:lnTo>
                  <a:lnTo>
                    <a:pt x="189" y="7"/>
                  </a:lnTo>
                  <a:lnTo>
                    <a:pt x="198" y="3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140519" tIns="70257" rIns="140519" bIns="70257" anchor="ctr"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8" name="Freeform 5367"/>
            <p:cNvSpPr>
              <a:spLocks/>
            </p:cNvSpPr>
            <p:nvPr/>
          </p:nvSpPr>
          <p:spPr bwMode="auto">
            <a:xfrm>
              <a:off x="1784003" y="2768498"/>
              <a:ext cx="91962" cy="41231"/>
            </a:xfrm>
            <a:custGeom>
              <a:avLst/>
              <a:gdLst>
                <a:gd name="T0" fmla="*/ 17 w 41"/>
                <a:gd name="T1" fmla="*/ 0 h 24"/>
                <a:gd name="T2" fmla="*/ 11 w 41"/>
                <a:gd name="T3" fmla="*/ 6 h 24"/>
                <a:gd name="T4" fmla="*/ 6 w 41"/>
                <a:gd name="T5" fmla="*/ 6 h 24"/>
                <a:gd name="T6" fmla="*/ 0 w 41"/>
                <a:gd name="T7" fmla="*/ 6 h 24"/>
                <a:gd name="T8" fmla="*/ 1 w 41"/>
                <a:gd name="T9" fmla="*/ 11 h 24"/>
                <a:gd name="T10" fmla="*/ 3 w 41"/>
                <a:gd name="T11" fmla="*/ 14 h 24"/>
                <a:gd name="T12" fmla="*/ 15 w 41"/>
                <a:gd name="T13" fmla="*/ 17 h 24"/>
                <a:gd name="T14" fmla="*/ 27 w 41"/>
                <a:gd name="T15" fmla="*/ 21 h 24"/>
                <a:gd name="T16" fmla="*/ 34 w 41"/>
                <a:gd name="T17" fmla="*/ 23 h 24"/>
                <a:gd name="T18" fmla="*/ 37 w 41"/>
                <a:gd name="T19" fmla="*/ 17 h 24"/>
                <a:gd name="T20" fmla="*/ 40 w 41"/>
                <a:gd name="T21" fmla="*/ 14 h 24"/>
                <a:gd name="T22" fmla="*/ 40 w 41"/>
                <a:gd name="T23" fmla="*/ 7 h 24"/>
                <a:gd name="T24" fmla="*/ 37 w 41"/>
                <a:gd name="T25" fmla="*/ 0 h 24"/>
                <a:gd name="T26" fmla="*/ 32 w 41"/>
                <a:gd name="T27" fmla="*/ 0 h 24"/>
                <a:gd name="T28" fmla="*/ 25 w 41"/>
                <a:gd name="T29" fmla="*/ 4 h 24"/>
                <a:gd name="T30" fmla="*/ 17 w 41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24"/>
                <a:gd name="T50" fmla="*/ 41 w 41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24">
                  <a:moveTo>
                    <a:pt x="17" y="0"/>
                  </a:moveTo>
                  <a:lnTo>
                    <a:pt x="11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15" y="17"/>
                  </a:lnTo>
                  <a:lnTo>
                    <a:pt x="27" y="21"/>
                  </a:lnTo>
                  <a:lnTo>
                    <a:pt x="34" y="23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0" y="7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9" name="Freeform 5468"/>
            <p:cNvSpPr>
              <a:spLocks/>
            </p:cNvSpPr>
            <p:nvPr/>
          </p:nvSpPr>
          <p:spPr bwMode="auto">
            <a:xfrm>
              <a:off x="1785653" y="2350509"/>
              <a:ext cx="553416" cy="568699"/>
            </a:xfrm>
            <a:custGeom>
              <a:avLst/>
              <a:gdLst>
                <a:gd name="T0" fmla="*/ 13 w 250"/>
                <a:gd name="T1" fmla="*/ 61 h 312"/>
                <a:gd name="T2" fmla="*/ 29 w 250"/>
                <a:gd name="T3" fmla="*/ 85 h 312"/>
                <a:gd name="T4" fmla="*/ 24 w 250"/>
                <a:gd name="T5" fmla="*/ 109 h 312"/>
                <a:gd name="T6" fmla="*/ 32 w 250"/>
                <a:gd name="T7" fmla="*/ 135 h 312"/>
                <a:gd name="T8" fmla="*/ 47 w 250"/>
                <a:gd name="T9" fmla="*/ 172 h 312"/>
                <a:gd name="T10" fmla="*/ 47 w 250"/>
                <a:gd name="T11" fmla="*/ 194 h 312"/>
                <a:gd name="T12" fmla="*/ 44 w 250"/>
                <a:gd name="T13" fmla="*/ 213 h 312"/>
                <a:gd name="T14" fmla="*/ 59 w 250"/>
                <a:gd name="T15" fmla="*/ 225 h 312"/>
                <a:gd name="T16" fmla="*/ 63 w 250"/>
                <a:gd name="T17" fmla="*/ 239 h 312"/>
                <a:gd name="T18" fmla="*/ 81 w 250"/>
                <a:gd name="T19" fmla="*/ 254 h 312"/>
                <a:gd name="T20" fmla="*/ 90 w 250"/>
                <a:gd name="T21" fmla="*/ 270 h 312"/>
                <a:gd name="T22" fmla="*/ 102 w 250"/>
                <a:gd name="T23" fmla="*/ 287 h 312"/>
                <a:gd name="T24" fmla="*/ 111 w 250"/>
                <a:gd name="T25" fmla="*/ 305 h 312"/>
                <a:gd name="T26" fmla="*/ 128 w 250"/>
                <a:gd name="T27" fmla="*/ 306 h 312"/>
                <a:gd name="T28" fmla="*/ 145 w 250"/>
                <a:gd name="T29" fmla="*/ 311 h 312"/>
                <a:gd name="T30" fmla="*/ 153 w 250"/>
                <a:gd name="T31" fmla="*/ 302 h 312"/>
                <a:gd name="T32" fmla="*/ 164 w 250"/>
                <a:gd name="T33" fmla="*/ 283 h 312"/>
                <a:gd name="T34" fmla="*/ 172 w 250"/>
                <a:gd name="T35" fmla="*/ 272 h 312"/>
                <a:gd name="T36" fmla="*/ 182 w 250"/>
                <a:gd name="T37" fmla="*/ 259 h 312"/>
                <a:gd name="T38" fmla="*/ 184 w 250"/>
                <a:gd name="T39" fmla="*/ 244 h 312"/>
                <a:gd name="T40" fmla="*/ 198 w 250"/>
                <a:gd name="T41" fmla="*/ 245 h 312"/>
                <a:gd name="T42" fmla="*/ 205 w 250"/>
                <a:gd name="T43" fmla="*/ 230 h 312"/>
                <a:gd name="T44" fmla="*/ 212 w 250"/>
                <a:gd name="T45" fmla="*/ 213 h 312"/>
                <a:gd name="T46" fmla="*/ 214 w 250"/>
                <a:gd name="T47" fmla="*/ 205 h 312"/>
                <a:gd name="T48" fmla="*/ 210 w 250"/>
                <a:gd name="T49" fmla="*/ 190 h 312"/>
                <a:gd name="T50" fmla="*/ 220 w 250"/>
                <a:gd name="T51" fmla="*/ 179 h 312"/>
                <a:gd name="T52" fmla="*/ 234 w 250"/>
                <a:gd name="T53" fmla="*/ 174 h 312"/>
                <a:gd name="T54" fmla="*/ 234 w 250"/>
                <a:gd name="T55" fmla="*/ 162 h 312"/>
                <a:gd name="T56" fmla="*/ 229 w 250"/>
                <a:gd name="T57" fmla="*/ 137 h 312"/>
                <a:gd name="T58" fmla="*/ 243 w 250"/>
                <a:gd name="T59" fmla="*/ 140 h 312"/>
                <a:gd name="T60" fmla="*/ 237 w 250"/>
                <a:gd name="T61" fmla="*/ 124 h 312"/>
                <a:gd name="T62" fmla="*/ 246 w 250"/>
                <a:gd name="T63" fmla="*/ 116 h 312"/>
                <a:gd name="T64" fmla="*/ 246 w 250"/>
                <a:gd name="T65" fmla="*/ 107 h 312"/>
                <a:gd name="T66" fmla="*/ 237 w 250"/>
                <a:gd name="T67" fmla="*/ 107 h 312"/>
                <a:gd name="T68" fmla="*/ 226 w 250"/>
                <a:gd name="T69" fmla="*/ 102 h 312"/>
                <a:gd name="T70" fmla="*/ 220 w 250"/>
                <a:gd name="T71" fmla="*/ 92 h 312"/>
                <a:gd name="T72" fmla="*/ 201 w 250"/>
                <a:gd name="T73" fmla="*/ 80 h 312"/>
                <a:gd name="T74" fmla="*/ 190 w 250"/>
                <a:gd name="T75" fmla="*/ 75 h 312"/>
                <a:gd name="T76" fmla="*/ 190 w 250"/>
                <a:gd name="T77" fmla="*/ 61 h 312"/>
                <a:gd name="T78" fmla="*/ 177 w 250"/>
                <a:gd name="T79" fmla="*/ 56 h 312"/>
                <a:gd name="T80" fmla="*/ 155 w 250"/>
                <a:gd name="T81" fmla="*/ 53 h 312"/>
                <a:gd name="T82" fmla="*/ 148 w 250"/>
                <a:gd name="T83" fmla="*/ 56 h 312"/>
                <a:gd name="T84" fmla="*/ 136 w 250"/>
                <a:gd name="T85" fmla="*/ 54 h 312"/>
                <a:gd name="T86" fmla="*/ 104 w 250"/>
                <a:gd name="T87" fmla="*/ 44 h 312"/>
                <a:gd name="T88" fmla="*/ 92 w 250"/>
                <a:gd name="T89" fmla="*/ 34 h 312"/>
                <a:gd name="T90" fmla="*/ 71 w 250"/>
                <a:gd name="T91" fmla="*/ 20 h 312"/>
                <a:gd name="T92" fmla="*/ 47 w 250"/>
                <a:gd name="T93" fmla="*/ 17 h 312"/>
                <a:gd name="T94" fmla="*/ 25 w 250"/>
                <a:gd name="T95" fmla="*/ 10 h 312"/>
                <a:gd name="T96" fmla="*/ 18 w 250"/>
                <a:gd name="T97" fmla="*/ 3 h 312"/>
                <a:gd name="T98" fmla="*/ 3 w 250"/>
                <a:gd name="T99" fmla="*/ 8 h 312"/>
                <a:gd name="T100" fmla="*/ 9 w 250"/>
                <a:gd name="T101" fmla="*/ 33 h 312"/>
                <a:gd name="T102" fmla="*/ 23 w 250"/>
                <a:gd name="T103" fmla="*/ 50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12"/>
                <a:gd name="T158" fmla="*/ 250 w 250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12">
                  <a:moveTo>
                    <a:pt x="16" y="54"/>
                  </a:moveTo>
                  <a:lnTo>
                    <a:pt x="13" y="61"/>
                  </a:lnTo>
                  <a:lnTo>
                    <a:pt x="22" y="68"/>
                  </a:lnTo>
                  <a:lnTo>
                    <a:pt x="29" y="85"/>
                  </a:lnTo>
                  <a:lnTo>
                    <a:pt x="27" y="99"/>
                  </a:lnTo>
                  <a:lnTo>
                    <a:pt x="24" y="109"/>
                  </a:lnTo>
                  <a:lnTo>
                    <a:pt x="22" y="114"/>
                  </a:lnTo>
                  <a:lnTo>
                    <a:pt x="32" y="135"/>
                  </a:lnTo>
                  <a:lnTo>
                    <a:pt x="41" y="155"/>
                  </a:lnTo>
                  <a:lnTo>
                    <a:pt x="47" y="172"/>
                  </a:lnTo>
                  <a:lnTo>
                    <a:pt x="51" y="182"/>
                  </a:lnTo>
                  <a:lnTo>
                    <a:pt x="47" y="194"/>
                  </a:lnTo>
                  <a:lnTo>
                    <a:pt x="42" y="205"/>
                  </a:lnTo>
                  <a:lnTo>
                    <a:pt x="44" y="213"/>
                  </a:lnTo>
                  <a:lnTo>
                    <a:pt x="53" y="218"/>
                  </a:lnTo>
                  <a:lnTo>
                    <a:pt x="59" y="225"/>
                  </a:lnTo>
                  <a:lnTo>
                    <a:pt x="63" y="230"/>
                  </a:lnTo>
                  <a:lnTo>
                    <a:pt x="63" y="239"/>
                  </a:lnTo>
                  <a:lnTo>
                    <a:pt x="73" y="245"/>
                  </a:lnTo>
                  <a:lnTo>
                    <a:pt x="81" y="254"/>
                  </a:lnTo>
                  <a:lnTo>
                    <a:pt x="87" y="261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102" y="287"/>
                  </a:lnTo>
                  <a:lnTo>
                    <a:pt x="107" y="297"/>
                  </a:lnTo>
                  <a:lnTo>
                    <a:pt x="111" y="305"/>
                  </a:lnTo>
                  <a:lnTo>
                    <a:pt x="117" y="305"/>
                  </a:lnTo>
                  <a:lnTo>
                    <a:pt x="128" y="306"/>
                  </a:lnTo>
                  <a:lnTo>
                    <a:pt x="136" y="308"/>
                  </a:lnTo>
                  <a:lnTo>
                    <a:pt x="145" y="311"/>
                  </a:lnTo>
                  <a:lnTo>
                    <a:pt x="146" y="308"/>
                  </a:lnTo>
                  <a:lnTo>
                    <a:pt x="153" y="302"/>
                  </a:lnTo>
                  <a:lnTo>
                    <a:pt x="161" y="291"/>
                  </a:lnTo>
                  <a:lnTo>
                    <a:pt x="164" y="283"/>
                  </a:lnTo>
                  <a:lnTo>
                    <a:pt x="165" y="272"/>
                  </a:lnTo>
                  <a:lnTo>
                    <a:pt x="172" y="272"/>
                  </a:lnTo>
                  <a:lnTo>
                    <a:pt x="175" y="267"/>
                  </a:lnTo>
                  <a:lnTo>
                    <a:pt x="182" y="259"/>
                  </a:lnTo>
                  <a:lnTo>
                    <a:pt x="179" y="249"/>
                  </a:lnTo>
                  <a:lnTo>
                    <a:pt x="184" y="244"/>
                  </a:lnTo>
                  <a:lnTo>
                    <a:pt x="192" y="249"/>
                  </a:lnTo>
                  <a:lnTo>
                    <a:pt x="198" y="245"/>
                  </a:lnTo>
                  <a:lnTo>
                    <a:pt x="196" y="241"/>
                  </a:lnTo>
                  <a:lnTo>
                    <a:pt x="205" y="230"/>
                  </a:lnTo>
                  <a:lnTo>
                    <a:pt x="205" y="220"/>
                  </a:lnTo>
                  <a:lnTo>
                    <a:pt x="212" y="213"/>
                  </a:lnTo>
                  <a:lnTo>
                    <a:pt x="210" y="208"/>
                  </a:lnTo>
                  <a:lnTo>
                    <a:pt x="214" y="205"/>
                  </a:lnTo>
                  <a:lnTo>
                    <a:pt x="212" y="196"/>
                  </a:lnTo>
                  <a:lnTo>
                    <a:pt x="210" y="190"/>
                  </a:lnTo>
                  <a:lnTo>
                    <a:pt x="214" y="184"/>
                  </a:lnTo>
                  <a:lnTo>
                    <a:pt x="220" y="179"/>
                  </a:lnTo>
                  <a:lnTo>
                    <a:pt x="229" y="177"/>
                  </a:lnTo>
                  <a:lnTo>
                    <a:pt x="234" y="174"/>
                  </a:lnTo>
                  <a:lnTo>
                    <a:pt x="237" y="171"/>
                  </a:lnTo>
                  <a:lnTo>
                    <a:pt x="234" y="162"/>
                  </a:lnTo>
                  <a:lnTo>
                    <a:pt x="224" y="145"/>
                  </a:lnTo>
                  <a:lnTo>
                    <a:pt x="229" y="137"/>
                  </a:lnTo>
                  <a:lnTo>
                    <a:pt x="237" y="138"/>
                  </a:lnTo>
                  <a:lnTo>
                    <a:pt x="243" y="140"/>
                  </a:lnTo>
                  <a:lnTo>
                    <a:pt x="239" y="130"/>
                  </a:lnTo>
                  <a:lnTo>
                    <a:pt x="237" y="124"/>
                  </a:lnTo>
                  <a:lnTo>
                    <a:pt x="241" y="119"/>
                  </a:lnTo>
                  <a:lnTo>
                    <a:pt x="246" y="116"/>
                  </a:lnTo>
                  <a:lnTo>
                    <a:pt x="249" y="112"/>
                  </a:lnTo>
                  <a:lnTo>
                    <a:pt x="246" y="107"/>
                  </a:lnTo>
                  <a:lnTo>
                    <a:pt x="241" y="104"/>
                  </a:lnTo>
                  <a:lnTo>
                    <a:pt x="237" y="107"/>
                  </a:lnTo>
                  <a:lnTo>
                    <a:pt x="232" y="109"/>
                  </a:lnTo>
                  <a:lnTo>
                    <a:pt x="226" y="102"/>
                  </a:lnTo>
                  <a:lnTo>
                    <a:pt x="224" y="97"/>
                  </a:lnTo>
                  <a:lnTo>
                    <a:pt x="220" y="92"/>
                  </a:lnTo>
                  <a:lnTo>
                    <a:pt x="209" y="82"/>
                  </a:lnTo>
                  <a:lnTo>
                    <a:pt x="201" y="80"/>
                  </a:lnTo>
                  <a:lnTo>
                    <a:pt x="193" y="78"/>
                  </a:lnTo>
                  <a:lnTo>
                    <a:pt x="190" y="75"/>
                  </a:lnTo>
                  <a:lnTo>
                    <a:pt x="190" y="67"/>
                  </a:lnTo>
                  <a:lnTo>
                    <a:pt x="190" y="61"/>
                  </a:lnTo>
                  <a:lnTo>
                    <a:pt x="182" y="54"/>
                  </a:lnTo>
                  <a:lnTo>
                    <a:pt x="177" y="56"/>
                  </a:lnTo>
                  <a:lnTo>
                    <a:pt x="162" y="56"/>
                  </a:lnTo>
                  <a:lnTo>
                    <a:pt x="155" y="53"/>
                  </a:lnTo>
                  <a:lnTo>
                    <a:pt x="151" y="54"/>
                  </a:lnTo>
                  <a:lnTo>
                    <a:pt x="148" y="56"/>
                  </a:lnTo>
                  <a:lnTo>
                    <a:pt x="141" y="54"/>
                  </a:lnTo>
                  <a:lnTo>
                    <a:pt x="136" y="54"/>
                  </a:lnTo>
                  <a:lnTo>
                    <a:pt x="124" y="46"/>
                  </a:lnTo>
                  <a:lnTo>
                    <a:pt x="104" y="44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3" y="27"/>
                  </a:lnTo>
                  <a:lnTo>
                    <a:pt x="71" y="20"/>
                  </a:lnTo>
                  <a:lnTo>
                    <a:pt x="61" y="19"/>
                  </a:lnTo>
                  <a:lnTo>
                    <a:pt x="47" y="17"/>
                  </a:lnTo>
                  <a:lnTo>
                    <a:pt x="32" y="12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3" y="8"/>
                  </a:lnTo>
                  <a:lnTo>
                    <a:pt x="0" y="22"/>
                  </a:lnTo>
                  <a:lnTo>
                    <a:pt x="9" y="33"/>
                  </a:lnTo>
                  <a:lnTo>
                    <a:pt x="18" y="39"/>
                  </a:lnTo>
                  <a:lnTo>
                    <a:pt x="23" y="50"/>
                  </a:lnTo>
                  <a:lnTo>
                    <a:pt x="16" y="54"/>
                  </a:lnTo>
                </a:path>
              </a:pathLst>
            </a:custGeom>
            <a:solidFill>
              <a:srgbClr val="AFDFDF">
                <a:alpha val="69804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844" tIns="63920" rIns="127844" bIns="63920" anchor="ctr"/>
            <a:lstStyle/>
            <a:p>
              <a:pPr marL="0" marR="0" lvl="0" indent="0" algn="ctr" defTabSz="95882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sp>
        <p:nvSpPr>
          <p:cNvPr id="100" name="Ovale 99"/>
          <p:cNvSpPr/>
          <p:nvPr/>
        </p:nvSpPr>
        <p:spPr>
          <a:xfrm>
            <a:off x="538026" y="154396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3,3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e 100"/>
          <p:cNvSpPr/>
          <p:nvPr/>
        </p:nvSpPr>
        <p:spPr>
          <a:xfrm>
            <a:off x="1259757" y="1690528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266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e 101"/>
          <p:cNvSpPr/>
          <p:nvPr/>
        </p:nvSpPr>
        <p:spPr>
          <a:xfrm>
            <a:off x="1018733" y="2341627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e 102"/>
          <p:cNvSpPr/>
          <p:nvPr/>
        </p:nvSpPr>
        <p:spPr>
          <a:xfrm>
            <a:off x="2355214" y="1586500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e 103"/>
          <p:cNvSpPr/>
          <p:nvPr/>
        </p:nvSpPr>
        <p:spPr>
          <a:xfrm>
            <a:off x="1890433" y="1846777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116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vale 104"/>
          <p:cNvSpPr/>
          <p:nvPr/>
        </p:nvSpPr>
        <p:spPr>
          <a:xfrm>
            <a:off x="1774163" y="1380797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e 105"/>
          <p:cNvSpPr/>
          <p:nvPr/>
        </p:nvSpPr>
        <p:spPr>
          <a:xfrm>
            <a:off x="1672467" y="2303238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Ovale 106"/>
          <p:cNvSpPr/>
          <p:nvPr/>
        </p:nvSpPr>
        <p:spPr>
          <a:xfrm>
            <a:off x="1630241" y="2801915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101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vale 108"/>
          <p:cNvSpPr/>
          <p:nvPr/>
        </p:nvSpPr>
        <p:spPr>
          <a:xfrm>
            <a:off x="2061111" y="3068060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Ovale 109"/>
          <p:cNvSpPr/>
          <p:nvPr/>
        </p:nvSpPr>
        <p:spPr>
          <a:xfrm>
            <a:off x="2326302" y="2832240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e 110"/>
          <p:cNvSpPr/>
          <p:nvPr/>
        </p:nvSpPr>
        <p:spPr>
          <a:xfrm>
            <a:off x="2094956" y="3550513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179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e 111"/>
          <p:cNvSpPr/>
          <p:nvPr/>
        </p:nvSpPr>
        <p:spPr>
          <a:xfrm>
            <a:off x="2448530" y="3366681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e 112"/>
          <p:cNvSpPr/>
          <p:nvPr/>
        </p:nvSpPr>
        <p:spPr>
          <a:xfrm>
            <a:off x="2729493" y="3606209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e 113"/>
          <p:cNvSpPr/>
          <p:nvPr/>
        </p:nvSpPr>
        <p:spPr>
          <a:xfrm>
            <a:off x="2725433" y="3979982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112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e 114"/>
          <p:cNvSpPr/>
          <p:nvPr/>
        </p:nvSpPr>
        <p:spPr>
          <a:xfrm>
            <a:off x="3486839" y="3937061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vale 115"/>
          <p:cNvSpPr/>
          <p:nvPr/>
        </p:nvSpPr>
        <p:spPr>
          <a:xfrm>
            <a:off x="3238951" y="4228301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vale 116"/>
          <p:cNvSpPr/>
          <p:nvPr/>
        </p:nvSpPr>
        <p:spPr>
          <a:xfrm>
            <a:off x="3343334" y="4773660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vale 117"/>
          <p:cNvSpPr/>
          <p:nvPr/>
        </p:nvSpPr>
        <p:spPr>
          <a:xfrm>
            <a:off x="812494" y="426134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e 118"/>
          <p:cNvSpPr/>
          <p:nvPr/>
        </p:nvSpPr>
        <p:spPr>
          <a:xfrm>
            <a:off x="2544249" y="5560726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e 119"/>
          <p:cNvSpPr/>
          <p:nvPr/>
        </p:nvSpPr>
        <p:spPr>
          <a:xfrm>
            <a:off x="8180521" y="1581714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</a:t>
            </a:r>
          </a:p>
        </p:txBody>
      </p:sp>
      <p:sp>
        <p:nvSpPr>
          <p:cNvPr id="121" name="Ovale 120"/>
          <p:cNvSpPr/>
          <p:nvPr/>
        </p:nvSpPr>
        <p:spPr>
          <a:xfrm>
            <a:off x="7721430" y="1588683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1,5</a:t>
            </a:r>
          </a:p>
        </p:txBody>
      </p:sp>
      <p:sp>
        <p:nvSpPr>
          <p:cNvPr id="122" name="Ovale 121"/>
          <p:cNvSpPr/>
          <p:nvPr/>
        </p:nvSpPr>
        <p:spPr>
          <a:xfrm>
            <a:off x="7201297" y="1601036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4,1</a:t>
            </a:r>
          </a:p>
        </p:txBody>
      </p:sp>
      <p:sp>
        <p:nvSpPr>
          <p:cNvPr id="123" name="Ovale 122"/>
          <p:cNvSpPr/>
          <p:nvPr/>
        </p:nvSpPr>
        <p:spPr>
          <a:xfrm>
            <a:off x="6881954" y="1695139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24" name="Ovale 123"/>
          <p:cNvSpPr/>
          <p:nvPr/>
        </p:nvSpPr>
        <p:spPr>
          <a:xfrm>
            <a:off x="6559920" y="1949967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25" name="Ovale 124"/>
          <p:cNvSpPr/>
          <p:nvPr/>
        </p:nvSpPr>
        <p:spPr>
          <a:xfrm>
            <a:off x="7159221" y="2004871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</a:t>
            </a:r>
          </a:p>
        </p:txBody>
      </p:sp>
      <p:sp>
        <p:nvSpPr>
          <p:cNvPr id="126" name="Ovale 125"/>
          <p:cNvSpPr/>
          <p:nvPr/>
        </p:nvSpPr>
        <p:spPr>
          <a:xfrm>
            <a:off x="6820374" y="2383855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1,4</a:t>
            </a:r>
          </a:p>
        </p:txBody>
      </p:sp>
      <p:sp>
        <p:nvSpPr>
          <p:cNvPr id="127" name="Ovale 126"/>
          <p:cNvSpPr/>
          <p:nvPr/>
        </p:nvSpPr>
        <p:spPr>
          <a:xfrm>
            <a:off x="7451347" y="2263376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28" name="Ovale 127"/>
          <p:cNvSpPr/>
          <p:nvPr/>
        </p:nvSpPr>
        <p:spPr>
          <a:xfrm>
            <a:off x="7578773" y="2796948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2,7</a:t>
            </a:r>
          </a:p>
        </p:txBody>
      </p:sp>
      <p:sp>
        <p:nvSpPr>
          <p:cNvPr id="129" name="Ovale 128"/>
          <p:cNvSpPr/>
          <p:nvPr/>
        </p:nvSpPr>
        <p:spPr>
          <a:xfrm>
            <a:off x="8019580" y="2655277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3,1</a:t>
            </a:r>
          </a:p>
        </p:txBody>
      </p:sp>
      <p:sp>
        <p:nvSpPr>
          <p:cNvPr id="130" name="Ovale 129"/>
          <p:cNvSpPr/>
          <p:nvPr/>
        </p:nvSpPr>
        <p:spPr>
          <a:xfrm>
            <a:off x="8181710" y="3807558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4,1</a:t>
            </a:r>
          </a:p>
        </p:txBody>
      </p:sp>
      <p:sp>
        <p:nvSpPr>
          <p:cNvPr id="131" name="Ovale 130"/>
          <p:cNvSpPr/>
          <p:nvPr/>
        </p:nvSpPr>
        <p:spPr>
          <a:xfrm>
            <a:off x="8355694" y="5522854"/>
            <a:ext cx="252000" cy="252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32" name="Connettore diritto 131"/>
          <p:cNvCxnSpPr/>
          <p:nvPr/>
        </p:nvCxnSpPr>
        <p:spPr>
          <a:xfrm>
            <a:off x="542706" y="1043426"/>
            <a:ext cx="54660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aborazione alternativa 132"/>
          <p:cNvSpPr/>
          <p:nvPr/>
        </p:nvSpPr>
        <p:spPr>
          <a:xfrm>
            <a:off x="7388491" y="739312"/>
            <a:ext cx="3134259" cy="258422"/>
          </a:xfrm>
          <a:prstGeom prst="flowChartAlternateProcess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Crédit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Agricole Italia</a:t>
            </a:r>
          </a:p>
        </p:txBody>
      </p:sp>
      <p:cxnSp>
        <p:nvCxnSpPr>
          <p:cNvPr id="134" name="Connettore diritto 133"/>
          <p:cNvCxnSpPr/>
          <p:nvPr/>
        </p:nvCxnSpPr>
        <p:spPr>
          <a:xfrm>
            <a:off x="6230203" y="1043426"/>
            <a:ext cx="54660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ttangolo 134"/>
          <p:cNvSpPr/>
          <p:nvPr/>
        </p:nvSpPr>
        <p:spPr>
          <a:xfrm>
            <a:off x="4370428" y="1158796"/>
            <a:ext cx="1638334" cy="4900962"/>
          </a:xfrm>
          <a:prstGeom prst="rect">
            <a:avLst/>
          </a:prstGeom>
          <a:solidFill>
            <a:srgbClr val="D0CECE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ttangolo 135"/>
          <p:cNvSpPr/>
          <p:nvPr/>
        </p:nvSpPr>
        <p:spPr>
          <a:xfrm>
            <a:off x="10092825" y="1217914"/>
            <a:ext cx="1638334" cy="4900962"/>
          </a:xfrm>
          <a:prstGeom prst="rect">
            <a:avLst/>
          </a:prstGeom>
          <a:solidFill>
            <a:srgbClr val="9DCB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e 136"/>
          <p:cNvSpPr/>
          <p:nvPr/>
        </p:nvSpPr>
        <p:spPr>
          <a:xfrm>
            <a:off x="10126254" y="5314463"/>
            <a:ext cx="816713" cy="6120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33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8" name="Elaborazione alternativa 137"/>
          <p:cNvSpPr/>
          <p:nvPr/>
        </p:nvSpPr>
        <p:spPr>
          <a:xfrm>
            <a:off x="10215038" y="5177076"/>
            <a:ext cx="1404709" cy="246233"/>
          </a:xfrm>
          <a:prstGeom prst="flowChartAlternateProcess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Market Shares</a:t>
            </a:r>
          </a:p>
        </p:txBody>
      </p:sp>
      <p:sp>
        <p:nvSpPr>
          <p:cNvPr id="139" name="Rettangolo arrotondato 138"/>
          <p:cNvSpPr/>
          <p:nvPr/>
        </p:nvSpPr>
        <p:spPr>
          <a:xfrm>
            <a:off x="10637350" y="776756"/>
            <a:ext cx="1093809" cy="199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the </a:t>
            </a:r>
            <a:r>
              <a:rPr lang="it-IT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CAI</a:t>
            </a:r>
          </a:p>
        </p:txBody>
      </p:sp>
      <p:sp>
        <p:nvSpPr>
          <p:cNvPr id="140" name="Rettangolo 139"/>
          <p:cNvSpPr/>
          <p:nvPr/>
        </p:nvSpPr>
        <p:spPr>
          <a:xfrm>
            <a:off x="10117897" y="1909745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LP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Elaborazione alternativa 140"/>
          <p:cNvSpPr/>
          <p:nvPr/>
        </p:nvSpPr>
        <p:spPr>
          <a:xfrm>
            <a:off x="10261813" y="1307748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27.000</a:t>
            </a:r>
          </a:p>
        </p:txBody>
      </p:sp>
      <p:sp>
        <p:nvSpPr>
          <p:cNvPr id="142" name="Rettangolo arrotondato 141"/>
          <p:cNvSpPr/>
          <p:nvPr/>
        </p:nvSpPr>
        <p:spPr>
          <a:xfrm>
            <a:off x="10637350" y="1664718"/>
            <a:ext cx="536099" cy="20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0,94%</a:t>
            </a:r>
          </a:p>
        </p:txBody>
      </p:sp>
      <p:sp>
        <p:nvSpPr>
          <p:cNvPr id="143" name="Rettangolo 142"/>
          <p:cNvSpPr/>
          <p:nvPr/>
        </p:nvSpPr>
        <p:spPr>
          <a:xfrm>
            <a:off x="10117897" y="2832313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Loans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Elaborazione alternativa 143"/>
          <p:cNvSpPr/>
          <p:nvPr/>
        </p:nvSpPr>
        <p:spPr>
          <a:xfrm>
            <a:off x="10261813" y="2229319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Mln</a:t>
            </a:r>
            <a:r>
              <a:rPr kumimoji="0" lang="it-IT" sz="1400" b="1" i="0" u="none" strike="noStrike" kern="1200" cap="none" spc="0" normalizeH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ttangolo arrotondato 144"/>
          <p:cNvSpPr/>
          <p:nvPr/>
        </p:nvSpPr>
        <p:spPr>
          <a:xfrm>
            <a:off x="10637350" y="2587286"/>
            <a:ext cx="536099" cy="20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0,83%</a:t>
            </a:r>
          </a:p>
        </p:txBody>
      </p:sp>
      <p:sp>
        <p:nvSpPr>
          <p:cNvPr id="146" name="Rettangolo 145"/>
          <p:cNvSpPr/>
          <p:nvPr/>
        </p:nvSpPr>
        <p:spPr>
          <a:xfrm>
            <a:off x="10117897" y="3754881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Deposits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Elaborazione alternativa 146"/>
          <p:cNvSpPr/>
          <p:nvPr/>
        </p:nvSpPr>
        <p:spPr>
          <a:xfrm>
            <a:off x="10261813" y="3151887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Mld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</a:p>
        </p:txBody>
      </p:sp>
      <p:sp>
        <p:nvSpPr>
          <p:cNvPr id="148" name="Rettangolo arrotondato 147"/>
          <p:cNvSpPr/>
          <p:nvPr/>
        </p:nvSpPr>
        <p:spPr>
          <a:xfrm>
            <a:off x="10637350" y="3509854"/>
            <a:ext cx="536099" cy="20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0,93%</a:t>
            </a:r>
          </a:p>
        </p:txBody>
      </p:sp>
      <p:sp>
        <p:nvSpPr>
          <p:cNvPr id="149" name="Rettangolo 148"/>
          <p:cNvSpPr/>
          <p:nvPr/>
        </p:nvSpPr>
        <p:spPr>
          <a:xfrm>
            <a:off x="10117897" y="4677450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NBI</a:t>
            </a:r>
          </a:p>
        </p:txBody>
      </p:sp>
      <p:sp>
        <p:nvSpPr>
          <p:cNvPr id="150" name="Elaborazione alternativa 149"/>
          <p:cNvSpPr/>
          <p:nvPr/>
        </p:nvSpPr>
        <p:spPr>
          <a:xfrm>
            <a:off x="10261813" y="4074456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10,7 Mln</a:t>
            </a:r>
            <a:r>
              <a:rPr kumimoji="0" lang="it-IT" sz="1400" b="1" i="0" u="none" strike="noStrike" kern="1200" cap="none" spc="0" normalizeH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ttangolo arrotondato 150"/>
          <p:cNvSpPr/>
          <p:nvPr/>
        </p:nvSpPr>
        <p:spPr>
          <a:xfrm>
            <a:off x="10637350" y="4432423"/>
            <a:ext cx="536099" cy="20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</a:p>
        </p:txBody>
      </p:sp>
      <p:sp>
        <p:nvSpPr>
          <p:cNvPr id="152" name="Rettangolo arrotondato 151"/>
          <p:cNvSpPr/>
          <p:nvPr/>
        </p:nvSpPr>
        <p:spPr>
          <a:xfrm>
            <a:off x="6266084" y="5469163"/>
            <a:ext cx="895644" cy="172939"/>
          </a:xfrm>
          <a:prstGeom prst="roundRect">
            <a:avLst/>
          </a:prstGeom>
          <a:solidFill>
            <a:srgbClr val="3397A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 CAI</a:t>
            </a:r>
          </a:p>
        </p:txBody>
      </p:sp>
      <p:sp>
        <p:nvSpPr>
          <p:cNvPr id="153" name="Ovale 152"/>
          <p:cNvSpPr/>
          <p:nvPr/>
        </p:nvSpPr>
        <p:spPr>
          <a:xfrm>
            <a:off x="10935539" y="5314463"/>
            <a:ext cx="816713" cy="6120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339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3397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54" name="Connettore diritto 153"/>
          <p:cNvCxnSpPr/>
          <p:nvPr/>
        </p:nvCxnSpPr>
        <p:spPr>
          <a:xfrm flipV="1">
            <a:off x="10220634" y="5027053"/>
            <a:ext cx="13775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aborazione alternativa 154"/>
          <p:cNvSpPr/>
          <p:nvPr/>
        </p:nvSpPr>
        <p:spPr>
          <a:xfrm>
            <a:off x="10991893" y="5796483"/>
            <a:ext cx="694800" cy="223915"/>
          </a:xfrm>
          <a:prstGeom prst="flowChartAlternateProcess">
            <a:avLst/>
          </a:prstGeom>
          <a:solidFill>
            <a:srgbClr val="3397A5"/>
          </a:solidFill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Elaborazione alternativa 155"/>
          <p:cNvSpPr/>
          <p:nvPr/>
        </p:nvSpPr>
        <p:spPr>
          <a:xfrm>
            <a:off x="10184919" y="5796483"/>
            <a:ext cx="694800" cy="223915"/>
          </a:xfrm>
          <a:prstGeom prst="flowChartAlternateProcess">
            <a:avLst/>
          </a:prstGeom>
          <a:solidFill>
            <a:srgbClr val="3397A5"/>
          </a:solidFill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</a:p>
        </p:txBody>
      </p:sp>
      <p:sp>
        <p:nvSpPr>
          <p:cNvPr id="157" name="Triangolo isoscele 156"/>
          <p:cNvSpPr/>
          <p:nvPr/>
        </p:nvSpPr>
        <p:spPr>
          <a:xfrm rot="10800000">
            <a:off x="10730284" y="5043306"/>
            <a:ext cx="358269" cy="135152"/>
          </a:xfrm>
          <a:prstGeom prst="triangle">
            <a:avLst/>
          </a:prstGeom>
          <a:solidFill>
            <a:srgbClr val="339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8" name="Connettore diritto 157"/>
          <p:cNvCxnSpPr/>
          <p:nvPr/>
        </p:nvCxnSpPr>
        <p:spPr>
          <a:xfrm flipV="1">
            <a:off x="4493230" y="4878200"/>
            <a:ext cx="13775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/>
          <p:cNvCxnSpPr/>
          <p:nvPr/>
        </p:nvCxnSpPr>
        <p:spPr>
          <a:xfrm flipV="1">
            <a:off x="4493230" y="3572643"/>
            <a:ext cx="13775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/>
          <p:cNvCxnSpPr/>
          <p:nvPr/>
        </p:nvCxnSpPr>
        <p:spPr>
          <a:xfrm flipV="1">
            <a:off x="4493230" y="2373402"/>
            <a:ext cx="13775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Elaborazione alternativa 160"/>
          <p:cNvSpPr/>
          <p:nvPr/>
        </p:nvSpPr>
        <p:spPr>
          <a:xfrm>
            <a:off x="4543804" y="5050276"/>
            <a:ext cx="1288800" cy="921600"/>
          </a:xfrm>
          <a:prstGeom prst="flowChartAlternateProcess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62.000</a:t>
            </a:r>
          </a:p>
          <a:p>
            <a:pPr lvl="0" algn="ctr">
              <a:defRPr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2023</a:t>
            </a:r>
          </a:p>
        </p:txBody>
      </p:sp>
      <p:sp>
        <p:nvSpPr>
          <p:cNvPr id="162" name="Elaborazione alternativa 161"/>
          <p:cNvSpPr/>
          <p:nvPr/>
        </p:nvSpPr>
        <p:spPr>
          <a:xfrm>
            <a:off x="4543804" y="3746117"/>
            <a:ext cx="1288800" cy="921600"/>
          </a:xfrm>
          <a:prstGeom prst="flowChartAlternateProcess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9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109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109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09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9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r>
              <a:rPr lang="it-IT" sz="109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9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it-IT" sz="109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9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r>
              <a:rPr lang="it-IT" sz="109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it-IT" sz="109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Elaborazione alternativa 162"/>
          <p:cNvSpPr/>
          <p:nvPr/>
        </p:nvSpPr>
        <p:spPr>
          <a:xfrm>
            <a:off x="4543804" y="2519859"/>
            <a:ext cx="1288800" cy="921600"/>
          </a:xfrm>
          <a:prstGeom prst="flowChartAlternateProcess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1.181.000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LP in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CAI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Elaborazione alternativa 163"/>
          <p:cNvSpPr/>
          <p:nvPr/>
        </p:nvSpPr>
        <p:spPr>
          <a:xfrm>
            <a:off x="4543804" y="1307747"/>
            <a:ext cx="1288800" cy="921571"/>
          </a:xfrm>
          <a:prstGeom prst="flowChartAlternateProcess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1.360.000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LP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e 164"/>
          <p:cNvSpPr/>
          <p:nvPr/>
        </p:nvSpPr>
        <p:spPr>
          <a:xfrm>
            <a:off x="6275887" y="5686236"/>
            <a:ext cx="180000" cy="180000"/>
          </a:xfrm>
          <a:prstGeom prst="ellipse">
            <a:avLst/>
          </a:prstGeom>
          <a:solidFill>
            <a:srgbClr val="C7E9E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ttangolo 165"/>
          <p:cNvSpPr/>
          <p:nvPr/>
        </p:nvSpPr>
        <p:spPr>
          <a:xfrm>
            <a:off x="6399600" y="5660820"/>
            <a:ext cx="111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LP </a:t>
            </a:r>
            <a:r>
              <a:rPr lang="it-IT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GB" sz="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CasellaDiTesto 166"/>
          <p:cNvSpPr txBox="1"/>
          <p:nvPr/>
        </p:nvSpPr>
        <p:spPr>
          <a:xfrm>
            <a:off x="270178" y="5857831"/>
            <a:ext cx="1269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it-IT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ttangolo arrotondato 167"/>
          <p:cNvSpPr/>
          <p:nvPr/>
        </p:nvSpPr>
        <p:spPr>
          <a:xfrm>
            <a:off x="326107" y="5469163"/>
            <a:ext cx="895644" cy="172939"/>
          </a:xfrm>
          <a:prstGeom prst="roundRect">
            <a:avLst/>
          </a:prstGeom>
          <a:solidFill>
            <a:srgbClr val="C7E9E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900" b="1" dirty="0">
                <a:solidFill>
                  <a:srgbClr val="439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it-IT" sz="900" b="1" dirty="0" err="1">
                <a:solidFill>
                  <a:srgbClr val="439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endParaRPr lang="it-IT" sz="900" b="1" dirty="0">
              <a:solidFill>
                <a:srgbClr val="439D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e 168"/>
          <p:cNvSpPr/>
          <p:nvPr/>
        </p:nvSpPr>
        <p:spPr>
          <a:xfrm>
            <a:off x="335910" y="5686236"/>
            <a:ext cx="180000" cy="180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tangolo 169"/>
          <p:cNvSpPr/>
          <p:nvPr/>
        </p:nvSpPr>
        <p:spPr>
          <a:xfrm>
            <a:off x="459623" y="5660820"/>
            <a:ext cx="111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LP</a:t>
            </a:r>
            <a:endParaRPr lang="en-GB" sz="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e 170"/>
          <p:cNvSpPr/>
          <p:nvPr/>
        </p:nvSpPr>
        <p:spPr>
          <a:xfrm>
            <a:off x="670806" y="1987502"/>
            <a:ext cx="252000" cy="252000"/>
          </a:xfrm>
          <a:prstGeom prst="ellipse">
            <a:avLst/>
          </a:prstGeom>
          <a:solidFill>
            <a:srgbClr val="43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0510A-269A-7FD3-91A3-4EE5FEC8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2">
            <a:extLst>
              <a:ext uri="{FF2B5EF4-FFF2-40B4-BE49-F238E27FC236}">
                <a16:creationId xmlns:a16="http://schemas.microsoft.com/office/drawing/2014/main" id="{188E63A4-F939-6E74-66FB-0D86429C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539365" cy="519267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it-IT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Liberal </a:t>
            </a:r>
            <a:r>
              <a:rPr lang="it-IT" sz="2400" b="0" dirty="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professions</a:t>
            </a:r>
            <a:r>
              <a:rPr lang="it-IT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 in </a:t>
            </a:r>
            <a:r>
              <a:rPr lang="it-IT" sz="2400" b="0" dirty="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cai</a:t>
            </a:r>
            <a:endParaRPr lang="en-GB" sz="16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68C875-59F7-14A1-3FF3-5640F576A81E}"/>
              </a:ext>
            </a:extLst>
          </p:cNvPr>
          <p:cNvSpPr/>
          <p:nvPr/>
        </p:nvSpPr>
        <p:spPr>
          <a:xfrm>
            <a:off x="265323" y="6522600"/>
            <a:ext cx="5321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i="1" noProof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800" i="1" noProof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Elaborazione a cura dell’Osservatorio sulle libere professioni sulla base di dati ISTAT;</a:t>
            </a:r>
            <a:r>
              <a:rPr kumimoji="0" lang="it-IT" sz="800" b="0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CAI: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Report; Dashboard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Co.Ge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AE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NBI </a:t>
            </a:r>
            <a:r>
              <a:rPr lang="it-IT" sz="8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  <a:r>
              <a:rPr lang="en-AE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May</a:t>
            </a:r>
            <a:r>
              <a:rPr lang="it-IT" sz="8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EA328B94-8C53-449D-93AF-CEC3CF4F30BD}"/>
              </a:ext>
            </a:extLst>
          </p:cNvPr>
          <p:cNvCxnSpPr/>
          <p:nvPr/>
        </p:nvCxnSpPr>
        <p:spPr>
          <a:xfrm>
            <a:off x="542706" y="1043426"/>
            <a:ext cx="54660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aborazione alternativa 132">
            <a:extLst>
              <a:ext uri="{FF2B5EF4-FFF2-40B4-BE49-F238E27FC236}">
                <a16:creationId xmlns:a16="http://schemas.microsoft.com/office/drawing/2014/main" id="{615EEB12-35EB-4F24-B2E4-6C57C22C570D}"/>
              </a:ext>
            </a:extLst>
          </p:cNvPr>
          <p:cNvSpPr/>
          <p:nvPr/>
        </p:nvSpPr>
        <p:spPr>
          <a:xfrm>
            <a:off x="526612" y="617768"/>
            <a:ext cx="10688320" cy="264909"/>
          </a:xfrm>
          <a:prstGeom prst="flowChartAlternateProcess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it-IT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</a:t>
            </a: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Liberal </a:t>
            </a:r>
            <a:r>
              <a:rPr kumimoji="0" lang="it-IT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Professions</a:t>
            </a: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POE and the </a:t>
            </a:r>
            <a:r>
              <a:rPr lang="it-IT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it-IT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</a:t>
            </a: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activity </a:t>
            </a:r>
            <a:r>
              <a:rPr kumimoji="0" lang="it-IT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it-IT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it-IT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edical</a:t>
            </a:r>
            <a:r>
              <a:rPr kumimoji="0" lang="it-IT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one</a:t>
            </a:r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71A8794B-730B-C162-8143-5D6636D4B357}"/>
              </a:ext>
            </a:extLst>
          </p:cNvPr>
          <p:cNvSpPr/>
          <p:nvPr/>
        </p:nvSpPr>
        <p:spPr>
          <a:xfrm>
            <a:off x="672340" y="1217914"/>
            <a:ext cx="1999740" cy="4900962"/>
          </a:xfrm>
          <a:prstGeom prst="rect">
            <a:avLst/>
          </a:prstGeom>
          <a:solidFill>
            <a:srgbClr val="9DCB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2733F9FA-70F7-D6A3-DEEB-989072B898FE}"/>
              </a:ext>
            </a:extLst>
          </p:cNvPr>
          <p:cNvSpPr/>
          <p:nvPr/>
        </p:nvSpPr>
        <p:spPr>
          <a:xfrm>
            <a:off x="870410" y="2393798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LP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Elaborazione alternativa 140">
            <a:extLst>
              <a:ext uri="{FF2B5EF4-FFF2-40B4-BE49-F238E27FC236}">
                <a16:creationId xmlns:a16="http://schemas.microsoft.com/office/drawing/2014/main" id="{8762AD80-A23E-1D5A-59D7-25E5BCE007B7}"/>
              </a:ext>
            </a:extLst>
          </p:cNvPr>
          <p:cNvSpPr/>
          <p:nvPr/>
        </p:nvSpPr>
        <p:spPr>
          <a:xfrm>
            <a:off x="1014326" y="1925588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27.000</a:t>
            </a: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2ABE74A5-571A-3D10-0514-57C0E3396F90}"/>
              </a:ext>
            </a:extLst>
          </p:cNvPr>
          <p:cNvSpPr/>
          <p:nvPr/>
        </p:nvSpPr>
        <p:spPr>
          <a:xfrm>
            <a:off x="870410" y="3335508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Loans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Elaborazione alternativa 143">
            <a:extLst>
              <a:ext uri="{FF2B5EF4-FFF2-40B4-BE49-F238E27FC236}">
                <a16:creationId xmlns:a16="http://schemas.microsoft.com/office/drawing/2014/main" id="{9716483E-1AC2-F517-FDDD-A65E9D7CF23F}"/>
              </a:ext>
            </a:extLst>
          </p:cNvPr>
          <p:cNvSpPr/>
          <p:nvPr/>
        </p:nvSpPr>
        <p:spPr>
          <a:xfrm>
            <a:off x="1014326" y="2847159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Mln</a:t>
            </a:r>
            <a:r>
              <a:rPr kumimoji="0" lang="it-IT" sz="1400" b="1" i="0" u="none" strike="noStrike" kern="1200" cap="none" spc="0" normalizeH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F5DDEA84-AA93-2419-3C5F-C5E3E08294DD}"/>
              </a:ext>
            </a:extLst>
          </p:cNvPr>
          <p:cNvSpPr/>
          <p:nvPr/>
        </p:nvSpPr>
        <p:spPr>
          <a:xfrm>
            <a:off x="870410" y="4282635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Deposits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Elaborazione alternativa 146">
            <a:extLst>
              <a:ext uri="{FF2B5EF4-FFF2-40B4-BE49-F238E27FC236}">
                <a16:creationId xmlns:a16="http://schemas.microsoft.com/office/drawing/2014/main" id="{419E8609-B952-6EEB-066B-D4BECE0AB77D}"/>
              </a:ext>
            </a:extLst>
          </p:cNvPr>
          <p:cNvSpPr/>
          <p:nvPr/>
        </p:nvSpPr>
        <p:spPr>
          <a:xfrm>
            <a:off x="1014326" y="3769727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Mld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</a:p>
        </p:txBody>
      </p: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089A38E3-41F9-E3E2-ED4A-62D901E374E3}"/>
              </a:ext>
            </a:extLst>
          </p:cNvPr>
          <p:cNvSpPr/>
          <p:nvPr/>
        </p:nvSpPr>
        <p:spPr>
          <a:xfrm>
            <a:off x="870410" y="5214692"/>
            <a:ext cx="1575004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NBI</a:t>
            </a:r>
          </a:p>
        </p:txBody>
      </p:sp>
      <p:sp>
        <p:nvSpPr>
          <p:cNvPr id="150" name="Elaborazione alternativa 149">
            <a:extLst>
              <a:ext uri="{FF2B5EF4-FFF2-40B4-BE49-F238E27FC236}">
                <a16:creationId xmlns:a16="http://schemas.microsoft.com/office/drawing/2014/main" id="{3477EA1E-6137-0D96-6EA5-67627919F30C}"/>
              </a:ext>
            </a:extLst>
          </p:cNvPr>
          <p:cNvSpPr/>
          <p:nvPr/>
        </p:nvSpPr>
        <p:spPr>
          <a:xfrm>
            <a:off x="1014326" y="4692296"/>
            <a:ext cx="1287172" cy="44180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439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10,7 Mln</a:t>
            </a:r>
            <a:r>
              <a:rPr kumimoji="0" lang="it-IT" sz="1400" b="1" i="0" u="none" strike="noStrike" kern="1200" cap="none" spc="0" normalizeH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€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Elaborazione alternativa 154">
            <a:extLst>
              <a:ext uri="{FF2B5EF4-FFF2-40B4-BE49-F238E27FC236}">
                <a16:creationId xmlns:a16="http://schemas.microsoft.com/office/drawing/2014/main" id="{6CA77355-EADA-23CA-77ED-E6475C6D5950}"/>
              </a:ext>
            </a:extLst>
          </p:cNvPr>
          <p:cNvSpPr/>
          <p:nvPr/>
        </p:nvSpPr>
        <p:spPr>
          <a:xfrm>
            <a:off x="2926230" y="1170195"/>
            <a:ext cx="8085797" cy="352185"/>
          </a:xfrm>
          <a:prstGeom prst="flowChartAlternateProcess">
            <a:avLst/>
          </a:prstGeom>
          <a:solidFill>
            <a:srgbClr val="3397A5"/>
          </a:solidFill>
        </p:spPr>
        <p:txBody>
          <a:bodyPr wrap="square" lIns="0" tIns="0" rIns="0" bIns="0" anchor="ctr">
            <a:noAutofit/>
          </a:bodyPr>
          <a:lstStyle/>
          <a:p>
            <a:pPr lvl="0" algn="ctr"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of </a:t>
            </a:r>
            <a:r>
              <a:rPr lang="it-IT" sz="11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it-IT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</a:p>
        </p:txBody>
      </p:sp>
      <p:sp>
        <p:nvSpPr>
          <p:cNvPr id="156" name="Elaborazione alternativa 155">
            <a:extLst>
              <a:ext uri="{FF2B5EF4-FFF2-40B4-BE49-F238E27FC236}">
                <a16:creationId xmlns:a16="http://schemas.microsoft.com/office/drawing/2014/main" id="{CD4CE792-54C5-31E0-35E8-AB6BDE80FFC4}"/>
              </a:ext>
            </a:extLst>
          </p:cNvPr>
          <p:cNvSpPr/>
          <p:nvPr/>
        </p:nvSpPr>
        <p:spPr>
          <a:xfrm>
            <a:off x="5527191" y="3372278"/>
            <a:ext cx="3962249" cy="292517"/>
          </a:xfrm>
          <a:prstGeom prst="flowChartAlternateProcess">
            <a:avLst/>
          </a:prstGeom>
          <a:solidFill>
            <a:srgbClr val="3397A5"/>
          </a:solidFill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kumimoji="0" lang="it-IT" sz="11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customer </a:t>
            </a:r>
            <a:r>
              <a:rPr lang="it-IT" sz="11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it-IT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CAI for PF</a:t>
            </a: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06806E-F032-3945-39E3-7EE1683C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31" y="1630062"/>
            <a:ext cx="8085798" cy="1455249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32C378F-6850-41F2-884F-82E421CC2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46170"/>
              </p:ext>
            </p:extLst>
          </p:nvPr>
        </p:nvGraphicFramePr>
        <p:xfrm>
          <a:off x="5434739" y="3761688"/>
          <a:ext cx="4572000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8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Tfofu6ws0mbgOQa_GRa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5qJLum3FAHLhROpWbyX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3IZOk0SptDjdMR.sKL1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3IZOk0SptDjdMR.sKL1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C-VB-RA-BN-DH"/>
  <p:tag name="BJHEADERFOOTERLABEL" val="TRUE"/>
  <p:tag name="BJHEADERFOOTERTEXTLABEL" val="Do użytku wewnętrznego / Internal use (C2)"/>
  <p:tag name="BJHEADERFOOTERTEXTMARKING" val="Do użytku wewnętrznego / Internal use (C2)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V"/>
  <p:tag name="EE4P_MAPWIZARD_HEADINGS" val="Admin 1"/>
  <p:tag name="EE4P_MAPWIZARD" val="Pavi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C"/>
  <p:tag name="EE4P_MAPWIZARD_HEADINGS" val="Admin 1"/>
  <p:tag name="EE4P_MAPWIZARD" val="Piacen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I"/>
  <p:tag name="EE4P_MAPWIZARD_HEADINGS" val="Admin 1"/>
  <p:tag name="EE4P_MAPWIZARD" val="Milano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1"/>
  <p:tag name="EE4P_MAPWIZARD" val="Vare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B"/>
  <p:tag name="EE4P_MAPWIZARD_HEADINGS" val="Admin 1"/>
  <p:tag name="EE4P_MAPWIZARD" val="Monza e Brianz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Manto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1"/>
  <p:tag name="EE4P_MAPWIZARD" val="Cremon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O"/>
  <p:tag name="EE4P_MAPWIZARD_HEADINGS" val="Admin 1"/>
  <p:tag name="EE4P_MAPWIZARD" val="Lodi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A"/>
  <p:tag name="EE4P_MAPWIZARD_HEADINGS" val="Admin 1"/>
  <p:tag name="EE4P_MAPWIZARD" val="Ravenn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C"/>
  <p:tag name="EE4P_MAPWIZARD_HEADINGS" val="Admin 1"/>
  <p:tag name="EE4P_MAPWIZARD" val="Forlì-Cesen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N"/>
  <p:tag name="EE4P_MAPWIZARD_HEADINGS" val="Admin 1"/>
  <p:tag name="EE4P_MAPWIZARD" val="Rimini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P"/>
  <p:tag name="EE4P_MAPWIZARD_HEADINGS" val="Admin 1"/>
  <p:tag name="EE4P_MAPWIZARD" val="Ascoli Pice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1"/>
  <p:tag name="EE4P_MAPWIZARD" val="Tern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1"/>
  <p:tag name="EE4P_MAPWIZARD" val="Benevento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V"/>
  <p:tag name="EE4P_MAPWIZARD_HEADINGS" val="Admin 1"/>
  <p:tag name="EE4P_MAPWIZARD" val="Avelli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Odp71DVFKXTD44ka_h0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Odp71DVFKXTD44ka_h0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hfDt1FcvKticICXsY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hfDt1FcvKticICXsY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IXfZjBvsBNx4yxSBTC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9sV7rZuJSg0EU53h6Q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PUYv8Hg_JACvSkOLcEj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YBP2HWTImOUjo7NWeL5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Tfofu6ws0mbgOQa_GRa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.WcjoAufCfaOCsrbM1p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5qJLum3FAHLhROpWby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EooubUMm0zAcKvD3XX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hfDt1FcvKticICXsYSU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fd1.sP2UngbEgPhSOy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6_OBNrVmCuoJWOILCP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e5FX46oKVlkSlmjxyR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_4-3_filial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Credit Agricole motyw 16x9">
  <a:themeElements>
    <a:clrScheme name="Custom 17">
      <a:dk1>
        <a:srgbClr val="575757"/>
      </a:dk1>
      <a:lt1>
        <a:sysClr val="window" lastClr="FFFFFF"/>
      </a:lt1>
      <a:dk2>
        <a:srgbClr val="008789"/>
      </a:dk2>
      <a:lt2>
        <a:srgbClr val="F2F2F2"/>
      </a:lt2>
      <a:accent1>
        <a:srgbClr val="004648"/>
      </a:accent1>
      <a:accent2>
        <a:srgbClr val="006264"/>
      </a:accent2>
      <a:accent3>
        <a:srgbClr val="FFC000"/>
      </a:accent3>
      <a:accent4>
        <a:srgbClr val="00F0F6"/>
      </a:accent4>
      <a:accent5>
        <a:srgbClr val="828282"/>
      </a:accent5>
      <a:accent6>
        <a:srgbClr val="365971"/>
      </a:accent6>
      <a:hlink>
        <a:srgbClr val="2E3558"/>
      </a:hlink>
      <a:folHlink>
        <a:srgbClr val="2E3558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1.xml><?xml version="1.0" encoding="utf-8"?>
<a:theme xmlns:a="http://schemas.openxmlformats.org/drawingml/2006/main" name="1_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2.xml><?xml version="1.0" encoding="utf-8"?>
<a:theme xmlns:a="http://schemas.openxmlformats.org/drawingml/2006/main" name="2_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3.xml><?xml version="1.0" encoding="utf-8"?>
<a:theme xmlns:a="http://schemas.openxmlformats.org/drawingml/2006/main" name="4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4.xml><?xml version="1.0" encoding="utf-8"?>
<a:theme xmlns:a="http://schemas.openxmlformats.org/drawingml/2006/main" name="2_Crédit Agricole / Nouveau Terrritoire">
  <a:themeElements>
    <a:clrScheme name="Crédit Agricole - Nouveau Territoire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ED1B2F"/>
      </a:hlink>
      <a:folHlink>
        <a:srgbClr val="F8A4AC"/>
      </a:folHlink>
    </a:clrScheme>
    <a:fontScheme name="Crédit Agricole - Nouveau Territoi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Template PowerPoint Direction_vDEF (003).potx [Lecture seule]" id="{97BEB7AD-6BBD-413E-8910-97570CBA9819}" vid="{C9798A5D-637B-418E-A9B1-826571FB7D1D}"/>
    </a:ext>
  </a:extLst>
</a:theme>
</file>

<file path=ppt/theme/theme15.xml><?xml version="1.0" encoding="utf-8"?>
<a:theme xmlns:a="http://schemas.openxmlformats.org/drawingml/2006/main" name="3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6.xml><?xml version="1.0" encoding="utf-8"?>
<a:theme xmlns:a="http://schemas.openxmlformats.org/drawingml/2006/main" name="10_Credit Agricole motyw 16x9">
  <a:themeElements>
    <a:clrScheme name="Custom 17">
      <a:dk1>
        <a:srgbClr val="575757"/>
      </a:dk1>
      <a:lt1>
        <a:sysClr val="window" lastClr="FFFFFF"/>
      </a:lt1>
      <a:dk2>
        <a:srgbClr val="008789"/>
      </a:dk2>
      <a:lt2>
        <a:srgbClr val="F2F2F2"/>
      </a:lt2>
      <a:accent1>
        <a:srgbClr val="004648"/>
      </a:accent1>
      <a:accent2>
        <a:srgbClr val="006264"/>
      </a:accent2>
      <a:accent3>
        <a:srgbClr val="FFC000"/>
      </a:accent3>
      <a:accent4>
        <a:srgbClr val="00F0F6"/>
      </a:accent4>
      <a:accent5>
        <a:srgbClr val="828282"/>
      </a:accent5>
      <a:accent6>
        <a:srgbClr val="365971"/>
      </a:accent6>
      <a:hlink>
        <a:srgbClr val="2E3558"/>
      </a:hlink>
      <a:folHlink>
        <a:srgbClr val="2E3558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7.xml><?xml version="1.0" encoding="utf-8"?>
<a:theme xmlns:a="http://schemas.openxmlformats.org/drawingml/2006/main" name="7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8.xml><?xml version="1.0" encoding="utf-8"?>
<a:theme xmlns:a="http://schemas.openxmlformats.org/drawingml/2006/main" name="8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édit Agricole / Nouveau Terrritoire">
  <a:themeElements>
    <a:clrScheme name="Crédit Agricole - Nouveau Territoire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ED1B2F"/>
      </a:hlink>
      <a:folHlink>
        <a:srgbClr val="F8A4AC"/>
      </a:folHlink>
    </a:clrScheme>
    <a:fontScheme name="Crédit Agricole - Nouveau Territoi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Template PowerPoint Direction_vDEF (003).potx [Lecture seule]" id="{97BEB7AD-6BBD-413E-8910-97570CBA9819}" vid="{C9798A5D-637B-418E-A9B1-826571FB7D1D}"/>
    </a:ext>
  </a:extLst>
</a:theme>
</file>

<file path=ppt/theme/theme3.xml><?xml version="1.0" encoding="utf-8"?>
<a:theme xmlns:a="http://schemas.openxmlformats.org/drawingml/2006/main" name="2_CABP Grid 16:9">
  <a:themeElements>
    <a:clrScheme name="Accelere">
      <a:dk1>
        <a:srgbClr val="575757"/>
      </a:dk1>
      <a:lt1>
        <a:sysClr val="window" lastClr="FFFFFF"/>
      </a:lt1>
      <a:dk2>
        <a:srgbClr val="008789"/>
      </a:dk2>
      <a:lt2>
        <a:srgbClr val="F2F2F2"/>
      </a:lt2>
      <a:accent1>
        <a:srgbClr val="03522D"/>
      </a:accent1>
      <a:accent2>
        <a:srgbClr val="00656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Custom 1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5.xml><?xml version="1.0" encoding="utf-8"?>
<a:theme xmlns:a="http://schemas.openxmlformats.org/drawingml/2006/main" name="28_CABP Grid 16:9">
  <a:themeElements>
    <a:clrScheme name="Custom 199">
      <a:dk1>
        <a:srgbClr val="575757"/>
      </a:dk1>
      <a:lt1>
        <a:sysClr val="window" lastClr="FFFFFF"/>
      </a:lt1>
      <a:dk2>
        <a:srgbClr val="008789"/>
      </a:dk2>
      <a:lt2>
        <a:srgbClr val="F2F2F2"/>
      </a:lt2>
      <a:accent1>
        <a:srgbClr val="03522D"/>
      </a:accent1>
      <a:accent2>
        <a:srgbClr val="00656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Custom 1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5_Credit Agricole motyw 16x9">
  <a:themeElements>
    <a:clrScheme name="Custom 17">
      <a:dk1>
        <a:srgbClr val="575757"/>
      </a:dk1>
      <a:lt1>
        <a:sysClr val="window" lastClr="FFFFFF"/>
      </a:lt1>
      <a:dk2>
        <a:srgbClr val="008789"/>
      </a:dk2>
      <a:lt2>
        <a:srgbClr val="F2F2F2"/>
      </a:lt2>
      <a:accent1>
        <a:srgbClr val="004648"/>
      </a:accent1>
      <a:accent2>
        <a:srgbClr val="006264"/>
      </a:accent2>
      <a:accent3>
        <a:srgbClr val="FFC000"/>
      </a:accent3>
      <a:accent4>
        <a:srgbClr val="00F0F6"/>
      </a:accent4>
      <a:accent5>
        <a:srgbClr val="828282"/>
      </a:accent5>
      <a:accent6>
        <a:srgbClr val="365971"/>
      </a:accent6>
      <a:hlink>
        <a:srgbClr val="2E3558"/>
      </a:hlink>
      <a:folHlink>
        <a:srgbClr val="2E3558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7.xml><?xml version="1.0" encoding="utf-8"?>
<a:theme xmlns:a="http://schemas.openxmlformats.org/drawingml/2006/main" name="12_Credit Agricole motyw 16x9">
  <a:themeElements>
    <a:clrScheme name="Kolory CA 2017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8789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8.xml><?xml version="1.0" encoding="utf-8"?>
<a:theme xmlns:a="http://schemas.openxmlformats.org/drawingml/2006/main" name="Modèle_CA_16-9">
  <a:themeElements>
    <a:clrScheme name="CA PPT">
      <a:dk1>
        <a:sysClr val="windowText" lastClr="000000"/>
      </a:dk1>
      <a:lt1>
        <a:sysClr val="window" lastClr="FFFFFF"/>
      </a:lt1>
      <a:dk2>
        <a:srgbClr val="ED1B2F"/>
      </a:dk2>
      <a:lt2>
        <a:srgbClr val="96CA12"/>
      </a:lt2>
      <a:accent1>
        <a:srgbClr val="006A4E"/>
      </a:accent1>
      <a:accent2>
        <a:srgbClr val="BEC9D3"/>
      </a:accent2>
      <a:accent3>
        <a:srgbClr val="7E93A5"/>
      </a:accent3>
      <a:accent4>
        <a:srgbClr val="487697"/>
      </a:accent4>
      <a:accent5>
        <a:srgbClr val="00805F"/>
      </a:accent5>
      <a:accent6>
        <a:srgbClr val="009597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>
              <a:lumMod val="50000"/>
              <a:lumOff val="50000"/>
            </a:schemeClr>
          </a:solidFill>
          <a:prstDash val="dash"/>
        </a:ln>
      </a:spPr>
      <a:bodyPr rtlCol="0" anchor="ctr"/>
      <a:lstStyle>
        <a:defPPr algn="ctr">
          <a:defRPr sz="900" b="1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6_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15725</TotalTime>
  <Words>3411</Words>
  <Application>Microsoft Office PowerPoint</Application>
  <PresentationFormat>Widescreen</PresentationFormat>
  <Paragraphs>665</Paragraphs>
  <Slides>25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18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58" baseType="lpstr">
      <vt:lpstr>ＭＳ Ｐゴシック</vt:lpstr>
      <vt:lpstr>Aptos Display</vt:lpstr>
      <vt:lpstr>Aptos Narrow</vt:lpstr>
      <vt:lpstr>Arial</vt:lpstr>
      <vt:lpstr>Arial Black</vt:lpstr>
      <vt:lpstr>Arial MT</vt:lpstr>
      <vt:lpstr>Calibri</vt:lpstr>
      <vt:lpstr>Century Gothic</vt:lpstr>
      <vt:lpstr>Courier New</vt:lpstr>
      <vt:lpstr>Tahoma</vt:lpstr>
      <vt:lpstr>Trebuchet MS</vt:lpstr>
      <vt:lpstr>Wingdings</vt:lpstr>
      <vt:lpstr>Wingdings 3</vt:lpstr>
      <vt:lpstr>CA_4-3_filiale</vt:lpstr>
      <vt:lpstr>Crédit Agricole / Nouveau Terrritoire</vt:lpstr>
      <vt:lpstr>2_CABP Grid 16:9</vt:lpstr>
      <vt:lpstr>Credit Agricole motyw 16x9</vt:lpstr>
      <vt:lpstr>28_CABP Grid 16:9</vt:lpstr>
      <vt:lpstr>5_Credit Agricole motyw 16x9</vt:lpstr>
      <vt:lpstr>12_Credit Agricole motyw 16x9</vt:lpstr>
      <vt:lpstr>Modèle_CA_16-9</vt:lpstr>
      <vt:lpstr>6_Credit Agricole motyw 16x9</vt:lpstr>
      <vt:lpstr>11_Credit Agricole motyw 16x9</vt:lpstr>
      <vt:lpstr>1_Credit Agricole motyw 16x9</vt:lpstr>
      <vt:lpstr>2_Credit Agricole motyw 16x9</vt:lpstr>
      <vt:lpstr>4_Credit Agricole motyw 16x9</vt:lpstr>
      <vt:lpstr>2_Crédit Agricole / Nouveau Terrritoire</vt:lpstr>
      <vt:lpstr>3_Credit Agricole motyw 16x9</vt:lpstr>
      <vt:lpstr>10_Credit Agricole motyw 16x9</vt:lpstr>
      <vt:lpstr>7_Credit Agricole motyw 16x9</vt:lpstr>
      <vt:lpstr>8_Credit Agricole motyw 16x9</vt:lpstr>
      <vt:lpstr>think-cell Slide</vt:lpstr>
      <vt:lpstr>Diapositiva think-cell</vt:lpstr>
      <vt:lpstr>BPIs PRO DAYS  Carrefour Conquest Pro   NEW CLIENTS ACQUISITION 2025 full vision &amp; 2026 perspectives  </vt:lpstr>
      <vt:lpstr>AGENDA   </vt:lpstr>
      <vt:lpstr>AGENDA   </vt:lpstr>
      <vt:lpstr>Presentazione standard di PowerPoint</vt:lpstr>
      <vt:lpstr>Key figures acquisition / 2025 full year</vt:lpstr>
      <vt:lpstr>KEY FIGURES ACQUISITION REGIONAL DIRECTION level</vt:lpstr>
      <vt:lpstr>Presentazione standard di PowerPoint</vt:lpstr>
      <vt:lpstr>ITALIAN MARKET AND CAI MARKET SHARE </vt:lpstr>
      <vt:lpstr>Liberal professions in cai</vt:lpstr>
      <vt:lpstr>Presentazione standard di PowerPoint</vt:lpstr>
      <vt:lpstr>Presentazione standard di PowerPoint</vt:lpstr>
      <vt:lpstr>Main issues and solutions – focus on acquisition </vt:lpstr>
      <vt:lpstr>Presentazione standard di PowerPoint</vt:lpstr>
      <vt:lpstr>Presentazione standard di PowerPoint</vt:lpstr>
      <vt:lpstr>ACTION PLAN 2026 - Main actions for NEW CLIENTS ACQUISITION </vt:lpstr>
      <vt:lpstr>Presentazione standard di PowerPoint</vt:lpstr>
      <vt:lpstr>Presentazione standard di PowerPoint</vt:lpstr>
      <vt:lpstr>Third-Party Networks Platform – Scope of the project</vt:lpstr>
      <vt:lpstr>Offer and partnerships – LIBERal PROFESSIONs </vt:lpstr>
      <vt:lpstr>Presentazione standard di PowerPoint</vt:lpstr>
      <vt:lpstr>Presentazione standard di PowerPoint</vt:lpstr>
      <vt:lpstr>Offer and partnerships – LIBERal PROFESSIONs 1/2</vt:lpstr>
      <vt:lpstr>Offer and partnerships – LIBERal PROFESSIONs</vt:lpstr>
      <vt:lpstr>Third-Party Networks Platform – EXECUTIVE SUMMARY</vt:lpstr>
      <vt:lpstr>Presentazione standard di PowerPoint</vt:lpstr>
    </vt:vector>
  </TitlesOfParts>
  <Company>SILCA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CAS-Agri</dc:title>
  <dc:creator>"MALDERA Philippe"</dc:creator>
  <cp:lastModifiedBy>Bruttomesso Maria Chiara</cp:lastModifiedBy>
  <cp:revision>1103</cp:revision>
  <cp:lastPrinted>2022-05-25T08:21:06Z</cp:lastPrinted>
  <dcterms:created xsi:type="dcterms:W3CDTF">2021-04-06T08:44:15Z</dcterms:created>
  <dcterms:modified xsi:type="dcterms:W3CDTF">2026-03-09T10:20:50Z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ad6431-53ea-4466-8111-3fefa470bcb9_Enabled">
    <vt:lpwstr>true</vt:lpwstr>
  </property>
  <property fmtid="{D5CDD505-2E9C-101B-9397-08002B2CF9AE}" pid="3" name="MSIP_Label_4cad6431-53ea-4466-8111-3fefa470bcb9_SetDate">
    <vt:lpwstr>2022-04-07T14:33:19Z</vt:lpwstr>
  </property>
  <property fmtid="{D5CDD505-2E9C-101B-9397-08002B2CF9AE}" pid="4" name="MSIP_Label_4cad6431-53ea-4466-8111-3fefa470bcb9_Method">
    <vt:lpwstr>Privileged</vt:lpwstr>
  </property>
  <property fmtid="{D5CDD505-2E9C-101B-9397-08002B2CF9AE}" pid="5" name="MSIP_Label_4cad6431-53ea-4466-8111-3fefa470bcb9_Name">
    <vt:lpwstr>Usage Interne</vt:lpwstr>
  </property>
  <property fmtid="{D5CDD505-2E9C-101B-9397-08002B2CF9AE}" pid="6" name="MSIP_Label_4cad6431-53ea-4466-8111-3fefa470bcb9_SiteId">
    <vt:lpwstr>fb3baf17-c313-474c-8d5d-577a3ec97a32</vt:lpwstr>
  </property>
  <property fmtid="{D5CDD505-2E9C-101B-9397-08002B2CF9AE}" pid="7" name="MSIP_Label_4cad6431-53ea-4466-8111-3fefa470bcb9_ActionId">
    <vt:lpwstr>9e6ea801-3cd1-47e0-9817-eb2c815d12ee</vt:lpwstr>
  </property>
  <property fmtid="{D5CDD505-2E9C-101B-9397-08002B2CF9AE}" pid="8" name="MSIP_Label_4cad6431-53ea-4466-8111-3fefa470bcb9_ContentBits">
    <vt:lpwstr>0</vt:lpwstr>
  </property>
</Properties>
</file>