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4" r:id="rId2"/>
    <p:sldMasterId id="2147483723" r:id="rId3"/>
    <p:sldMasterId id="2147483998" r:id="rId4"/>
    <p:sldMasterId id="2147484014" r:id="rId5"/>
    <p:sldMasterId id="2147484087" r:id="rId6"/>
    <p:sldMasterId id="2147484138" r:id="rId7"/>
    <p:sldMasterId id="2147484154" r:id="rId8"/>
  </p:sldMasterIdLst>
  <p:notesMasterIdLst>
    <p:notesMasterId r:id="rId39"/>
  </p:notesMasterIdLst>
  <p:sldIdLst>
    <p:sldId id="268" r:id="rId9"/>
    <p:sldId id="2147483644" r:id="rId10"/>
    <p:sldId id="2147483642" r:id="rId11"/>
    <p:sldId id="2147483605" r:id="rId12"/>
    <p:sldId id="2147483608" r:id="rId13"/>
    <p:sldId id="2147483609" r:id="rId14"/>
    <p:sldId id="2147483640" r:id="rId15"/>
    <p:sldId id="2147483641" r:id="rId16"/>
    <p:sldId id="2147483347" r:id="rId17"/>
    <p:sldId id="1033" r:id="rId18"/>
    <p:sldId id="275" r:id="rId19"/>
    <p:sldId id="2147483638" r:id="rId20"/>
    <p:sldId id="2147483645" r:id="rId21"/>
    <p:sldId id="2147483646" r:id="rId22"/>
    <p:sldId id="2147483647" r:id="rId23"/>
    <p:sldId id="2147483601" r:id="rId24"/>
    <p:sldId id="2147483630" r:id="rId25"/>
    <p:sldId id="2147483628" r:id="rId26"/>
    <p:sldId id="2147483629" r:id="rId27"/>
    <p:sldId id="2147483625" r:id="rId28"/>
    <p:sldId id="2147483348" r:id="rId29"/>
    <p:sldId id="2147483634" r:id="rId30"/>
    <p:sldId id="2147483643" r:id="rId31"/>
    <p:sldId id="2147483623" r:id="rId32"/>
    <p:sldId id="2147483639" r:id="rId33"/>
    <p:sldId id="2147483626" r:id="rId34"/>
    <p:sldId id="2147483627" r:id="rId35"/>
    <p:sldId id="2147483618" r:id="rId36"/>
    <p:sldId id="2147483621" r:id="rId37"/>
    <p:sldId id="2147483622" r:id="rId38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LLANT Pierre" initials="VP" lastIdx="0" clrIdx="0">
    <p:extLst>
      <p:ext uri="{19B8F6BF-5375-455C-9EA6-DF929625EA0E}">
        <p15:presenceInfo xmlns:p15="http://schemas.microsoft.com/office/powerpoint/2012/main" userId="S-1-5-21-1510899893-988598865-360405679-35520" providerId="AD"/>
      </p:ext>
    </p:extLst>
  </p:cmAuthor>
  <p:cmAuthor id="2" name="Klaudia Janik" initials="KJ" lastIdx="7" clrIdx="1">
    <p:extLst>
      <p:ext uri="{19B8F6BF-5375-455C-9EA6-DF929625EA0E}">
        <p15:presenceInfo xmlns:p15="http://schemas.microsoft.com/office/powerpoint/2012/main" userId="S-1-5-21-583907252-117609710-839522115-1164174" providerId="AD"/>
      </p:ext>
    </p:extLst>
  </p:cmAuthor>
  <p:cmAuthor id="3" name="BABENKO Denys Ihorovych" initials="BDI" lastIdx="1" clrIdx="2">
    <p:extLst>
      <p:ext uri="{19B8F6BF-5375-455C-9EA6-DF929625EA0E}">
        <p15:presenceInfo xmlns:p15="http://schemas.microsoft.com/office/powerpoint/2012/main" userId="S-1-5-21-2187720649-3864250222-1052090807-101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173"/>
    <a:srgbClr val="009597"/>
    <a:srgbClr val="CCF4F2"/>
    <a:srgbClr val="99CC00"/>
    <a:srgbClr val="189FA1"/>
    <a:srgbClr val="38DEBF"/>
    <a:srgbClr val="E8F5F6"/>
    <a:srgbClr val="FFE186"/>
    <a:srgbClr val="FDC7B4"/>
    <a:srgbClr val="029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DCDBA-CF6E-ED37-B0B6-783D62FD493E}" v="16" dt="2026-03-02T13:48:14.994"/>
    <p1510:client id="{0E89D622-760A-ACEF-3AC0-842BC284F5B5}" v="22" dt="2026-03-02T12:29:06.397"/>
    <p1510:client id="{382A6CFB-628C-51D3-1027-4966A672221B}" v="14" dt="2026-03-02T12:25:44.801"/>
    <p1510:client id="{4AB56B29-E09C-A17C-7113-0BEEF12CAEF7}" v="1" dt="2026-03-02T12:30:08.217"/>
    <p1510:client id="{D64F6B13-BC11-81E5-7E41-25838A178838}" v="31" dt="2026-03-03T09:33:19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1;&#1077;&#1089;&#1080;&#1082;\&#1055;&#1088;&#1086;&#1077;&#1082;&#1090;&#1080;\Health%20care\&#1052;&#1077;&#1076;&#1080;&#1082;&#1080;_jan26_&#1073;&#1077;&#1079;%20&#1079;&#1072;&#1083;&#1080;&#1096;&#1082;&#1110;&#1074;_up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1;&#1077;&#1089;&#1080;&#1082;\&#1055;&#1088;&#1086;&#1077;&#1082;&#1090;&#1080;\Health%20care\&#1044;&#1110;&#1072;&#1075;&#1088;&#1072;&#1084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hnovaa\AppData\Local\Microsoft\Windows\INetCache\Content.Outlook\842XDM75\Grap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khnovaa\AppData\Local\Microsoft\Windows\INetCache\Content.Outlook\842XDM75\Grap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413145539906103E-2"/>
          <c:y val="7.0748299319727898E-2"/>
          <c:w val="0.95117370892018782"/>
          <c:h val="0.858503401360544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E79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5369.7184161200003</c:v>
                </c:pt>
                <c:pt idx="1">
                  <c:v>6608.3459731799994</c:v>
                </c:pt>
                <c:pt idx="2">
                  <c:v>7361.4637945866334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7-444A-BB19-6F5C927192E8}"/>
            </c:ext>
          </c:extLst>
        </c:ser>
        <c:ser>
          <c:idx val="1"/>
          <c:order val="1"/>
          <c:spPr>
            <a:solidFill>
              <a:schemeClr val="folHlink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3410.8456156800003</c:v>
                </c:pt>
                <c:pt idx="1">
                  <c:v>3569.1948077400011</c:v>
                </c:pt>
                <c:pt idx="2">
                  <c:v>3777.8177847496399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7-444A-BB19-6F5C927192E8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3331.5965843000013</c:v>
                </c:pt>
                <c:pt idx="1">
                  <c:v>3896.9695862299995</c:v>
                </c:pt>
                <c:pt idx="2">
                  <c:v>3791.0880112113064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27-444A-BB19-6F5C9271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7849487"/>
        <c:axId val="1"/>
      </c:barChart>
      <c:barChart>
        <c:barDir val="col"/>
        <c:grouping val="clustered"/>
        <c:varyColors val="0"/>
        <c:ser>
          <c:idx val="3"/>
          <c:order val="3"/>
          <c:invertIfNegative val="0"/>
          <c:extLst>
            <c:ext xmlns:c16="http://schemas.microsoft.com/office/drawing/2014/chart" uri="{C3380CC4-5D6E-409C-BE32-E72D297353CC}">
              <c16:uniqueId val="{00000003-F727-444A-BB19-6F5C9271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catAx>
        <c:axId val="10278494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1027849487"/>
        <c:crosses val="min"/>
        <c:crossBetween val="between"/>
        <c:majorUnit val="500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0"/>
          <c:min val="-30"/>
        </c:scaling>
        <c:delete val="0"/>
        <c:axPos val="r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2"/>
        <c:crosses val="max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AEE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3-4D2B-899D-52EC0F34D470}"/>
              </c:ext>
            </c:extLst>
          </c:dPt>
          <c:dPt>
            <c:idx val="1"/>
            <c:invertIfNegative val="0"/>
            <c:bubble3D val="0"/>
            <c:spPr>
              <a:solidFill>
                <a:srgbClr val="CCE8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3-4D2B-899D-52EC0F34D470}"/>
              </c:ext>
            </c:extLst>
          </c:dPt>
          <c:dPt>
            <c:idx val="2"/>
            <c:invertIfNegative val="0"/>
            <c:bubble3D val="0"/>
            <c:spPr>
              <a:solidFill>
                <a:srgbClr val="BDE2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A3-4D2B-899D-52EC0F34D470}"/>
              </c:ext>
            </c:extLst>
          </c:dPt>
          <c:dPt>
            <c:idx val="3"/>
            <c:invertIfNegative val="0"/>
            <c:bubble3D val="0"/>
            <c:spPr>
              <a:solidFill>
                <a:srgbClr val="ACDC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A3-4D2B-899D-52EC0F34D470}"/>
              </c:ext>
            </c:extLst>
          </c:dPt>
          <c:dPt>
            <c:idx val="4"/>
            <c:invertIfNegative val="0"/>
            <c:bubble3D val="0"/>
            <c:spPr>
              <a:solidFill>
                <a:srgbClr val="99D5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A3-4D2B-899D-52EC0F34D470}"/>
              </c:ext>
            </c:extLst>
          </c:dPt>
          <c:dPt>
            <c:idx val="5"/>
            <c:invertIfNegative val="0"/>
            <c:bubble3D val="0"/>
            <c:spPr>
              <a:solidFill>
                <a:srgbClr val="8FC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A3-4D2B-899D-52EC0F34D470}"/>
              </c:ext>
            </c:extLst>
          </c:dPt>
          <c:dPt>
            <c:idx val="6"/>
            <c:invertIfNegative val="0"/>
            <c:bubble3D val="0"/>
            <c:spPr>
              <a:solidFill>
                <a:srgbClr val="84B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A3-4D2B-899D-52EC0F34D470}"/>
              </c:ext>
            </c:extLst>
          </c:dPt>
          <c:dPt>
            <c:idx val="7"/>
            <c:invertIfNegative val="0"/>
            <c:bubble3D val="0"/>
            <c:spPr>
              <a:solidFill>
                <a:srgbClr val="7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A3-4D2B-899D-52EC0F34D470}"/>
              </c:ext>
            </c:extLst>
          </c:dPt>
          <c:dPt>
            <c:idx val="8"/>
            <c:invertIfNegative val="0"/>
            <c:bubble3D val="0"/>
            <c:spPr>
              <a:solidFill>
                <a:srgbClr val="6993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A3-4D2B-899D-52EC0F34D470}"/>
              </c:ext>
            </c:extLst>
          </c:dPt>
          <c:dPt>
            <c:idx val="9"/>
            <c:invertIfNegative val="0"/>
            <c:bubble3D val="0"/>
            <c:spPr>
              <a:solidFill>
                <a:srgbClr val="6087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A3-4D2B-899D-52EC0F34D470}"/>
              </c:ext>
            </c:extLst>
          </c:dPt>
          <c:dPt>
            <c:idx val="10"/>
            <c:invertIfNegative val="0"/>
            <c:bubble3D val="0"/>
            <c:spPr>
              <a:solidFill>
                <a:srgbClr val="496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3A3-4D2B-899D-52EC0F34D470}"/>
              </c:ext>
            </c:extLst>
          </c:dPt>
          <c:dPt>
            <c:idx val="11"/>
            <c:invertIfNegative val="0"/>
            <c:bubble3D val="0"/>
            <c:spPr>
              <a:solidFill>
                <a:srgbClr val="425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3A3-4D2B-899D-52EC0F34D47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459</c:v>
                </c:pt>
                <c:pt idx="1">
                  <c:v>404</c:v>
                </c:pt>
                <c:pt idx="2">
                  <c:v>384</c:v>
                </c:pt>
                <c:pt idx="3">
                  <c:v>360</c:v>
                </c:pt>
                <c:pt idx="4">
                  <c:v>371</c:v>
                </c:pt>
                <c:pt idx="5">
                  <c:v>476</c:v>
                </c:pt>
                <c:pt idx="6">
                  <c:v>478</c:v>
                </c:pt>
                <c:pt idx="7">
                  <c:v>397</c:v>
                </c:pt>
                <c:pt idx="8">
                  <c:v>361</c:v>
                </c:pt>
                <c:pt idx="9">
                  <c:v>380</c:v>
                </c:pt>
                <c:pt idx="10">
                  <c:v>337</c:v>
                </c:pt>
                <c:pt idx="1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3A3-4D2B-899D-52EC0F34D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AEE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9-41BF-AB64-5A024BB92847}"/>
              </c:ext>
            </c:extLst>
          </c:dPt>
          <c:dPt>
            <c:idx val="1"/>
            <c:invertIfNegative val="0"/>
            <c:bubble3D val="0"/>
            <c:spPr>
              <a:solidFill>
                <a:srgbClr val="CCE8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9-41BF-AB64-5A024BB92847}"/>
              </c:ext>
            </c:extLst>
          </c:dPt>
          <c:dPt>
            <c:idx val="2"/>
            <c:invertIfNegative val="0"/>
            <c:bubble3D val="0"/>
            <c:spPr>
              <a:solidFill>
                <a:srgbClr val="BDE2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9-41BF-AB64-5A024BB92847}"/>
              </c:ext>
            </c:extLst>
          </c:dPt>
          <c:dPt>
            <c:idx val="3"/>
            <c:invertIfNegative val="0"/>
            <c:bubble3D val="0"/>
            <c:spPr>
              <a:solidFill>
                <a:srgbClr val="ACDC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C9-41BF-AB64-5A024BB92847}"/>
              </c:ext>
            </c:extLst>
          </c:dPt>
          <c:dPt>
            <c:idx val="4"/>
            <c:invertIfNegative val="0"/>
            <c:bubble3D val="0"/>
            <c:spPr>
              <a:solidFill>
                <a:srgbClr val="99D5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C9-41BF-AB64-5A024BB92847}"/>
              </c:ext>
            </c:extLst>
          </c:dPt>
          <c:dPt>
            <c:idx val="5"/>
            <c:invertIfNegative val="0"/>
            <c:bubble3D val="0"/>
            <c:spPr>
              <a:solidFill>
                <a:srgbClr val="8FC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C9-41BF-AB64-5A024BB92847}"/>
              </c:ext>
            </c:extLst>
          </c:dPt>
          <c:dPt>
            <c:idx val="6"/>
            <c:invertIfNegative val="0"/>
            <c:bubble3D val="0"/>
            <c:spPr>
              <a:solidFill>
                <a:srgbClr val="84B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C9-41BF-AB64-5A024BB92847}"/>
              </c:ext>
            </c:extLst>
          </c:dPt>
          <c:dPt>
            <c:idx val="7"/>
            <c:invertIfNegative val="0"/>
            <c:bubble3D val="0"/>
            <c:spPr>
              <a:solidFill>
                <a:srgbClr val="7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2C9-41BF-AB64-5A024BB92847}"/>
              </c:ext>
            </c:extLst>
          </c:dPt>
          <c:dPt>
            <c:idx val="8"/>
            <c:invertIfNegative val="0"/>
            <c:bubble3D val="0"/>
            <c:spPr>
              <a:solidFill>
                <a:srgbClr val="6993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2C9-41BF-AB64-5A024BB92847}"/>
              </c:ext>
            </c:extLst>
          </c:dPt>
          <c:dPt>
            <c:idx val="9"/>
            <c:invertIfNegative val="0"/>
            <c:bubble3D val="0"/>
            <c:spPr>
              <a:solidFill>
                <a:srgbClr val="6087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2C9-41BF-AB64-5A024BB92847}"/>
              </c:ext>
            </c:extLst>
          </c:dPt>
          <c:dPt>
            <c:idx val="10"/>
            <c:invertIfNegative val="0"/>
            <c:bubble3D val="0"/>
            <c:spPr>
              <a:solidFill>
                <a:srgbClr val="496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2C9-41BF-AB64-5A024BB92847}"/>
              </c:ext>
            </c:extLst>
          </c:dPt>
          <c:dPt>
            <c:idx val="11"/>
            <c:invertIfNegative val="0"/>
            <c:bubble3D val="0"/>
            <c:spPr>
              <a:solidFill>
                <a:srgbClr val="425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2C9-41BF-AB64-5A024BB9284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398</c:v>
                </c:pt>
                <c:pt idx="1">
                  <c:v>340</c:v>
                </c:pt>
                <c:pt idx="2">
                  <c:v>424</c:v>
                </c:pt>
                <c:pt idx="3">
                  <c:v>417</c:v>
                </c:pt>
                <c:pt idx="4">
                  <c:v>382</c:v>
                </c:pt>
                <c:pt idx="5">
                  <c:v>386</c:v>
                </c:pt>
                <c:pt idx="6">
                  <c:v>393</c:v>
                </c:pt>
                <c:pt idx="7">
                  <c:v>571</c:v>
                </c:pt>
                <c:pt idx="8">
                  <c:v>615</c:v>
                </c:pt>
                <c:pt idx="9">
                  <c:v>557</c:v>
                </c:pt>
                <c:pt idx="10">
                  <c:v>387</c:v>
                </c:pt>
                <c:pt idx="11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2C9-41BF-AB64-5A024BB92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0000"/>
                </a:solidFill>
              </a:rPr>
              <a:t>Customer Acquisition channels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Acquisition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IT Hubs</c:v>
                </c:pt>
                <c:pt idx="1">
                  <c:v>Pure Digital</c:v>
                </c:pt>
                <c:pt idx="2">
                  <c:v>Digital &amp; Contact Centre</c:v>
                </c:pt>
                <c:pt idx="3">
                  <c:v>Retail Branches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321</c:v>
                </c:pt>
                <c:pt idx="1">
                  <c:v>531</c:v>
                </c:pt>
                <c:pt idx="2">
                  <c:v>1092</c:v>
                </c:pt>
                <c:pt idx="3">
                  <c:v>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67C-B17A-2C90B8EA4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555128"/>
        <c:axId val="405550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</c:v>
                </c:pt>
              </c:strCache>
            </c:strRef>
          </c:tx>
          <c:spPr>
            <a:ln w="34925" cap="rnd">
              <a:solidFill>
                <a:srgbClr val="92D05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5400" cap="rnd">
                <a:solidFill>
                  <a:srgbClr val="92D050"/>
                </a:solidFill>
                <a:prstDash val="sysDash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04-4C59-9F89-5CD6E4F61FC8}"/>
              </c:ext>
            </c:extLst>
          </c:dPt>
          <c:dLbls>
            <c:dLbl>
              <c:idx val="0"/>
              <c:layout>
                <c:manualLayout>
                  <c:x val="-3.5518588877228058E-2"/>
                  <c:y val="-4.380999993100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7-490C-87DD-ADF403AA182D}"/>
                </c:ext>
              </c:extLst>
            </c:dLbl>
            <c:dLbl>
              <c:idx val="1"/>
              <c:layout>
                <c:manualLayout>
                  <c:x val="-3.5518588877228037E-2"/>
                  <c:y val="-4.717999992570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F0-467C-B17A-2C90B8EA4330}"/>
                </c:ext>
              </c:extLst>
            </c:dLbl>
            <c:dLbl>
              <c:idx val="2"/>
              <c:layout>
                <c:manualLayout>
                  <c:x val="-4.9009359987191019E-2"/>
                  <c:y val="-4.423987394607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0B-4F23-AE91-0F075D2C65F9}"/>
                </c:ext>
              </c:extLst>
            </c:dLbl>
            <c:dLbl>
              <c:idx val="3"/>
              <c:layout>
                <c:manualLayout>
                  <c:x val="-4.2187500000000003E-2"/>
                  <c:y val="-4.45312472606270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04-4C59-9F89-5CD6E4F61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IT Hubs</c:v>
                </c:pt>
                <c:pt idx="1">
                  <c:v>Pure Digital</c:v>
                </c:pt>
                <c:pt idx="2">
                  <c:v>Digital &amp; Contact Centre</c:v>
                </c:pt>
                <c:pt idx="3">
                  <c:v>Retail Branches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5.8406113537117901E-2</c:v>
                </c:pt>
                <c:pt idx="1">
                  <c:v>9.661572052401747E-2</c:v>
                </c:pt>
                <c:pt idx="2">
                  <c:v>0.19868995633187772</c:v>
                </c:pt>
                <c:pt idx="3">
                  <c:v>0.64628820960698685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0-467C-B17A-2C90B8EA4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18880"/>
        <c:axId val="401203792"/>
      </c:lineChart>
      <c:catAx>
        <c:axId val="40555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550864"/>
        <c:crosses val="autoZero"/>
        <c:auto val="1"/>
        <c:lblAlgn val="ctr"/>
        <c:lblOffset val="100"/>
        <c:noMultiLvlLbl val="0"/>
      </c:catAx>
      <c:valAx>
        <c:axId val="4055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555128"/>
        <c:crosses val="autoZero"/>
        <c:crossBetween val="between"/>
        <c:majorUnit val="1000"/>
      </c:valAx>
      <c:valAx>
        <c:axId val="40120379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1218880"/>
        <c:crosses val="max"/>
        <c:crossBetween val="between"/>
        <c:majorUnit val="0.25"/>
      </c:valAx>
      <c:catAx>
        <c:axId val="401218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1203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9513911800286E-2"/>
          <c:y val="0.18325828518297133"/>
          <c:w val="0.97442291355420807"/>
          <c:h val="0.7394517795870997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 Micro </c:v>
                </c:pt>
              </c:strCache>
            </c:strRef>
          </c:tx>
          <c:spPr>
            <a:solidFill>
              <a:srgbClr val="6686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Sheet1!$A$2:$B$25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Sheet1!$C$2:$C$25</c:f>
              <c:numCache>
                <c:formatCode>_(* #,##0.00_);_(* \(#,##0.00\);_(* "-"??_);_(@_)</c:formatCode>
                <c:ptCount val="24"/>
                <c:pt idx="0">
                  <c:v>531656.69096895575</c:v>
                </c:pt>
                <c:pt idx="1">
                  <c:v>469481.39404985693</c:v>
                </c:pt>
                <c:pt idx="2">
                  <c:v>506285.22656004824</c:v>
                </c:pt>
                <c:pt idx="3">
                  <c:v>518729.55275948573</c:v>
                </c:pt>
                <c:pt idx="4">
                  <c:v>505359.17489808914</c:v>
                </c:pt>
                <c:pt idx="5">
                  <c:v>491153.51834430662</c:v>
                </c:pt>
                <c:pt idx="6">
                  <c:v>497130.60736124375</c:v>
                </c:pt>
                <c:pt idx="7">
                  <c:v>505502.78751175915</c:v>
                </c:pt>
                <c:pt idx="8">
                  <c:v>488879.48534022807</c:v>
                </c:pt>
                <c:pt idx="9">
                  <c:v>480209.16157102544</c:v>
                </c:pt>
                <c:pt idx="10">
                  <c:v>444214.84399498074</c:v>
                </c:pt>
                <c:pt idx="11">
                  <c:v>493942.2503135759</c:v>
                </c:pt>
                <c:pt idx="12">
                  <c:v>475154.34344622138</c:v>
                </c:pt>
                <c:pt idx="13">
                  <c:v>428386.0185402928</c:v>
                </c:pt>
                <c:pt idx="14">
                  <c:v>467675.14561774652</c:v>
                </c:pt>
                <c:pt idx="15">
                  <c:v>480292.18544214487</c:v>
                </c:pt>
                <c:pt idx="16">
                  <c:v>500668.28061304678</c:v>
                </c:pt>
                <c:pt idx="17">
                  <c:v>495835.78100501723</c:v>
                </c:pt>
                <c:pt idx="18">
                  <c:v>536851.56455785513</c:v>
                </c:pt>
                <c:pt idx="19">
                  <c:v>532631.93164001452</c:v>
                </c:pt>
                <c:pt idx="20">
                  <c:v>539440.70163060515</c:v>
                </c:pt>
                <c:pt idx="21">
                  <c:v>574671.60512699909</c:v>
                </c:pt>
                <c:pt idx="22">
                  <c:v>532137.21562402009</c:v>
                </c:pt>
                <c:pt idx="23">
                  <c:v>607245.07937441207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8B-4F8E-8FEB-A384684792D7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 PE </c:v>
                </c:pt>
              </c:strCache>
            </c:strRef>
          </c:tx>
          <c:spPr>
            <a:solidFill>
              <a:srgbClr val="1C525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Sheet1!$A$2:$B$25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Sheet1!$D$2:$D$25</c:f>
              <c:numCache>
                <c:formatCode>_(* #,##0.00_);_(* \(#,##0.00\);_(* "-"??_);_(@_)</c:formatCode>
                <c:ptCount val="24"/>
                <c:pt idx="0">
                  <c:v>175125.37648949359</c:v>
                </c:pt>
                <c:pt idx="1">
                  <c:v>160723.88444653476</c:v>
                </c:pt>
                <c:pt idx="2">
                  <c:v>174888.20790216292</c:v>
                </c:pt>
                <c:pt idx="3">
                  <c:v>178840.48878958961</c:v>
                </c:pt>
                <c:pt idx="4">
                  <c:v>176306.79111790532</c:v>
                </c:pt>
                <c:pt idx="5">
                  <c:v>161800.7992317341</c:v>
                </c:pt>
                <c:pt idx="6">
                  <c:v>170983.0479774226</c:v>
                </c:pt>
                <c:pt idx="7">
                  <c:v>165786.90733772362</c:v>
                </c:pt>
                <c:pt idx="8">
                  <c:v>166619.30130918784</c:v>
                </c:pt>
                <c:pt idx="9">
                  <c:v>172115.04507682679</c:v>
                </c:pt>
                <c:pt idx="10">
                  <c:v>159052.07725776124</c:v>
                </c:pt>
                <c:pt idx="11">
                  <c:v>185044.8929915326</c:v>
                </c:pt>
                <c:pt idx="12">
                  <c:v>174044.09375979891</c:v>
                </c:pt>
                <c:pt idx="13">
                  <c:v>154018.86425995707</c:v>
                </c:pt>
                <c:pt idx="14">
                  <c:v>169938.13303543368</c:v>
                </c:pt>
                <c:pt idx="15">
                  <c:v>173733.385073691</c:v>
                </c:pt>
                <c:pt idx="16">
                  <c:v>179096.89322671646</c:v>
                </c:pt>
                <c:pt idx="17">
                  <c:v>177010.3002508631</c:v>
                </c:pt>
                <c:pt idx="18">
                  <c:v>185516.43167920978</c:v>
                </c:pt>
                <c:pt idx="19">
                  <c:v>180908.13813107574</c:v>
                </c:pt>
                <c:pt idx="20">
                  <c:v>189576.30468015012</c:v>
                </c:pt>
                <c:pt idx="21">
                  <c:v>209479.268579492</c:v>
                </c:pt>
                <c:pt idx="22">
                  <c:v>204038.16596111635</c:v>
                </c:pt>
                <c:pt idx="23">
                  <c:v>234772.35399027908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C83-9A82-99A4297C0A98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 PE IT </c:v>
                </c:pt>
              </c:strCache>
            </c:strRef>
          </c:tx>
          <c:spPr>
            <a:solidFill>
              <a:srgbClr val="7A0A1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Sheet1!$A$2:$B$25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Sheet1!$E$2:$E$25</c:f>
              <c:numCache>
                <c:formatCode>_(* #,##0.00_);_(* \(#,##0.00\);_(* "-"??_);_(@_)</c:formatCode>
                <c:ptCount val="24"/>
                <c:pt idx="0">
                  <c:v>35071.713311382882</c:v>
                </c:pt>
                <c:pt idx="1">
                  <c:v>31033.94892599561</c:v>
                </c:pt>
                <c:pt idx="2">
                  <c:v>33457.54017717133</c:v>
                </c:pt>
                <c:pt idx="3">
                  <c:v>33121.527908435244</c:v>
                </c:pt>
                <c:pt idx="4">
                  <c:v>34187.119982753022</c:v>
                </c:pt>
                <c:pt idx="5">
                  <c:v>32779.659375979732</c:v>
                </c:pt>
                <c:pt idx="6">
                  <c:v>34559.866337409847</c:v>
                </c:pt>
                <c:pt idx="7">
                  <c:v>32732.529985888799</c:v>
                </c:pt>
                <c:pt idx="8">
                  <c:v>31203.473855440578</c:v>
                </c:pt>
                <c:pt idx="9">
                  <c:v>30511.090467231104</c:v>
                </c:pt>
                <c:pt idx="10">
                  <c:v>28077.365357478833</c:v>
                </c:pt>
                <c:pt idx="11">
                  <c:v>29476.850501724482</c:v>
                </c:pt>
                <c:pt idx="12">
                  <c:v>27650.641266854618</c:v>
                </c:pt>
                <c:pt idx="13">
                  <c:v>23028.343328629468</c:v>
                </c:pt>
                <c:pt idx="14">
                  <c:v>25619.24702100972</c:v>
                </c:pt>
                <c:pt idx="15">
                  <c:v>23691.678229852616</c:v>
                </c:pt>
                <c:pt idx="16">
                  <c:v>23217.742042959981</c:v>
                </c:pt>
                <c:pt idx="17">
                  <c:v>22609.734242709314</c:v>
                </c:pt>
                <c:pt idx="18">
                  <c:v>32345.165412354971</c:v>
                </c:pt>
                <c:pt idx="19">
                  <c:v>31703.608105989337</c:v>
                </c:pt>
                <c:pt idx="20">
                  <c:v>29855.798447789275</c:v>
                </c:pt>
                <c:pt idx="21">
                  <c:v>32273.483654750704</c:v>
                </c:pt>
                <c:pt idx="22">
                  <c:v>30976.355440576983</c:v>
                </c:pt>
                <c:pt idx="23">
                  <c:v>33768.034846346818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F-4C83-9A82-99A4297C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7490056"/>
        <c:axId val="527492680"/>
      </c:barChart>
      <c:lineChart>
        <c:grouping val="standard"/>
        <c:varyColors val="0"/>
        <c:ser>
          <c:idx val="2"/>
          <c:order val="3"/>
          <c:tx>
            <c:strRef>
              <c:f>Sheet1!$F$1</c:f>
              <c:strCache>
                <c:ptCount val="1"/>
                <c:pt idx="0">
                  <c:v> sum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Sheet1!$A$2:$B$25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Sheet1!$F$2:$F$25</c:f>
              <c:numCache>
                <c:formatCode>_(* #,##0.00_);_(* \(#,##0.00\);_(* "-"??_);_(@_)</c:formatCode>
                <c:ptCount val="24"/>
                <c:pt idx="0">
                  <c:v>741853.7807698322</c:v>
                </c:pt>
                <c:pt idx="1">
                  <c:v>661239.22742238734</c:v>
                </c:pt>
                <c:pt idx="2">
                  <c:v>714630.97463938233</c:v>
                </c:pt>
                <c:pt idx="3">
                  <c:v>730691.5694575106</c:v>
                </c:pt>
                <c:pt idx="4">
                  <c:v>715853.08599874761</c:v>
                </c:pt>
                <c:pt idx="5">
                  <c:v>685733.97695202043</c:v>
                </c:pt>
                <c:pt idx="6">
                  <c:v>702673.52167607611</c:v>
                </c:pt>
                <c:pt idx="7">
                  <c:v>704022.2248353716</c:v>
                </c:pt>
                <c:pt idx="8">
                  <c:v>686702.26050485647</c:v>
                </c:pt>
                <c:pt idx="9">
                  <c:v>682835.29711508332</c:v>
                </c:pt>
                <c:pt idx="10">
                  <c:v>631344.28661022079</c:v>
                </c:pt>
                <c:pt idx="11">
                  <c:v>708463.99380683305</c:v>
                </c:pt>
                <c:pt idx="12">
                  <c:v>676849.07847287494</c:v>
                </c:pt>
                <c:pt idx="13">
                  <c:v>605433.22612887935</c:v>
                </c:pt>
                <c:pt idx="14">
                  <c:v>663232.52567418991</c:v>
                </c:pt>
                <c:pt idx="15">
                  <c:v>677717.24874568835</c:v>
                </c:pt>
                <c:pt idx="16">
                  <c:v>702982.91588272329</c:v>
                </c:pt>
                <c:pt idx="17">
                  <c:v>695455.81549858965</c:v>
                </c:pt>
                <c:pt idx="18">
                  <c:v>754713.16164941981</c:v>
                </c:pt>
                <c:pt idx="19">
                  <c:v>745243.67787707946</c:v>
                </c:pt>
                <c:pt idx="20">
                  <c:v>758872.80475854455</c:v>
                </c:pt>
                <c:pt idx="21">
                  <c:v>816424.35736124171</c:v>
                </c:pt>
                <c:pt idx="22">
                  <c:v>767151.73702571343</c:v>
                </c:pt>
                <c:pt idx="23">
                  <c:v>875785.46821103781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F-4C83-9A82-99A4297C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463392"/>
        <c:axId val="497466344"/>
      </c:lineChart>
      <c:catAx>
        <c:axId val="52749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uk-UA"/>
          </a:p>
        </c:txPr>
        <c:crossAx val="527492680"/>
        <c:crosses val="autoZero"/>
        <c:auto val="1"/>
        <c:lblAlgn val="ctr"/>
        <c:lblOffset val="100"/>
        <c:noMultiLvlLbl val="0"/>
      </c:catAx>
      <c:valAx>
        <c:axId val="527492680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7490056"/>
        <c:crosses val="autoZero"/>
        <c:crossBetween val="between"/>
        <c:dispUnits>
          <c:builtInUnit val="thousands"/>
        </c:dispUnits>
      </c:valAx>
      <c:valAx>
        <c:axId val="497466344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97463392"/>
        <c:crosses val="max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</c:dispUnitsLbl>
        </c:dispUnits>
      </c:valAx>
      <c:catAx>
        <c:axId val="49746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7466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solidFill>
                  <a:schemeClr val="accent5">
                    <a:lumMod val="50000"/>
                  </a:schemeClr>
                </a:solidFill>
              </a:rPr>
              <a:t>Active clients by type</a:t>
            </a:r>
            <a:endParaRPr lang="uk-UA" sz="180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974084198024469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3015834160626327E-3"/>
          <c:y val="2.356481481481483E-2"/>
          <c:w val="0.98418342784872104"/>
          <c:h val="0.81992308253135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'Аркуш1 (3)'!$E$5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(3)'!$D$6:$D$10</c:f>
              <c:strCache>
                <c:ptCount val="5"/>
                <c:pt idx="0">
                  <c:v>Dentistry</c:v>
                </c:pt>
                <c:pt idx="1">
                  <c:v>Other human health activities</c:v>
                </c:pt>
                <c:pt idx="2">
                  <c:v>General medical practice</c:v>
                </c:pt>
                <c:pt idx="3">
                  <c:v>Specialized medical practice</c:v>
                </c:pt>
                <c:pt idx="4">
                  <c:v>Hospital activities</c:v>
                </c:pt>
              </c:strCache>
            </c:strRef>
          </c:cat>
          <c:val>
            <c:numRef>
              <c:f>'Аркуш1 (3)'!$E$6:$E$10</c:f>
              <c:numCache>
                <c:formatCode>_-* #,##0_-;\-* #,##0_-;_-* "-"??_-;_-@_-</c:formatCode>
                <c:ptCount val="5"/>
                <c:pt idx="0">
                  <c:v>41</c:v>
                </c:pt>
                <c:pt idx="1">
                  <c:v>22</c:v>
                </c:pt>
                <c:pt idx="2">
                  <c:v>20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F-486B-BD55-0C6177F3CC9D}"/>
            </c:ext>
          </c:extLst>
        </c:ser>
        <c:ser>
          <c:idx val="1"/>
          <c:order val="1"/>
          <c:tx>
            <c:strRef>
              <c:f>'Аркуш1 (3)'!$F$5</c:f>
              <c:strCache>
                <c:ptCount val="1"/>
                <c:pt idx="0">
                  <c:v>LE</c:v>
                </c:pt>
              </c:strCache>
            </c:strRef>
          </c:tx>
          <c:spPr>
            <a:solidFill>
              <a:srgbClr val="009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A0A0A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(3)'!$D$6:$D$10</c:f>
              <c:strCache>
                <c:ptCount val="5"/>
                <c:pt idx="0">
                  <c:v>Dentistry</c:v>
                </c:pt>
                <c:pt idx="1">
                  <c:v>Other human health activities</c:v>
                </c:pt>
                <c:pt idx="2">
                  <c:v>General medical practice</c:v>
                </c:pt>
                <c:pt idx="3">
                  <c:v>Specialized medical practice</c:v>
                </c:pt>
                <c:pt idx="4">
                  <c:v>Hospital activities</c:v>
                </c:pt>
              </c:strCache>
            </c:strRef>
          </c:cat>
          <c:val>
            <c:numRef>
              <c:f>'Аркуш1 (3)'!$F$6:$F$10</c:f>
              <c:numCache>
                <c:formatCode>_-* #,##0_-;\-* #,##0_-;_-* "-"??_-;_-@_-</c:formatCode>
                <c:ptCount val="5"/>
                <c:pt idx="0">
                  <c:v>19</c:v>
                </c:pt>
                <c:pt idx="1">
                  <c:v>7</c:v>
                </c:pt>
                <c:pt idx="2">
                  <c:v>27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F-486B-BD55-0C6177F3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162672"/>
        <c:axId val="696163328"/>
      </c:barChart>
      <c:catAx>
        <c:axId val="69616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6163328"/>
        <c:crosses val="autoZero"/>
        <c:auto val="1"/>
        <c:lblAlgn val="ctr"/>
        <c:lblOffset val="100"/>
        <c:noMultiLvlLbl val="0"/>
      </c:catAx>
      <c:valAx>
        <c:axId val="6961633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9616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155848394598347"/>
          <c:y val="0.16038784951891619"/>
          <c:w val="0.27186270110018629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08897938403125E-2"/>
          <c:y val="9.4095256131048202E-2"/>
          <c:w val="0.8260395021738256"/>
          <c:h val="0.90419162881272053"/>
        </c:manualLayout>
      </c:layout>
      <c:pieChart>
        <c:varyColors val="1"/>
        <c:ser>
          <c:idx val="0"/>
          <c:order val="0"/>
          <c:tx>
            <c:strRef>
              <c:f>Аркуш1!$S$8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0D-4B3B-8A8C-00A9F6266C82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0D-4B3B-8A8C-00A9F6266C82}"/>
              </c:ext>
            </c:extLst>
          </c:dPt>
          <c:dLbls>
            <c:dLbl>
              <c:idx val="0"/>
              <c:layout>
                <c:manualLayout>
                  <c:x val="-0.17086242344706923"/>
                  <c:y val="-7.0561388159813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0D-4B3B-8A8C-00A9F6266C82}"/>
                </c:ext>
              </c:extLst>
            </c:dLbl>
            <c:dLbl>
              <c:idx val="1"/>
              <c:layout>
                <c:manualLayout>
                  <c:x val="0.18475131233595801"/>
                  <c:y val="1.03762029746282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0D-4B3B-8A8C-00A9F6266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Аркуш1!$R$9:$R$10</c:f>
              <c:strCache>
                <c:ptCount val="2"/>
                <c:pt idx="0">
                  <c:v>PE</c:v>
                </c:pt>
                <c:pt idx="1">
                  <c:v>LE</c:v>
                </c:pt>
              </c:strCache>
            </c:strRef>
          </c:cat>
          <c:val>
            <c:numRef>
              <c:f>Аркуш1!$S$9:$S$10</c:f>
              <c:numCache>
                <c:formatCode>General</c:formatCode>
                <c:ptCount val="2"/>
                <c:pt idx="0">
                  <c:v>95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0D-4B3B-8A8C-00A9F6266C8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5">
        <a:lumMod val="7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22117903999983E-2"/>
          <c:y val="0.17408821769003607"/>
          <c:w val="0.96275576419200004"/>
          <c:h val="0.72276300888315737"/>
        </c:manualLayout>
      </c:layout>
      <c:lineChart>
        <c:grouping val="standard"/>
        <c:varyColors val="0"/>
        <c:ser>
          <c:idx val="0"/>
          <c:order val="0"/>
          <c:tx>
            <c:strRef>
              <c:f>Transactions!$B$18</c:f>
              <c:strCache>
                <c:ptCount val="1"/>
                <c:pt idx="0">
                  <c:v>CA+Pro to CAU</c:v>
                </c:pt>
              </c:strCache>
            </c:strRef>
          </c:tx>
          <c:spPr>
            <a:ln w="28575" cap="rnd">
              <a:solidFill>
                <a:srgbClr val="CCF4F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BDF1E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Transactions!$A$22:$A$34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Transactions!$B$22:$B$34</c:f>
              <c:numCache>
                <c:formatCode>General</c:formatCode>
                <c:ptCount val="13"/>
                <c:pt idx="0">
                  <c:v>6370</c:v>
                </c:pt>
                <c:pt idx="1">
                  <c:v>5582</c:v>
                </c:pt>
                <c:pt idx="2">
                  <c:v>5672</c:v>
                </c:pt>
                <c:pt idx="3">
                  <c:v>6563</c:v>
                </c:pt>
                <c:pt idx="4">
                  <c:v>6670</c:v>
                </c:pt>
                <c:pt idx="5">
                  <c:v>7178</c:v>
                </c:pt>
                <c:pt idx="6">
                  <c:v>7134</c:v>
                </c:pt>
                <c:pt idx="7">
                  <c:v>7896</c:v>
                </c:pt>
                <c:pt idx="8">
                  <c:v>7869</c:v>
                </c:pt>
                <c:pt idx="9">
                  <c:v>8636</c:v>
                </c:pt>
                <c:pt idx="10">
                  <c:v>8969</c:v>
                </c:pt>
                <c:pt idx="11">
                  <c:v>8463</c:v>
                </c:pt>
                <c:pt idx="12">
                  <c:v>9755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6E-4E3F-BBD5-A9F9AFEBA3F1}"/>
            </c:ext>
          </c:extLst>
        </c:ser>
        <c:ser>
          <c:idx val="1"/>
          <c:order val="1"/>
          <c:tx>
            <c:strRef>
              <c:f>Transactions!$C$18</c:f>
              <c:strCache>
                <c:ptCount val="1"/>
                <c:pt idx="0">
                  <c:v>CA+Pro to other bank</c:v>
                </c:pt>
              </c:strCache>
            </c:strRef>
          </c:tx>
          <c:spPr>
            <a:ln w="28575" cap="rnd">
              <a:solidFill>
                <a:srgbClr val="80D6DA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A0DCD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Transactions!$A$22:$A$34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Transactions!$C$22:$C$34</c:f>
              <c:numCache>
                <c:formatCode>General</c:formatCode>
                <c:ptCount val="13"/>
                <c:pt idx="0">
                  <c:v>4177</c:v>
                </c:pt>
                <c:pt idx="1">
                  <c:v>3974</c:v>
                </c:pt>
                <c:pt idx="2">
                  <c:v>3824</c:v>
                </c:pt>
                <c:pt idx="3">
                  <c:v>5025</c:v>
                </c:pt>
                <c:pt idx="4">
                  <c:v>4610</c:v>
                </c:pt>
                <c:pt idx="5">
                  <c:v>5505</c:v>
                </c:pt>
                <c:pt idx="6">
                  <c:v>5576</c:v>
                </c:pt>
                <c:pt idx="7">
                  <c:v>6502</c:v>
                </c:pt>
                <c:pt idx="8">
                  <c:v>6605</c:v>
                </c:pt>
                <c:pt idx="9">
                  <c:v>6983</c:v>
                </c:pt>
                <c:pt idx="10">
                  <c:v>7866</c:v>
                </c:pt>
                <c:pt idx="11">
                  <c:v>6856</c:v>
                </c:pt>
                <c:pt idx="12">
                  <c:v>8377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6E-4E3F-BBD5-A9F9AFEBA3F1}"/>
            </c:ext>
          </c:extLst>
        </c:ser>
        <c:ser>
          <c:idx val="2"/>
          <c:order val="2"/>
          <c:tx>
            <c:strRef>
              <c:f>Transactions!$D$18</c:f>
              <c:strCache>
                <c:ptCount val="1"/>
                <c:pt idx="0">
                  <c:v>CA+Pro to tax office</c:v>
                </c:pt>
              </c:strCache>
            </c:strRef>
          </c:tx>
          <c:spPr>
            <a:ln w="28575" cap="rnd">
              <a:solidFill>
                <a:srgbClr val="4DC2CA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75BDC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Transactions!$A$22:$A$34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Transactions!$D$22:$D$34</c:f>
              <c:numCache>
                <c:formatCode>General</c:formatCode>
                <c:ptCount val="13"/>
                <c:pt idx="0">
                  <c:v>1437</c:v>
                </c:pt>
                <c:pt idx="1">
                  <c:v>2380</c:v>
                </c:pt>
                <c:pt idx="2">
                  <c:v>2171</c:v>
                </c:pt>
                <c:pt idx="3">
                  <c:v>1972</c:v>
                </c:pt>
                <c:pt idx="4">
                  <c:v>3429</c:v>
                </c:pt>
                <c:pt idx="5">
                  <c:v>2843</c:v>
                </c:pt>
                <c:pt idx="6">
                  <c:v>2306</c:v>
                </c:pt>
                <c:pt idx="7">
                  <c:v>3817</c:v>
                </c:pt>
                <c:pt idx="8">
                  <c:v>3040</c:v>
                </c:pt>
                <c:pt idx="9">
                  <c:v>2641</c:v>
                </c:pt>
                <c:pt idx="10">
                  <c:v>4166</c:v>
                </c:pt>
                <c:pt idx="11">
                  <c:v>3195</c:v>
                </c:pt>
                <c:pt idx="12">
                  <c:v>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6E-4E3F-BBD5-A9F9AFEBA3F1}"/>
            </c:ext>
          </c:extLst>
        </c:ser>
        <c:ser>
          <c:idx val="3"/>
          <c:order val="3"/>
          <c:tx>
            <c:strRef>
              <c:f>Transactions!$E$18</c:f>
              <c:strCache>
                <c:ptCount val="1"/>
                <c:pt idx="0">
                  <c:v>FX</c:v>
                </c:pt>
              </c:strCache>
            </c:strRef>
          </c:tx>
          <c:spPr>
            <a:ln w="28575" cap="rnd">
              <a:solidFill>
                <a:srgbClr val="00A4B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448184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Transactions!$A$22:$A$34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Transactions!$E$22:$E$34</c:f>
              <c:numCache>
                <c:formatCode>General</c:formatCode>
                <c:ptCount val="13"/>
                <c:pt idx="0">
                  <c:v>686</c:v>
                </c:pt>
                <c:pt idx="1">
                  <c:v>687</c:v>
                </c:pt>
                <c:pt idx="2">
                  <c:v>647</c:v>
                </c:pt>
                <c:pt idx="3">
                  <c:v>738</c:v>
                </c:pt>
                <c:pt idx="4">
                  <c:v>755</c:v>
                </c:pt>
                <c:pt idx="5">
                  <c:v>765</c:v>
                </c:pt>
                <c:pt idx="6">
                  <c:v>722</c:v>
                </c:pt>
                <c:pt idx="7">
                  <c:v>786</c:v>
                </c:pt>
                <c:pt idx="8">
                  <c:v>707</c:v>
                </c:pt>
                <c:pt idx="9">
                  <c:v>767</c:v>
                </c:pt>
                <c:pt idx="10">
                  <c:v>844</c:v>
                </c:pt>
                <c:pt idx="11">
                  <c:v>714</c:v>
                </c:pt>
                <c:pt idx="12">
                  <c:v>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6E-4E3F-BBD5-A9F9AFEBA3F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2321960"/>
        <c:axId val="692322288"/>
      </c:lineChart>
      <c:catAx>
        <c:axId val="692321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692322288"/>
        <c:crosses val="autoZero"/>
        <c:auto val="1"/>
        <c:lblAlgn val="ctr"/>
        <c:lblOffset val="200"/>
        <c:noMultiLvlLbl val="0"/>
      </c:catAx>
      <c:valAx>
        <c:axId val="692322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232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04830073507379"/>
          <c:y val="5.313482942046218E-2"/>
          <c:w val="0.73390326522908"/>
          <c:h val="5.8930928960605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3170168971957E-2"/>
          <c:y val="0.20294568263334259"/>
          <c:w val="0.93888888888888888"/>
          <c:h val="0.64416258166167584"/>
        </c:manualLayout>
      </c:layout>
      <c:lineChart>
        <c:grouping val="standard"/>
        <c:varyColors val="0"/>
        <c:ser>
          <c:idx val="0"/>
          <c:order val="0"/>
          <c:tx>
            <c:strRef>
              <c:f>'LO TR'!$B$23</c:f>
              <c:strCache>
                <c:ptCount val="1"/>
                <c:pt idx="0">
                  <c:v>Active Users</c:v>
                </c:pt>
              </c:strCache>
            </c:strRef>
          </c:tx>
          <c:spPr>
            <a:ln w="22225" cap="rnd">
              <a:solidFill>
                <a:srgbClr val="00A4B2"/>
              </a:solidFill>
            </a:ln>
            <a:effectLst/>
          </c:spPr>
          <c:marker>
            <c:symbol val="circle"/>
            <c:size val="4"/>
            <c:spPr>
              <a:solidFill>
                <a:srgbClr val="00889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 TR'!$A$26:$A$38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'LO TR'!$B$26:$B$38</c:f>
              <c:numCache>
                <c:formatCode>General</c:formatCode>
                <c:ptCount val="13"/>
                <c:pt idx="0">
                  <c:v>9212</c:v>
                </c:pt>
                <c:pt idx="1">
                  <c:v>9218</c:v>
                </c:pt>
                <c:pt idx="2">
                  <c:v>9310</c:v>
                </c:pt>
                <c:pt idx="3">
                  <c:v>9270</c:v>
                </c:pt>
                <c:pt idx="4">
                  <c:v>9264</c:v>
                </c:pt>
                <c:pt idx="5">
                  <c:v>9365</c:v>
                </c:pt>
                <c:pt idx="6">
                  <c:v>9450</c:v>
                </c:pt>
                <c:pt idx="7">
                  <c:v>9523</c:v>
                </c:pt>
                <c:pt idx="8">
                  <c:v>9382</c:v>
                </c:pt>
                <c:pt idx="9">
                  <c:v>9245</c:v>
                </c:pt>
                <c:pt idx="10">
                  <c:v>9195</c:v>
                </c:pt>
                <c:pt idx="11">
                  <c:v>9266</c:v>
                </c:pt>
                <c:pt idx="12">
                  <c:v>9296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CD-4328-B2B5-322390ED6DCF}"/>
            </c:ext>
          </c:extLst>
        </c:ser>
        <c:ser>
          <c:idx val="1"/>
          <c:order val="1"/>
          <c:tx>
            <c:strRef>
              <c:f>'LO TR'!$C$23</c:f>
              <c:strCache>
                <c:ptCount val="1"/>
                <c:pt idx="0">
                  <c:v>LO Users</c:v>
                </c:pt>
              </c:strCache>
            </c:strRef>
          </c:tx>
          <c:spPr>
            <a:ln w="22225" cap="rnd">
              <a:solidFill>
                <a:srgbClr val="53C8CE"/>
              </a:solidFill>
            </a:ln>
            <a:effectLst/>
          </c:spPr>
          <c:marker>
            <c:symbol val="circle"/>
            <c:size val="4"/>
            <c:spPr>
              <a:solidFill>
                <a:srgbClr val="49B8BB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 TR'!$A$26:$A$38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'LO TR'!$C$26:$C$38</c:f>
              <c:numCache>
                <c:formatCode>0</c:formatCode>
                <c:ptCount val="13"/>
                <c:pt idx="0">
                  <c:v>2158</c:v>
                </c:pt>
                <c:pt idx="1">
                  <c:v>2453</c:v>
                </c:pt>
                <c:pt idx="2">
                  <c:v>2452</c:v>
                </c:pt>
                <c:pt idx="3">
                  <c:v>2270</c:v>
                </c:pt>
                <c:pt idx="4">
                  <c:v>2454</c:v>
                </c:pt>
                <c:pt idx="5">
                  <c:v>2613</c:v>
                </c:pt>
                <c:pt idx="6">
                  <c:v>2633</c:v>
                </c:pt>
                <c:pt idx="7">
                  <c:v>2905</c:v>
                </c:pt>
                <c:pt idx="8">
                  <c:v>2837</c:v>
                </c:pt>
                <c:pt idx="9">
                  <c:v>2978</c:v>
                </c:pt>
                <c:pt idx="10">
                  <c:v>3177</c:v>
                </c:pt>
                <c:pt idx="11">
                  <c:v>3035</c:v>
                </c:pt>
                <c:pt idx="12">
                  <c:v>2909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CD-4328-B2B5-322390ED6DCF}"/>
            </c:ext>
          </c:extLst>
        </c:ser>
        <c:ser>
          <c:idx val="2"/>
          <c:order val="2"/>
          <c:tx>
            <c:strRef>
              <c:f>'LO TR'!$D$23</c:f>
              <c:strCache>
                <c:ptCount val="1"/>
                <c:pt idx="0">
                  <c:v>TR Users</c:v>
                </c:pt>
              </c:strCache>
            </c:strRef>
          </c:tx>
          <c:spPr>
            <a:ln w="22225" cap="rnd">
              <a:solidFill>
                <a:srgbClr val="A6ECE9"/>
              </a:solidFill>
            </a:ln>
            <a:effectLst/>
          </c:spPr>
          <c:marker>
            <c:symbol val="circle"/>
            <c:size val="4"/>
            <c:spPr>
              <a:solidFill>
                <a:srgbClr val="91E7E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 TR'!$A$26:$A$38</c:f>
              <c:strCache>
                <c:ptCount val="13"/>
                <c:pt idx="0">
                  <c:v>Dec 24</c:v>
                </c:pt>
                <c:pt idx="1">
                  <c:v>Jan 25</c:v>
                </c:pt>
                <c:pt idx="2">
                  <c:v>Feb 25</c:v>
                </c:pt>
                <c:pt idx="3">
                  <c:v>Mar 25</c:v>
                </c:pt>
                <c:pt idx="4">
                  <c:v>Apr 25</c:v>
                </c:pt>
                <c:pt idx="5">
                  <c:v>May 25</c:v>
                </c:pt>
                <c:pt idx="6">
                  <c:v>Jun 25</c:v>
                </c:pt>
                <c:pt idx="7">
                  <c:v>Jul 25</c:v>
                </c:pt>
                <c:pt idx="8">
                  <c:v>Aug 25</c:v>
                </c:pt>
                <c:pt idx="9">
                  <c:v>Sep 25</c:v>
                </c:pt>
                <c:pt idx="10">
                  <c:v>Oct 25</c:v>
                </c:pt>
                <c:pt idx="11">
                  <c:v>Nov 25</c:v>
                </c:pt>
                <c:pt idx="12">
                  <c:v>Dec 25</c:v>
                </c:pt>
              </c:strCache>
            </c:strRef>
          </c:cat>
          <c:val>
            <c:numRef>
              <c:f>'LO TR'!$D$26:$D$38</c:f>
              <c:numCache>
                <c:formatCode>0</c:formatCode>
                <c:ptCount val="13"/>
                <c:pt idx="0">
                  <c:v>1981</c:v>
                </c:pt>
                <c:pt idx="1">
                  <c:v>2137</c:v>
                </c:pt>
                <c:pt idx="2">
                  <c:v>2166</c:v>
                </c:pt>
                <c:pt idx="3">
                  <c:v>2025</c:v>
                </c:pt>
                <c:pt idx="4">
                  <c:v>2194</c:v>
                </c:pt>
                <c:pt idx="5">
                  <c:v>2367</c:v>
                </c:pt>
                <c:pt idx="6" formatCode="General">
                  <c:v>2392</c:v>
                </c:pt>
                <c:pt idx="7">
                  <c:v>2602</c:v>
                </c:pt>
                <c:pt idx="8">
                  <c:v>2580</c:v>
                </c:pt>
                <c:pt idx="9">
                  <c:v>2571</c:v>
                </c:pt>
                <c:pt idx="10">
                  <c:v>2816</c:v>
                </c:pt>
                <c:pt idx="11">
                  <c:v>2635</c:v>
                </c:pt>
                <c:pt idx="12">
                  <c:v>2760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CD-4328-B2B5-322390ED6D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2927176"/>
        <c:axId val="430971304"/>
      </c:lineChart>
      <c:catAx>
        <c:axId val="432927176"/>
        <c:scaling>
          <c:orientation val="minMax"/>
        </c:scaling>
        <c:delete val="0"/>
        <c:axPos val="b"/>
        <c:majorGridlines>
          <c:spPr>
            <a:ln w="127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430971304"/>
        <c:crosses val="autoZero"/>
        <c:auto val="1"/>
        <c:lblAlgn val="ctr"/>
        <c:lblOffset val="100"/>
        <c:tickMarkSkip val="1"/>
        <c:noMultiLvlLbl val="0"/>
      </c:catAx>
      <c:valAx>
        <c:axId val="430971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92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413145539906103E-2"/>
          <c:y val="0.17481884057971014"/>
          <c:w val="0.95117370892018782"/>
          <c:h val="0.650362318840579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E7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3F6-4EBD-BD1D-DD5D398DA5CB}"/>
                </c:ext>
              </c:extLst>
            </c:dLbl>
            <c:dLbl>
              <c:idx val="1"/>
              <c:layout>
                <c:manualLayout>
                  <c:x val="0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3F6-4EBD-BD1D-DD5D398DA5CB}"/>
                </c:ext>
              </c:extLst>
            </c:dLbl>
            <c:dLbl>
              <c:idx val="2"/>
              <c:layout>
                <c:manualLayout>
                  <c:x val="0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63F6-4EBD-BD1D-DD5D398DA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222.57108985788045</c:v>
                </c:pt>
                <c:pt idx="1">
                  <c:v>280.47499944638344</c:v>
                </c:pt>
                <c:pt idx="2">
                  <c:v>244.94264736571807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F6-4EBD-BD1D-DD5D398DA5CB}"/>
            </c:ext>
          </c:extLst>
        </c:ser>
        <c:ser>
          <c:idx val="1"/>
          <c:order val="1"/>
          <c:spPr>
            <a:solidFill>
              <a:schemeClr val="folHlink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63F6-4EBD-BD1D-DD5D398DA5CB}"/>
                </c:ext>
              </c:extLst>
            </c:dLbl>
            <c:dLbl>
              <c:idx val="1"/>
              <c:layout>
                <c:manualLayout>
                  <c:x val="0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63F6-4EBD-BD1D-DD5D398DA5CB}"/>
                </c:ext>
              </c:extLst>
            </c:dLbl>
            <c:dLbl>
              <c:idx val="2"/>
              <c:layout>
                <c:manualLayout>
                  <c:x val="0"/>
                  <c:y val="-3.623188405797101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63F6-4EBD-BD1D-DD5D398DA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56.817150094525118</c:v>
                </c:pt>
                <c:pt idx="1">
                  <c:v>60.211066628517472</c:v>
                </c:pt>
                <c:pt idx="2">
                  <c:v>54.45449997587383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F6-4EBD-BD1D-DD5D398DA5CB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3145539906103287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63F6-4EBD-BD1D-DD5D398DA5CB}"/>
                </c:ext>
              </c:extLst>
            </c:dLbl>
            <c:dLbl>
              <c:idx val="1"/>
              <c:layout>
                <c:manualLayout>
                  <c:x val="0.13145539906103287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63F6-4EBD-BD1D-DD5D398DA5CB}"/>
                </c:ext>
              </c:extLst>
            </c:dLbl>
            <c:dLbl>
              <c:idx val="2"/>
              <c:layout>
                <c:manualLayout>
                  <c:x val="0.13145539906103287"/>
                  <c:y val="-2.71739130434782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63F6-4EBD-BD1D-DD5D398DA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Sheet1!$A$3:$C$3</c:f>
              <c:numCache>
                <c:formatCode>General</c:formatCode>
                <c:ptCount val="3"/>
                <c:pt idx="0">
                  <c:v>37.497359652287969</c:v>
                </c:pt>
                <c:pt idx="1">
                  <c:v>41.130384018257814</c:v>
                </c:pt>
                <c:pt idx="2">
                  <c:v>42.283254029979219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F6-4EBD-BD1D-DD5D398DA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6790864"/>
        <c:axId val="1"/>
      </c:barChart>
      <c:barChart>
        <c:barDir val="col"/>
        <c:grouping val="clustered"/>
        <c:varyColors val="0"/>
        <c:ser>
          <c:idx val="3"/>
          <c:order val="3"/>
          <c:invertIfNegative val="0"/>
          <c:extLst>
            <c:ext xmlns:c16="http://schemas.microsoft.com/office/drawing/2014/chart" uri="{C3380CC4-5D6E-409C-BE32-E72D297353CC}">
              <c16:uniqueId val="{0000000C-63F6-4EBD-BD1D-DD5D398DA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catAx>
        <c:axId val="226790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226790864"/>
        <c:crosses val="min"/>
        <c:crossBetween val="between"/>
        <c:majorUnit val="10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0"/>
          <c:min val="-30"/>
        </c:scaling>
        <c:delete val="0"/>
        <c:axPos val="r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2"/>
        <c:crosses val="max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3298969072166E-2"/>
          <c:y val="6.1684460260972719E-2"/>
          <c:w val="0.95711340206185569"/>
          <c:h val="0.876631079478054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E79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521.11076291774725</c:v>
                </c:pt>
                <c:pt idx="1">
                  <c:v>563.0883933583068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9-4F1D-9DCC-ABE36F291D43}"/>
            </c:ext>
          </c:extLst>
        </c:ser>
        <c:ser>
          <c:idx val="1"/>
          <c:order val="1"/>
          <c:spPr>
            <a:solidFill>
              <a:schemeClr val="folHlink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547.16053007963501</c:v>
                </c:pt>
                <c:pt idx="1">
                  <c:v>508.26675037205359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9-4F1D-9DCC-ABE36F291D43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403.22368760445647</c:v>
                </c:pt>
                <c:pt idx="1">
                  <c:v>418.29421093784845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19-4F1D-9DCC-ABE36F291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41952784"/>
        <c:axId val="1"/>
      </c:barChart>
      <c:barChart>
        <c:barDir val="col"/>
        <c:grouping val="clustered"/>
        <c:varyColors val="0"/>
        <c:ser>
          <c:idx val="3"/>
          <c:order val="3"/>
          <c:invertIfNegative val="0"/>
          <c:extLst>
            <c:ext xmlns:c16="http://schemas.microsoft.com/office/drawing/2014/chart" uri="{C3380CC4-5D6E-409C-BE32-E72D297353CC}">
              <c16:uniqueId val="{00000003-AB19-4F1D-9DCC-ABE36F291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catAx>
        <c:axId val="1441952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1441952784"/>
        <c:crosses val="min"/>
        <c:crossBetween val="between"/>
        <c:majorUnit val="500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0"/>
          <c:min val="-30"/>
        </c:scaling>
        <c:delete val="0"/>
        <c:axPos val="r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2"/>
        <c:crosses val="max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88276079420106E-2"/>
          <c:y val="5.4564533053515218E-2"/>
          <c:w val="0.96722344784115977"/>
          <c:h val="0.89087093389296956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extLst>
            <c:ext xmlns:c16="http://schemas.microsoft.com/office/drawing/2014/chart" uri="{C3380CC4-5D6E-409C-BE32-E72D297353CC}">
              <c16:uniqueId val="{00000000-04E4-4836-8987-21C9EC132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"/>
        <c:axId val="3"/>
      </c:barChar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rgbClr val="1F4E79"/>
              </a:solidFill>
              <a:prstDash val="solid"/>
            </a:ln>
          </c:spPr>
          <c:marker>
            <c:symbol val="none"/>
          </c:marker>
          <c:val>
            <c:numRef>
              <c:f>Sheet1!$A$1:$E$1</c:f>
              <c:numCache>
                <c:formatCode>General</c:formatCode>
                <c:ptCount val="5"/>
                <c:pt idx="0">
                  <c:v>9.2995686900958674</c:v>
                </c:pt>
                <c:pt idx="1">
                  <c:v>1.466568690095869</c:v>
                </c:pt>
                <c:pt idx="2">
                  <c:v>2.7465686900958701</c:v>
                </c:pt>
                <c:pt idx="3">
                  <c:v>7.3625686900958556</c:v>
                </c:pt>
                <c:pt idx="4">
                  <c:v>11.82135143769969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4E4-4836-8987-21C9EC132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083839"/>
        <c:axId val="1"/>
      </c:lineChart>
      <c:catAx>
        <c:axId val="1296083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.184351437699689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1296083839"/>
        <c:crosses val="max"/>
        <c:crossBetween val="midCat"/>
      </c:valAx>
      <c:catAx>
        <c:axId val="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.5"/>
          <c:min val="0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 i="1" kern="1200">
                <a:latin typeface="Arial"/>
                <a:ea typeface="Arial"/>
                <a:cs typeface="Arial"/>
                <a:sym typeface="Arial"/>
              </a:defRPr>
            </a:pPr>
            <a:endParaRPr lang="uk-UA"/>
          </a:p>
        </c:txPr>
        <c:crossAx val="2"/>
        <c:crosses val="min"/>
        <c:crossBetween val="midCat"/>
        <c:majorUnit val="0.5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03875968992248E-2"/>
          <c:y val="0.14222549742078114"/>
          <c:w val="0.96899224806201545"/>
          <c:h val="0.715549005158437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66C-49FF-BB31-96784E584F51}"/>
                </c:ext>
              </c:extLst>
            </c:dLbl>
            <c:dLbl>
              <c:idx val="1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66C-49FF-BB31-96784E584F51}"/>
                </c:ext>
              </c:extLst>
            </c:dLbl>
            <c:dLbl>
              <c:idx val="2"/>
              <c:layout>
                <c:manualLayout>
                  <c:x val="0"/>
                  <c:y val="-2.947678703021370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F66C-49FF-BB31-96784E584F51}"/>
                </c:ext>
              </c:extLst>
            </c:dLbl>
            <c:dLbl>
              <c:idx val="3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F66C-49FF-BB31-96784E584F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6.819</c:v>
                </c:pt>
                <c:pt idx="1">
                  <c:v>7.6639999999999997</c:v>
                </c:pt>
                <c:pt idx="2">
                  <c:v>7.8860000000000001</c:v>
                </c:pt>
                <c:pt idx="3">
                  <c:v>8.407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C-49FF-BB31-96784E584F51}"/>
            </c:ext>
          </c:extLst>
        </c:ser>
        <c:ser>
          <c:idx val="1"/>
          <c:order val="1"/>
          <c:spPr>
            <a:solidFill>
              <a:schemeClr val="folHlink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F66C-49FF-BB31-96784E584F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1.3679999999999994</c:v>
                </c:pt>
                <c:pt idx="1">
                  <c:v>1.6989999999999998</c:v>
                </c:pt>
                <c:pt idx="2">
                  <c:v>1.5590000000000002</c:v>
                </c:pt>
                <c:pt idx="3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6C-49FF-BB31-96784E584F51}"/>
            </c:ext>
          </c:extLst>
        </c:ser>
        <c:ser>
          <c:idx val="2"/>
          <c:order val="2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F66C-49FF-BB31-96784E584F51}"/>
                </c:ext>
              </c:extLst>
            </c:dLbl>
            <c:dLbl>
              <c:idx val="1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F66C-49FF-BB31-96784E584F51}"/>
                </c:ext>
              </c:extLst>
            </c:dLbl>
            <c:dLbl>
              <c:idx val="2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F66C-49FF-BB31-96784E584F51}"/>
                </c:ext>
              </c:extLst>
            </c:dLbl>
            <c:dLbl>
              <c:idx val="3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F66C-49FF-BB31-96784E584F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9.6799999999999979</c:v>
                </c:pt>
                <c:pt idx="1">
                  <c:v>11.722000000000001</c:v>
                </c:pt>
                <c:pt idx="2">
                  <c:v>14.744</c:v>
                </c:pt>
                <c:pt idx="3">
                  <c:v>13.363000000000001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66C-49FF-BB31-96784E584F51}"/>
            </c:ext>
          </c:extLst>
        </c:ser>
        <c:ser>
          <c:idx val="3"/>
          <c:order val="3"/>
          <c:spPr>
            <a:solidFill>
              <a:srgbClr val="1F4E79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2.210759027266028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i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F66C-49FF-BB31-96784E584F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1.2169999999999987</c:v>
                </c:pt>
                <c:pt idx="1">
                  <c:v>1.6969999999999992</c:v>
                </c:pt>
                <c:pt idx="2">
                  <c:v>2.1120000000000019</c:v>
                </c:pt>
                <c:pt idx="3">
                  <c:v>4.2899999999999991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66C-49FF-BB31-96784E584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22093744"/>
        <c:axId val="1"/>
      </c:barChart>
      <c:catAx>
        <c:axId val="17220937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.0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220937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AEE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2E-4A06-B87A-CD126AFDB8D4}"/>
              </c:ext>
            </c:extLst>
          </c:dPt>
          <c:dPt>
            <c:idx val="1"/>
            <c:invertIfNegative val="0"/>
            <c:bubble3D val="0"/>
            <c:spPr>
              <a:solidFill>
                <a:srgbClr val="CCE8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D2E-4A06-B87A-CD126AFDB8D4}"/>
              </c:ext>
            </c:extLst>
          </c:dPt>
          <c:dPt>
            <c:idx val="2"/>
            <c:invertIfNegative val="0"/>
            <c:bubble3D val="0"/>
            <c:spPr>
              <a:solidFill>
                <a:srgbClr val="BDE2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D2E-4A06-B87A-CD126AFDB8D4}"/>
              </c:ext>
            </c:extLst>
          </c:dPt>
          <c:dPt>
            <c:idx val="3"/>
            <c:invertIfNegative val="0"/>
            <c:bubble3D val="0"/>
            <c:spPr>
              <a:solidFill>
                <a:srgbClr val="ACDC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D2E-4A06-B87A-CD126AFDB8D4}"/>
              </c:ext>
            </c:extLst>
          </c:dPt>
          <c:dPt>
            <c:idx val="4"/>
            <c:invertIfNegative val="0"/>
            <c:bubble3D val="0"/>
            <c:spPr>
              <a:solidFill>
                <a:srgbClr val="99D5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2E-4A06-B87A-CD126AFDB8D4}"/>
              </c:ext>
            </c:extLst>
          </c:dPt>
          <c:dPt>
            <c:idx val="5"/>
            <c:invertIfNegative val="0"/>
            <c:bubble3D val="0"/>
            <c:spPr>
              <a:solidFill>
                <a:srgbClr val="8FC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E-4A06-B87A-CD126AFDB8D4}"/>
              </c:ext>
            </c:extLst>
          </c:dPt>
          <c:dPt>
            <c:idx val="6"/>
            <c:invertIfNegative val="0"/>
            <c:bubble3D val="0"/>
            <c:spPr>
              <a:solidFill>
                <a:srgbClr val="84B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2E-4A06-B87A-CD126AFDB8D4}"/>
              </c:ext>
            </c:extLst>
          </c:dPt>
          <c:dPt>
            <c:idx val="7"/>
            <c:invertIfNegative val="0"/>
            <c:bubble3D val="0"/>
            <c:spPr>
              <a:solidFill>
                <a:srgbClr val="7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E-4A06-B87A-CD126AFDB8D4}"/>
              </c:ext>
            </c:extLst>
          </c:dPt>
          <c:dPt>
            <c:idx val="8"/>
            <c:invertIfNegative val="0"/>
            <c:bubble3D val="0"/>
            <c:spPr>
              <a:solidFill>
                <a:srgbClr val="6993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D2E-4A06-B87A-CD126AFDB8D4}"/>
              </c:ext>
            </c:extLst>
          </c:dPt>
          <c:dPt>
            <c:idx val="9"/>
            <c:invertIfNegative val="0"/>
            <c:bubble3D val="0"/>
            <c:spPr>
              <a:solidFill>
                <a:srgbClr val="6087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D2E-4A06-B87A-CD126AFDB8D4}"/>
              </c:ext>
            </c:extLst>
          </c:dPt>
          <c:dPt>
            <c:idx val="10"/>
            <c:invertIfNegative val="0"/>
            <c:bubble3D val="0"/>
            <c:spPr>
              <a:solidFill>
                <a:srgbClr val="496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D2E-4A06-B87A-CD126AFDB8D4}"/>
              </c:ext>
            </c:extLst>
          </c:dPt>
          <c:dPt>
            <c:idx val="11"/>
            <c:invertIfNegative val="0"/>
            <c:bubble3D val="0"/>
            <c:spPr>
              <a:solidFill>
                <a:srgbClr val="425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2E-4A06-B87A-CD126AFDB8D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-42</c:v>
                </c:pt>
                <c:pt idx="1">
                  <c:v>3</c:v>
                </c:pt>
                <c:pt idx="2">
                  <c:v>104</c:v>
                </c:pt>
                <c:pt idx="3">
                  <c:v>87</c:v>
                </c:pt>
                <c:pt idx="4">
                  <c:v>148</c:v>
                </c:pt>
                <c:pt idx="5">
                  <c:v>-76</c:v>
                </c:pt>
                <c:pt idx="6">
                  <c:v>-26</c:v>
                </c:pt>
                <c:pt idx="7">
                  <c:v>266</c:v>
                </c:pt>
                <c:pt idx="8">
                  <c:v>264</c:v>
                </c:pt>
                <c:pt idx="9">
                  <c:v>136</c:v>
                </c:pt>
                <c:pt idx="10">
                  <c:v>132</c:v>
                </c:pt>
                <c:pt idx="11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2E-4A06-B87A-CD126AFDB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  <c:max val="400"/>
          <c:min val="-300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AEE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42-4E02-BCE6-0071587A608B}"/>
              </c:ext>
            </c:extLst>
          </c:dPt>
          <c:dPt>
            <c:idx val="1"/>
            <c:invertIfNegative val="0"/>
            <c:bubble3D val="0"/>
            <c:spPr>
              <a:solidFill>
                <a:srgbClr val="CCE8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42-4E02-BCE6-0071587A608B}"/>
              </c:ext>
            </c:extLst>
          </c:dPt>
          <c:dPt>
            <c:idx val="2"/>
            <c:invertIfNegative val="0"/>
            <c:bubble3D val="0"/>
            <c:spPr>
              <a:solidFill>
                <a:srgbClr val="BDE2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E02-BCE6-0071587A608B}"/>
              </c:ext>
            </c:extLst>
          </c:dPt>
          <c:dPt>
            <c:idx val="3"/>
            <c:invertIfNegative val="0"/>
            <c:bubble3D val="0"/>
            <c:spPr>
              <a:solidFill>
                <a:srgbClr val="ACDC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42-4E02-BCE6-0071587A608B}"/>
              </c:ext>
            </c:extLst>
          </c:dPt>
          <c:dPt>
            <c:idx val="4"/>
            <c:invertIfNegative val="0"/>
            <c:bubble3D val="0"/>
            <c:spPr>
              <a:solidFill>
                <a:srgbClr val="99D5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42-4E02-BCE6-0071587A608B}"/>
              </c:ext>
            </c:extLst>
          </c:dPt>
          <c:dPt>
            <c:idx val="5"/>
            <c:invertIfNegative val="0"/>
            <c:bubble3D val="0"/>
            <c:spPr>
              <a:solidFill>
                <a:srgbClr val="8FC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42-4E02-BCE6-0071587A608B}"/>
              </c:ext>
            </c:extLst>
          </c:dPt>
          <c:dPt>
            <c:idx val="6"/>
            <c:invertIfNegative val="0"/>
            <c:bubble3D val="0"/>
            <c:spPr>
              <a:solidFill>
                <a:srgbClr val="84B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42-4E02-BCE6-0071587A608B}"/>
              </c:ext>
            </c:extLst>
          </c:dPt>
          <c:dPt>
            <c:idx val="7"/>
            <c:invertIfNegative val="0"/>
            <c:bubble3D val="0"/>
            <c:spPr>
              <a:solidFill>
                <a:srgbClr val="7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42-4E02-BCE6-0071587A608B}"/>
              </c:ext>
            </c:extLst>
          </c:dPt>
          <c:dPt>
            <c:idx val="8"/>
            <c:invertIfNegative val="0"/>
            <c:bubble3D val="0"/>
            <c:spPr>
              <a:solidFill>
                <a:srgbClr val="6993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42-4E02-BCE6-0071587A608B}"/>
              </c:ext>
            </c:extLst>
          </c:dPt>
          <c:dPt>
            <c:idx val="9"/>
            <c:invertIfNegative val="0"/>
            <c:bubble3D val="0"/>
            <c:spPr>
              <a:solidFill>
                <a:srgbClr val="6087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42-4E02-BCE6-0071587A608B}"/>
              </c:ext>
            </c:extLst>
          </c:dPt>
          <c:dPt>
            <c:idx val="10"/>
            <c:invertIfNegative val="0"/>
            <c:bubble3D val="0"/>
            <c:spPr>
              <a:solidFill>
                <a:srgbClr val="496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42-4E02-BCE6-0071587A608B}"/>
              </c:ext>
            </c:extLst>
          </c:dPt>
          <c:dPt>
            <c:idx val="11"/>
            <c:invertIfNegative val="0"/>
            <c:bubble3D val="0"/>
            <c:spPr>
              <a:solidFill>
                <a:srgbClr val="425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42-4E02-BCE6-0071587A608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21</c:v>
                </c:pt>
                <c:pt idx="1">
                  <c:v>131</c:v>
                </c:pt>
                <c:pt idx="2">
                  <c:v>-35</c:v>
                </c:pt>
                <c:pt idx="3">
                  <c:v>6</c:v>
                </c:pt>
                <c:pt idx="4">
                  <c:v>143</c:v>
                </c:pt>
                <c:pt idx="5">
                  <c:v>93</c:v>
                </c:pt>
                <c:pt idx="6">
                  <c:v>97</c:v>
                </c:pt>
                <c:pt idx="7">
                  <c:v>-200</c:v>
                </c:pt>
                <c:pt idx="8">
                  <c:v>-190</c:v>
                </c:pt>
                <c:pt idx="9">
                  <c:v>-67</c:v>
                </c:pt>
                <c:pt idx="10">
                  <c:v>85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D42-4E02-BCE6-0071587A6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  <c:max val="400"/>
          <c:min val="-350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40306477053359E-2"/>
          <c:y val="8.566594695824567E-2"/>
          <c:w val="0.94301559772233723"/>
          <c:h val="0.7431579153924597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D-44E6-8215-6A77B2D43A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D-44E6-8215-6A77B2D43A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D-44E6-8215-6A77B2D43A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3D-44E6-8215-6A77B2D43A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3D-44E6-8215-6A77B2D43A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3D-44E6-8215-6A77B2D43A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3D-44E6-8215-6A77B2D43A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3D-44E6-8215-6A77B2D43A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3D-44E6-8215-6A77B2D43A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3D-44E6-8215-6A77B2D43A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C3D-44E6-8215-6A77B2D43AF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C3D-44E6-8215-6A77B2D43A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210</c:v>
                </c:pt>
                <c:pt idx="1">
                  <c:v>205</c:v>
                </c:pt>
                <c:pt idx="2">
                  <c:v>218</c:v>
                </c:pt>
                <c:pt idx="3">
                  <c:v>231</c:v>
                </c:pt>
                <c:pt idx="4">
                  <c:v>311</c:v>
                </c:pt>
                <c:pt idx="5">
                  <c:v>247</c:v>
                </c:pt>
                <c:pt idx="6">
                  <c:v>224</c:v>
                </c:pt>
                <c:pt idx="7">
                  <c:v>448</c:v>
                </c:pt>
                <c:pt idx="8">
                  <c:v>422</c:v>
                </c:pt>
                <c:pt idx="9">
                  <c:v>300</c:v>
                </c:pt>
                <c:pt idx="10">
                  <c:v>266</c:v>
                </c:pt>
                <c:pt idx="11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C3D-44E6-8215-6A77B2D43AF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Reactivated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Sheet1!$D$14:$D$25</c:f>
              <c:numCache>
                <c:formatCode>General</c:formatCode>
                <c:ptCount val="12"/>
                <c:pt idx="0">
                  <c:v>207</c:v>
                </c:pt>
                <c:pt idx="1">
                  <c:v>202</c:v>
                </c:pt>
                <c:pt idx="2">
                  <c:v>270</c:v>
                </c:pt>
                <c:pt idx="3">
                  <c:v>216</c:v>
                </c:pt>
                <c:pt idx="4">
                  <c:v>208</c:v>
                </c:pt>
                <c:pt idx="5">
                  <c:v>153</c:v>
                </c:pt>
                <c:pt idx="6">
                  <c:v>228</c:v>
                </c:pt>
                <c:pt idx="7">
                  <c:v>215</c:v>
                </c:pt>
                <c:pt idx="8">
                  <c:v>203</c:v>
                </c:pt>
                <c:pt idx="9">
                  <c:v>216</c:v>
                </c:pt>
                <c:pt idx="10">
                  <c:v>203</c:v>
                </c:pt>
                <c:pt idx="11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C53-4C0F-B590-D55BA2A5D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  <c:max val="800"/>
        </c:scaling>
        <c:delete val="1"/>
        <c:axPos val="l"/>
        <c:numFmt formatCode="General" sourceLinked="1"/>
        <c:majorTickMark val="out"/>
        <c:minorTickMark val="none"/>
        <c:tickLblPos val="low"/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72084685926689"/>
          <c:y val="3.3123961752638188E-2"/>
          <c:w val="0.33110438479378518"/>
          <c:h val="0.14718231393718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accent5">
              <a:lumMod val="50000"/>
            </a:schemeClr>
          </a:solidFill>
        </a:defRPr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40306477053359E-2"/>
          <c:y val="8.566594695824567E-2"/>
          <c:w val="0.94187943119815709"/>
          <c:h val="0.7431579153924597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8-4131-8B2E-C296570BB0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8-4131-8B2E-C296570BB0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8-4131-8B2E-C296570BB0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8-4131-8B2E-C296570BB0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E8-4131-8B2E-C296570BB0F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E8-4131-8B2E-C296570BB0F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E8-4131-8B2E-C296570BB0F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CE8-4131-8B2E-C296570BB0F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CE8-4131-8B2E-C296570BB0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CE8-4131-8B2E-C296570BB0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CE8-4131-8B2E-C296570BB0F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CE8-4131-8B2E-C296570BB0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Sheet1!$C$14:$C$25</c:f>
              <c:numCache>
                <c:formatCode>General</c:formatCode>
                <c:ptCount val="12"/>
                <c:pt idx="0">
                  <c:v>216</c:v>
                </c:pt>
                <c:pt idx="1">
                  <c:v>244</c:v>
                </c:pt>
                <c:pt idx="2">
                  <c:v>223</c:v>
                </c:pt>
                <c:pt idx="3">
                  <c:v>258</c:v>
                </c:pt>
                <c:pt idx="4">
                  <c:v>240</c:v>
                </c:pt>
                <c:pt idx="5">
                  <c:v>308</c:v>
                </c:pt>
                <c:pt idx="6">
                  <c:v>288</c:v>
                </c:pt>
                <c:pt idx="7">
                  <c:v>232</c:v>
                </c:pt>
                <c:pt idx="8">
                  <c:v>272</c:v>
                </c:pt>
                <c:pt idx="9">
                  <c:v>265</c:v>
                </c:pt>
                <c:pt idx="10">
                  <c:v>256</c:v>
                </c:pt>
                <c:pt idx="11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CE8-4131-8B2E-C296570BB0F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Reactivated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Sheet1!$B$14:$B$25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Sheet1!$D$14:$D$25</c:f>
              <c:numCache>
                <c:formatCode>General</c:formatCode>
                <c:ptCount val="12"/>
                <c:pt idx="0">
                  <c:v>203</c:v>
                </c:pt>
                <c:pt idx="1">
                  <c:v>227</c:v>
                </c:pt>
                <c:pt idx="2">
                  <c:v>166</c:v>
                </c:pt>
                <c:pt idx="3">
                  <c:v>165</c:v>
                </c:pt>
                <c:pt idx="4">
                  <c:v>185</c:v>
                </c:pt>
                <c:pt idx="5">
                  <c:v>171</c:v>
                </c:pt>
                <c:pt idx="6">
                  <c:v>202</c:v>
                </c:pt>
                <c:pt idx="7">
                  <c:v>139</c:v>
                </c:pt>
                <c:pt idx="8">
                  <c:v>153</c:v>
                </c:pt>
                <c:pt idx="9">
                  <c:v>225</c:v>
                </c:pt>
                <c:pt idx="10">
                  <c:v>216</c:v>
                </c:pt>
                <c:pt idx="11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A47-4AEB-B6AF-5DB15D2892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302459904"/>
        <c:axId val="302456624"/>
      </c:barChart>
      <c:catAx>
        <c:axId val="302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6624"/>
        <c:crosses val="autoZero"/>
        <c:auto val="1"/>
        <c:lblAlgn val="ctr"/>
        <c:lblOffset val="100"/>
        <c:noMultiLvlLbl val="0"/>
      </c:catAx>
      <c:valAx>
        <c:axId val="30245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245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277729303983199"/>
          <c:y val="7.7878133598405152E-3"/>
          <c:w val="0.45398240048311467"/>
          <c:h val="0.12828674851433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96C5E-6BB1-4B38-B412-8FE7287B7E6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CE98967-43B9-4AA0-88D7-59DCFE8ED5E0}">
      <dgm:prSet phldrT="[Текст]" custT="1"/>
      <dgm:spPr>
        <a:solidFill>
          <a:srgbClr val="388482"/>
        </a:solidFill>
      </dgm:spPr>
      <dgm:t>
        <a:bodyPr/>
        <a:lstStyle/>
        <a:p>
          <a:pPr marL="0" algn="ctr" defTabSz="1097170" rtl="0" eaLnBrk="1" latinLnBrk="0" hangingPunct="1">
            <a:spcAft>
              <a:spcPts val="0"/>
            </a:spcAft>
          </a:pPr>
          <a:endParaRPr lang="en-US" sz="1400" kern="120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algn="ctr" defTabSz="1097170" rtl="0" eaLnBrk="1" latinLnBrk="0" hangingPunct="1">
            <a:spcAft>
              <a:spcPts val="0"/>
            </a:spcAft>
          </a:pPr>
          <a:r>
            <a:rPr lang="en-US" sz="1400" kern="1200">
              <a:solidFill>
                <a:srgbClr val="FFFFFF"/>
              </a:solidFill>
              <a:latin typeface="+mn-lt"/>
              <a:ea typeface="+mn-ea"/>
              <a:cs typeface="+mn-cs"/>
            </a:rPr>
            <a:t>Micro</a:t>
          </a:r>
        </a:p>
      </dgm:t>
    </dgm:pt>
    <dgm:pt modelId="{27D7194F-534E-4BB2-BDAC-817DDDF7F909}" type="parTrans" cxnId="{36B770AB-D0DE-45DA-89D0-B5C4B8684EDA}">
      <dgm:prSet/>
      <dgm:spPr/>
      <dgm:t>
        <a:bodyPr/>
        <a:lstStyle/>
        <a:p>
          <a:endParaRPr lang="uk-UA"/>
        </a:p>
      </dgm:t>
    </dgm:pt>
    <dgm:pt modelId="{70F646BD-4B16-4C5D-BC05-8968E796FC11}" type="sibTrans" cxnId="{36B770AB-D0DE-45DA-89D0-B5C4B8684EDA}">
      <dgm:prSet/>
      <dgm:spPr/>
      <dgm:t>
        <a:bodyPr/>
        <a:lstStyle/>
        <a:p>
          <a:endParaRPr lang="uk-UA"/>
        </a:p>
      </dgm:t>
    </dgm:pt>
    <dgm:pt modelId="{33B54AD9-5C1E-4434-8CCE-2D40A626A40F}">
      <dgm:prSet custT="1"/>
      <dgm:spPr>
        <a:solidFill>
          <a:srgbClr val="298787"/>
        </a:solidFill>
      </dgm:spPr>
      <dgm:t>
        <a:bodyPr/>
        <a:lstStyle/>
        <a:p>
          <a:pPr marL="0" algn="ctr" defTabSz="1097170" rtl="0" eaLnBrk="1" latinLnBrk="0" hangingPunct="1">
            <a:spcAft>
              <a:spcPts val="0"/>
            </a:spcAft>
          </a:pPr>
          <a:r>
            <a:rPr lang="en-US" sz="1400" kern="1200">
              <a:solidFill>
                <a:srgbClr val="FFFFFF"/>
              </a:solidFill>
              <a:latin typeface="+mn-lt"/>
              <a:ea typeface="+mn-ea"/>
              <a:cs typeface="+mn-cs"/>
            </a:rPr>
            <a:t>PE</a:t>
          </a:r>
        </a:p>
      </dgm:t>
    </dgm:pt>
    <dgm:pt modelId="{BE21596C-4BCB-40B4-B7BC-DE496E8D7F43}" type="sibTrans" cxnId="{3D1AB9AF-9E1E-4F32-A83C-6B84C35D3E08}">
      <dgm:prSet/>
      <dgm:spPr/>
      <dgm:t>
        <a:bodyPr/>
        <a:lstStyle/>
        <a:p>
          <a:endParaRPr lang="uk-UA"/>
        </a:p>
      </dgm:t>
    </dgm:pt>
    <dgm:pt modelId="{FC71BE24-F5CA-4869-A378-D3F2F6E28E52}" type="parTrans" cxnId="{3D1AB9AF-9E1E-4F32-A83C-6B84C35D3E08}">
      <dgm:prSet/>
      <dgm:spPr/>
      <dgm:t>
        <a:bodyPr/>
        <a:lstStyle/>
        <a:p>
          <a:endParaRPr lang="uk-UA"/>
        </a:p>
      </dgm:t>
    </dgm:pt>
    <dgm:pt modelId="{4590E02E-7A10-4409-B69E-DD92D282D553}" type="pres">
      <dgm:prSet presAssocID="{BD396C5E-6BB1-4B38-B412-8FE7287B7E64}" presName="Name0" presStyleCnt="0">
        <dgm:presLayoutVars>
          <dgm:dir/>
          <dgm:animLvl val="lvl"/>
          <dgm:resizeHandles val="exact"/>
        </dgm:presLayoutVars>
      </dgm:prSet>
      <dgm:spPr/>
    </dgm:pt>
    <dgm:pt modelId="{205BF4F2-D381-4CA7-AB99-304955C74EE3}" type="pres">
      <dgm:prSet presAssocID="{FCE98967-43B9-4AA0-88D7-59DCFE8ED5E0}" presName="Name8" presStyleCnt="0"/>
      <dgm:spPr/>
    </dgm:pt>
    <dgm:pt modelId="{17D6A546-162B-4B79-8740-C3A53E21E814}" type="pres">
      <dgm:prSet presAssocID="{FCE98967-43B9-4AA0-88D7-59DCFE8ED5E0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CC482-6BE8-4FBC-8532-420611006825}" type="pres">
      <dgm:prSet presAssocID="{FCE98967-43B9-4AA0-88D7-59DCFE8ED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799C4-E60C-4913-8BDE-EB40A3F3640D}" type="pres">
      <dgm:prSet presAssocID="{33B54AD9-5C1E-4434-8CCE-2D40A626A40F}" presName="Name8" presStyleCnt="0"/>
      <dgm:spPr/>
    </dgm:pt>
    <dgm:pt modelId="{15D1B636-B9B4-4A6B-BE85-B1C89A848A03}" type="pres">
      <dgm:prSet presAssocID="{33B54AD9-5C1E-4434-8CCE-2D40A626A40F}" presName="level" presStyleLbl="node1" presStyleIdx="1" presStyleCnt="2" custLinFactNeighborX="24093" custLinFactNeighborY="3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246A-2E3B-475A-98ED-A99CA3A754D6}" type="pres">
      <dgm:prSet presAssocID="{33B54AD9-5C1E-4434-8CCE-2D40A626A4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4C3FE-96B3-42E8-956E-7762536C0F9E}" type="presOf" srcId="{FCE98967-43B9-4AA0-88D7-59DCFE8ED5E0}" destId="{17D6A546-162B-4B79-8740-C3A53E21E814}" srcOrd="0" destOrd="0" presId="urn:microsoft.com/office/officeart/2005/8/layout/pyramid1"/>
    <dgm:cxn modelId="{3B49E564-2B28-42DB-81D2-6028C6EC4A35}" type="presOf" srcId="{33B54AD9-5C1E-4434-8CCE-2D40A626A40F}" destId="{15D1B636-B9B4-4A6B-BE85-B1C89A848A03}" srcOrd="0" destOrd="0" presId="urn:microsoft.com/office/officeart/2005/8/layout/pyramid1"/>
    <dgm:cxn modelId="{36B770AB-D0DE-45DA-89D0-B5C4B8684EDA}" srcId="{BD396C5E-6BB1-4B38-B412-8FE7287B7E64}" destId="{FCE98967-43B9-4AA0-88D7-59DCFE8ED5E0}" srcOrd="0" destOrd="0" parTransId="{27D7194F-534E-4BB2-BDAC-817DDDF7F909}" sibTransId="{70F646BD-4B16-4C5D-BC05-8968E796FC11}"/>
    <dgm:cxn modelId="{3D1AB9AF-9E1E-4F32-A83C-6B84C35D3E08}" srcId="{BD396C5E-6BB1-4B38-B412-8FE7287B7E64}" destId="{33B54AD9-5C1E-4434-8CCE-2D40A626A40F}" srcOrd="1" destOrd="0" parTransId="{FC71BE24-F5CA-4869-A378-D3F2F6E28E52}" sibTransId="{BE21596C-4BCB-40B4-B7BC-DE496E8D7F43}"/>
    <dgm:cxn modelId="{CD578DFC-8724-4E07-B3F9-BDE25B01C492}" type="presOf" srcId="{BD396C5E-6BB1-4B38-B412-8FE7287B7E64}" destId="{4590E02E-7A10-4409-B69E-DD92D282D553}" srcOrd="0" destOrd="0" presId="urn:microsoft.com/office/officeart/2005/8/layout/pyramid1"/>
    <dgm:cxn modelId="{B2A341C6-7A04-46EB-B162-F25ED017830A}" type="presOf" srcId="{33B54AD9-5C1E-4434-8CCE-2D40A626A40F}" destId="{6671246A-2E3B-475A-98ED-A99CA3A754D6}" srcOrd="1" destOrd="0" presId="urn:microsoft.com/office/officeart/2005/8/layout/pyramid1"/>
    <dgm:cxn modelId="{160142D4-14EA-4C1F-B731-D178FC8C00AE}" type="presOf" srcId="{FCE98967-43B9-4AA0-88D7-59DCFE8ED5E0}" destId="{452CC482-6BE8-4FBC-8532-420611006825}" srcOrd="1" destOrd="0" presId="urn:microsoft.com/office/officeart/2005/8/layout/pyramid1"/>
    <dgm:cxn modelId="{50972050-011F-482E-AF76-E45E85FB91C8}" type="presParOf" srcId="{4590E02E-7A10-4409-B69E-DD92D282D553}" destId="{205BF4F2-D381-4CA7-AB99-304955C74EE3}" srcOrd="0" destOrd="0" presId="urn:microsoft.com/office/officeart/2005/8/layout/pyramid1"/>
    <dgm:cxn modelId="{7918BAE7-4A6B-44A3-8D91-84668A038CAA}" type="presParOf" srcId="{205BF4F2-D381-4CA7-AB99-304955C74EE3}" destId="{17D6A546-162B-4B79-8740-C3A53E21E814}" srcOrd="0" destOrd="0" presId="urn:microsoft.com/office/officeart/2005/8/layout/pyramid1"/>
    <dgm:cxn modelId="{12E2EC2C-6961-43B8-9552-6572E2786C9B}" type="presParOf" srcId="{205BF4F2-D381-4CA7-AB99-304955C74EE3}" destId="{452CC482-6BE8-4FBC-8532-420611006825}" srcOrd="1" destOrd="0" presId="urn:microsoft.com/office/officeart/2005/8/layout/pyramid1"/>
    <dgm:cxn modelId="{1E12CC68-8F6D-4AAD-A96D-33919574034C}" type="presParOf" srcId="{4590E02E-7A10-4409-B69E-DD92D282D553}" destId="{295799C4-E60C-4913-8BDE-EB40A3F3640D}" srcOrd="1" destOrd="0" presId="urn:microsoft.com/office/officeart/2005/8/layout/pyramid1"/>
    <dgm:cxn modelId="{9B154159-62A4-4E7C-AC94-D29DC141C13B}" type="presParOf" srcId="{295799C4-E60C-4913-8BDE-EB40A3F3640D}" destId="{15D1B636-B9B4-4A6B-BE85-B1C89A848A03}" srcOrd="0" destOrd="0" presId="urn:microsoft.com/office/officeart/2005/8/layout/pyramid1"/>
    <dgm:cxn modelId="{D54CBDF0-E898-436D-8FD2-683EBD65EC2E}" type="presParOf" srcId="{295799C4-E60C-4913-8BDE-EB40A3F3640D}" destId="{6671246A-2E3B-475A-98ED-A99CA3A754D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AEB27-1E6F-4562-ABE6-BC78D5A456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3AABA5B-C594-48E8-B3CB-1F976642FDD2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Initiation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71E0D6C1-59A0-4560-A401-0F36A2C27736}" type="parTrans" cxnId="{9CB5C3D8-D067-4DBC-84EE-1032811EFAAD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49B4E1D3-4D7E-4DD4-9399-ADD6236C6A62}" type="sibTrans" cxnId="{9CB5C3D8-D067-4DBC-84EE-1032811EFAAD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26DAB811-C02D-49BA-A2B9-EBB7E8486E81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Filling in the loan application form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2A36C831-C3BC-4F35-864B-F4501577B9F2}" type="parTrans" cxnId="{8B33B147-C5DB-41B3-869B-76AB20FA1D9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DD041085-BC60-4765-8B06-06F12EAEFD66}" type="sibTrans" cxnId="{8B33B147-C5DB-41B3-869B-76AB20FA1D9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35AB4840-9E45-405C-9EA8-8EC435C2F05D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Enrichment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0F308A18-64FF-43F9-98D7-1DBB595B9954}" type="parTrans" cxnId="{77932F8B-7686-4BF3-9771-297A34E096F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29341E42-2499-4767-AA10-1ACF0F373CC0}" type="sibTrans" cxnId="{77932F8B-7686-4BF3-9771-297A34E096F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9F43A4BC-09D1-4F23-9D81-15FB7C75F9AC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Obtaining data from EDR, </a:t>
          </a:r>
          <a:r>
            <a:rPr lang="en-US" sz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Vkursi</a:t>
          </a:r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, </a:t>
          </a:r>
          <a:r>
            <a:rPr lang="en-US" sz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iOpday</a:t>
          </a:r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, financial reporting for automatic filling of some forms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66D3184F-4BF0-413A-A127-C652659A223E}" type="parTrans" cxnId="{9B7F8FBC-78B6-483E-A100-D1E322241C0A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D17313C4-BC28-4BCA-8C70-83D6E25F0C9F}" type="sibTrans" cxnId="{9B7F8FBC-78B6-483E-A100-D1E322241C0A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7753021E-9376-499A-9B91-4D6D8B0F0F88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Verification of loan application by respective user roles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A0AF4F07-8B84-4AC3-996D-974C2B1C8DA6}" type="parTrans" cxnId="{5079EFC1-57C5-49EC-8E7A-80578C2E64E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53701A20-F723-4B05-85C4-AF7F1211F576}" type="sibTrans" cxnId="{5079EFC1-57C5-49EC-8E7A-80578C2E64E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732F67B7-40C8-43F6-8696-A71F8D09A40D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Verification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6AF87989-42FB-43E4-971E-1175FEC6CB4D}" type="sibTrans" cxnId="{06D808F9-70D3-424C-B1AE-A426FB364F5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9211B228-578D-401B-B78A-0679FF676E92}" type="parTrans" cxnId="{06D808F9-70D3-424C-B1AE-A426FB364F5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C2318C7E-6F98-4BDE-95E3-20E0EE398FF9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Application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8860DD16-E8AE-4C59-BD08-D9CB26152CA8}" type="parTrans" cxnId="{B73785BB-7968-4359-8CEA-472872429EA6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040D93BA-71FD-4904-94FA-B9716776FA53}" type="sibTrans" cxnId="{B73785BB-7968-4359-8CEA-472872429EA6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9E0B2CDA-9175-483B-8D86-5F70BE973817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Approval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F2C065E0-23A5-483F-ACEE-BF0C4D90FBF2}" type="parTrans" cxnId="{3FB3DAF0-3693-41A0-9C6D-FEF0338B423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C1C6D768-BE65-49C1-A799-6A959CA00686}" type="sibTrans" cxnId="{3FB3DAF0-3693-41A0-9C6D-FEF0338B423E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AC802362-70E4-443B-B556-F8B6BE1C813D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Documents Signing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106B91A1-358D-4D02-B634-BDD371A641A1}" type="parTrans" cxnId="{54FAC690-628F-4735-8586-D7779446CE28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6C6DEADF-FE00-4AD4-88CC-75610CB7C7AA}" type="sibTrans" cxnId="{54FAC690-628F-4735-8586-D7779446CE28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F61F4E27-3521-48A6-8251-192B057829E0}">
      <dgm:prSet phldrT="[Text]" custT="1"/>
      <dgm:spPr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</a:gradFill>
      </dgm:spPr>
      <dgm:t>
        <a:bodyPr/>
        <a:lstStyle/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Implement</a:t>
          </a:r>
        </a:p>
        <a:p>
          <a:r>
            <a:rPr lang="en-US" sz="1800" b="1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Agreement</a:t>
          </a:r>
          <a:endParaRPr lang="uk-UA" sz="1800" b="1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8123710D-150E-4BBE-85FC-1AD477432671}" type="parTrans" cxnId="{7313F2F5-87D6-461D-AB18-B5347BE0039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B016214E-3C66-4092-99D6-C98408796956}" type="sibTrans" cxnId="{7313F2F5-87D6-461D-AB18-B5347BE0039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CB6EDD71-CA07-426E-ADF7-B91DCBA24C33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Review of loan application and saving documents in E-archive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080AC48C-31BB-4332-A9BA-3122E2FDBF99}" type="parTrans" cxnId="{93DD2A0B-A1F6-4CAE-BD26-4CD14A2EA787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EB60168C-A3A8-48E8-A754-AA0EC0D48F28}" type="sibTrans" cxnId="{93DD2A0B-A1F6-4CAE-BD26-4CD14A2EA787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EBCCE05E-971B-4A8D-9380-BFD6BFA28589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Approval of loan application by respective user roles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505B8DF6-8F15-4655-8BD4-D43D8D9E2A52}" type="parTrans" cxnId="{110A909F-9DBC-414C-964A-4201B2C64D6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DC92C6BE-2E1E-4A6A-B97B-01F1E40B9069}" type="sibTrans" cxnId="{110A909F-9DBC-414C-964A-4201B2C64D60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F33D387B-FA5A-4E19-8AC8-E300E431283E}">
      <dgm:prSet phldrT="[Text]" custT="1"/>
      <dgm:spPr/>
      <dgm:t>
        <a:bodyPr/>
        <a:lstStyle/>
        <a:p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Documents signing by the client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82CAEE2F-DC80-4469-9FA8-135B166003A7}" type="parTrans" cxnId="{B34CA4AA-6018-4D22-8E98-E06A7DF1257D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5142A481-1A54-4B02-A898-F813878CC026}" type="sibTrans" cxnId="{B34CA4AA-6018-4D22-8E98-E06A7DF1257D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215678C8-871D-48F8-B927-363102383D63}">
      <dgm:prSet phldrT="[Text]" custT="1"/>
      <dgm:spPr/>
      <dgm:t>
        <a:bodyPr/>
        <a:lstStyle/>
        <a:p>
          <a:pPr algn="ctr"/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Actions in </a:t>
          </a:r>
          <a:r>
            <a:rPr lang="en-US" sz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iOpday</a:t>
          </a:r>
          <a:r>
            <a:rPr lang="en-US" sz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 for creation of the loan agreement &amp; tranches</a:t>
          </a:r>
          <a:endParaRPr lang="uk-UA" sz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gm:t>
    </dgm:pt>
    <dgm:pt modelId="{893939C7-7CB5-4EB3-82C9-2F029EDF06C6}" type="parTrans" cxnId="{F8C2CE70-9DB5-4A10-90FD-C9CC6612808F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1D05D4F5-CACA-4191-A56E-45235FABA6B3}" type="sibTrans" cxnId="{F8C2CE70-9DB5-4A10-90FD-C9CC6612808F}">
      <dgm:prSet/>
      <dgm:spPr/>
      <dgm:t>
        <a:bodyPr/>
        <a:lstStyle/>
        <a:p>
          <a:endParaRPr lang="uk-UA" sz="2400">
            <a:solidFill>
              <a:schemeClr val="tx1">
                <a:lumMod val="50000"/>
              </a:schemeClr>
            </a:solidFill>
            <a:latin typeface="+mn-lt"/>
            <a:cs typeface="Segoe UI Semibold" panose="020B0702040204020203" pitchFamily="34" charset="0"/>
          </a:endParaRPr>
        </a:p>
      </dgm:t>
    </dgm:pt>
    <dgm:pt modelId="{99965858-0472-4303-BDEC-3862D7AECD36}" type="pres">
      <dgm:prSet presAssocID="{B5EAEB27-1E6F-4562-ABE6-BC78D5A456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F88E1D-3D4B-4C58-8763-8B1C5E010A8B}" type="pres">
      <dgm:prSet presAssocID="{B3AABA5B-C594-48E8-B3CB-1F976642FDD2}" presName="composite" presStyleCnt="0"/>
      <dgm:spPr/>
    </dgm:pt>
    <dgm:pt modelId="{D762B22A-04FE-4CB5-BDDD-105D3402535B}" type="pres">
      <dgm:prSet presAssocID="{B3AABA5B-C594-48E8-B3CB-1F976642FDD2}" presName="bentUpArrow1" presStyleLbl="alignImgPlace1" presStyleIdx="0" presStyleCnt="6"/>
      <dgm:spPr>
        <a:solidFill>
          <a:srgbClr val="009597">
            <a:alpha val="49000"/>
          </a:srgbClr>
        </a:solidFill>
      </dgm:spPr>
    </dgm:pt>
    <dgm:pt modelId="{4D27D4AC-34C4-4B8C-8C56-10E2BFE6C5A2}" type="pres">
      <dgm:prSet presAssocID="{B3AABA5B-C594-48E8-B3CB-1F976642FDD2}" presName="ParentText" presStyleLbl="node1" presStyleIdx="0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93B8E-64C8-4F91-8B6D-9610C7AB1814}" type="pres">
      <dgm:prSet presAssocID="{B3AABA5B-C594-48E8-B3CB-1F976642FDD2}" presName="ChildText" presStyleLbl="revTx" presStyleIdx="0" presStyleCnt="7" custScaleX="349591" custScaleY="90364" custLinFactX="78768" custLinFactNeighborX="100000" custLinFactNeighborY="1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4ACB8-C805-4F92-9BF4-AFE853637EC7}" type="pres">
      <dgm:prSet presAssocID="{49B4E1D3-4D7E-4DD4-9399-ADD6236C6A62}" presName="sibTrans" presStyleCnt="0"/>
      <dgm:spPr/>
    </dgm:pt>
    <dgm:pt modelId="{AFFEFBF4-CA66-4CD6-A5E2-F60CBBF83E46}" type="pres">
      <dgm:prSet presAssocID="{35AB4840-9E45-405C-9EA8-8EC435C2F05D}" presName="composite" presStyleCnt="0"/>
      <dgm:spPr/>
    </dgm:pt>
    <dgm:pt modelId="{4DE417A9-4357-4BB8-B516-1B68B74848DD}" type="pres">
      <dgm:prSet presAssocID="{35AB4840-9E45-405C-9EA8-8EC435C2F05D}" presName="bentUpArrow1" presStyleLbl="alignImgPlace1" presStyleIdx="1" presStyleCnt="6"/>
      <dgm:spPr>
        <a:solidFill>
          <a:srgbClr val="009597">
            <a:alpha val="49000"/>
          </a:srgbClr>
        </a:solidFill>
      </dgm:spPr>
    </dgm:pt>
    <dgm:pt modelId="{4663B4D6-3B35-45B5-AC23-EC1A95E1187A}" type="pres">
      <dgm:prSet presAssocID="{35AB4840-9E45-405C-9EA8-8EC435C2F05D}" presName="ParentText" presStyleLbl="node1" presStyleIdx="1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13010-DAF6-4E15-A19B-D36E96AE2893}" type="pres">
      <dgm:prSet presAssocID="{35AB4840-9E45-405C-9EA8-8EC435C2F05D}" presName="ChildText" presStyleLbl="revTx" presStyleIdx="1" presStyleCnt="7" custScaleX="351456" custScaleY="90364" custLinFactX="71803" custLinFactNeighborX="100000" custLinFactNeighborY="1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918E4-25EB-405F-9475-564EB2BD32FE}" type="pres">
      <dgm:prSet presAssocID="{29341E42-2499-4767-AA10-1ACF0F373CC0}" presName="sibTrans" presStyleCnt="0"/>
      <dgm:spPr/>
    </dgm:pt>
    <dgm:pt modelId="{0201F716-C8B6-4D45-9DAD-FEE8AB34406B}" type="pres">
      <dgm:prSet presAssocID="{732F67B7-40C8-43F6-8696-A71F8D09A40D}" presName="composite" presStyleCnt="0"/>
      <dgm:spPr/>
    </dgm:pt>
    <dgm:pt modelId="{D39969D2-D6F4-4134-9F2D-11FB12D2DCC8}" type="pres">
      <dgm:prSet presAssocID="{732F67B7-40C8-43F6-8696-A71F8D09A40D}" presName="bentUpArrow1" presStyleLbl="alignImgPlace1" presStyleIdx="2" presStyleCnt="6"/>
      <dgm:spPr>
        <a:solidFill>
          <a:srgbClr val="009597">
            <a:alpha val="49000"/>
          </a:srgbClr>
        </a:solidFill>
      </dgm:spPr>
    </dgm:pt>
    <dgm:pt modelId="{3A13B528-F32B-4772-B11D-3437CC0EA2FE}" type="pres">
      <dgm:prSet presAssocID="{732F67B7-40C8-43F6-8696-A71F8D09A40D}" presName="ParentText" presStyleLbl="node1" presStyleIdx="2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0D2D6-F7B2-450D-9C88-608B649F5E97}" type="pres">
      <dgm:prSet presAssocID="{732F67B7-40C8-43F6-8696-A71F8D09A40D}" presName="ChildText" presStyleLbl="revTx" presStyleIdx="2" presStyleCnt="7" custScaleX="351456" custScaleY="90364" custLinFactX="71817" custLinFactNeighborX="100000" custLinFactNeighborY="-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E1703-3B17-47E2-A830-33B6FD38988F}" type="pres">
      <dgm:prSet presAssocID="{6AF87989-42FB-43E4-971E-1175FEC6CB4D}" presName="sibTrans" presStyleCnt="0"/>
      <dgm:spPr/>
    </dgm:pt>
    <dgm:pt modelId="{D1FC3723-9F93-4BD8-B400-B6561F3E59F6}" type="pres">
      <dgm:prSet presAssocID="{C2318C7E-6F98-4BDE-95E3-20E0EE398FF9}" presName="composite" presStyleCnt="0"/>
      <dgm:spPr/>
    </dgm:pt>
    <dgm:pt modelId="{5F447D88-FD93-4D27-B1E1-9059E0C89CF7}" type="pres">
      <dgm:prSet presAssocID="{C2318C7E-6F98-4BDE-95E3-20E0EE398FF9}" presName="bentUpArrow1" presStyleLbl="alignImgPlace1" presStyleIdx="3" presStyleCnt="6"/>
      <dgm:spPr>
        <a:solidFill>
          <a:srgbClr val="009597">
            <a:alpha val="49000"/>
          </a:srgbClr>
        </a:solidFill>
      </dgm:spPr>
    </dgm:pt>
    <dgm:pt modelId="{3D01939B-4AA1-46D3-82AF-7072AFAC865E}" type="pres">
      <dgm:prSet presAssocID="{C2318C7E-6F98-4BDE-95E3-20E0EE398FF9}" presName="ParentText" presStyleLbl="node1" presStyleIdx="3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B8CB1-C945-4BE8-AA05-309A9E6C1D82}" type="pres">
      <dgm:prSet presAssocID="{C2318C7E-6F98-4BDE-95E3-20E0EE398FF9}" presName="ChildText" presStyleLbl="revTx" presStyleIdx="3" presStyleCnt="7" custScaleX="351456" custScaleY="90364" custLinFactX="72961" custLinFactNeighborX="100000" custLinFactNeighborY="-3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D70B6-C392-45C4-8E48-D857D821376A}" type="pres">
      <dgm:prSet presAssocID="{040D93BA-71FD-4904-94FA-B9716776FA53}" presName="sibTrans" presStyleCnt="0"/>
      <dgm:spPr/>
    </dgm:pt>
    <dgm:pt modelId="{6F98FC52-B826-4A29-9FB0-BE39A163FDC7}" type="pres">
      <dgm:prSet presAssocID="{9E0B2CDA-9175-483B-8D86-5F70BE973817}" presName="composite" presStyleCnt="0"/>
      <dgm:spPr/>
    </dgm:pt>
    <dgm:pt modelId="{19A6E919-C57F-4AAB-8D3F-7EABEF568FD9}" type="pres">
      <dgm:prSet presAssocID="{9E0B2CDA-9175-483B-8D86-5F70BE973817}" presName="bentUpArrow1" presStyleLbl="alignImgPlace1" presStyleIdx="4" presStyleCnt="6"/>
      <dgm:spPr>
        <a:solidFill>
          <a:srgbClr val="009597">
            <a:alpha val="49000"/>
          </a:srgbClr>
        </a:solidFill>
      </dgm:spPr>
    </dgm:pt>
    <dgm:pt modelId="{96C90F56-1C17-46F3-A316-9AC5E56B01C6}" type="pres">
      <dgm:prSet presAssocID="{9E0B2CDA-9175-483B-8D86-5F70BE973817}" presName="ParentText" presStyleLbl="node1" presStyleIdx="4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FA4C8-59C0-482C-BF90-4CB1E9AE2F5E}" type="pres">
      <dgm:prSet presAssocID="{9E0B2CDA-9175-483B-8D86-5F70BE973817}" presName="ChildText" presStyleLbl="revTx" presStyleIdx="4" presStyleCnt="7" custScaleX="351456" custScaleY="90364" custLinFactX="77743" custLinFactNeighborX="100000" custLinFactNeighborY="1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BF7A3-90F0-4277-9CD6-4D1A1ACA4BBA}" type="pres">
      <dgm:prSet presAssocID="{C1C6D768-BE65-49C1-A799-6A959CA00686}" presName="sibTrans" presStyleCnt="0"/>
      <dgm:spPr/>
    </dgm:pt>
    <dgm:pt modelId="{800EB624-FC37-42E4-9A7F-AF820E841A9C}" type="pres">
      <dgm:prSet presAssocID="{AC802362-70E4-443B-B556-F8B6BE1C813D}" presName="composite" presStyleCnt="0"/>
      <dgm:spPr/>
    </dgm:pt>
    <dgm:pt modelId="{A00281EE-6BC3-4858-AF40-D4536B66B16B}" type="pres">
      <dgm:prSet presAssocID="{AC802362-70E4-443B-B556-F8B6BE1C813D}" presName="bentUpArrow1" presStyleLbl="alignImgPlace1" presStyleIdx="5" presStyleCnt="6"/>
      <dgm:spPr>
        <a:solidFill>
          <a:srgbClr val="009597">
            <a:alpha val="49000"/>
          </a:srgbClr>
        </a:solidFill>
      </dgm:spPr>
    </dgm:pt>
    <dgm:pt modelId="{ED70404A-93C1-4FD3-B95E-08510D2C8C2A}" type="pres">
      <dgm:prSet presAssocID="{AC802362-70E4-443B-B556-F8B6BE1C813D}" presName="ParentText" presStyleLbl="node1" presStyleIdx="5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DDA0C-0FF3-4BBB-9B97-14FA51B61148}" type="pres">
      <dgm:prSet presAssocID="{AC802362-70E4-443B-B556-F8B6BE1C813D}" presName="ChildText" presStyleLbl="revTx" presStyleIdx="5" presStyleCnt="7" custScaleX="351456" custScaleY="90364" custLinFactX="73565" custLinFactNeighborX="100000" custLinFactNeighborY="-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D2D9A-28E6-4F51-A43D-285F3CD1BBB3}" type="pres">
      <dgm:prSet presAssocID="{6C6DEADF-FE00-4AD4-88CC-75610CB7C7AA}" presName="sibTrans" presStyleCnt="0"/>
      <dgm:spPr/>
    </dgm:pt>
    <dgm:pt modelId="{A625CEA1-5BB5-4849-8013-DA42ABE25194}" type="pres">
      <dgm:prSet presAssocID="{F61F4E27-3521-48A6-8251-192B057829E0}" presName="composite" presStyleCnt="0"/>
      <dgm:spPr/>
    </dgm:pt>
    <dgm:pt modelId="{5756C2B8-0928-4B44-BEE6-F351C7CFBC27}" type="pres">
      <dgm:prSet presAssocID="{F61F4E27-3521-48A6-8251-192B057829E0}" presName="ParentText" presStyleLbl="node1" presStyleIdx="6" presStyleCnt="7" custScaleX="159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B5ECB-82A6-4873-A78B-88748F4E8BB0}" type="pres">
      <dgm:prSet presAssocID="{F61F4E27-3521-48A6-8251-192B057829E0}" presName="FinalChildText" presStyleLbl="revTx" presStyleIdx="6" presStyleCnt="7" custScaleX="265895" custScaleY="132597" custLinFactX="46513" custLinFactNeighborX="100000" custLinFactNeighborY="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EAAAA-EBD1-428E-9947-826E8CFD4D62}" type="presOf" srcId="{7753021E-9376-499A-9B91-4D6D8B0F0F88}" destId="{5380D2D6-F7B2-450D-9C88-608B649F5E97}" srcOrd="0" destOrd="0" presId="urn:microsoft.com/office/officeart/2005/8/layout/StepDownProcess"/>
    <dgm:cxn modelId="{77274B45-2CB3-43F2-8C32-358DE09CC150}" type="presOf" srcId="{35AB4840-9E45-405C-9EA8-8EC435C2F05D}" destId="{4663B4D6-3B35-45B5-AC23-EC1A95E1187A}" srcOrd="0" destOrd="0" presId="urn:microsoft.com/office/officeart/2005/8/layout/StepDownProcess"/>
    <dgm:cxn modelId="{06D808F9-70D3-424C-B1AE-A426FB364F50}" srcId="{B5EAEB27-1E6F-4562-ABE6-BC78D5A45695}" destId="{732F67B7-40C8-43F6-8696-A71F8D09A40D}" srcOrd="2" destOrd="0" parTransId="{9211B228-578D-401B-B78A-0679FF676E92}" sibTransId="{6AF87989-42FB-43E4-971E-1175FEC6CB4D}"/>
    <dgm:cxn modelId="{93DD2A0B-A1F6-4CAE-BD26-4CD14A2EA787}" srcId="{C2318C7E-6F98-4BDE-95E3-20E0EE398FF9}" destId="{CB6EDD71-CA07-426E-ADF7-B91DCBA24C33}" srcOrd="0" destOrd="0" parTransId="{080AC48C-31BB-4332-A9BA-3122E2FDBF99}" sibTransId="{EB60168C-A3A8-48E8-A754-AA0EC0D48F28}"/>
    <dgm:cxn modelId="{9CB5C3D8-D067-4DBC-84EE-1032811EFAAD}" srcId="{B5EAEB27-1E6F-4562-ABE6-BC78D5A45695}" destId="{B3AABA5B-C594-48E8-B3CB-1F976642FDD2}" srcOrd="0" destOrd="0" parTransId="{71E0D6C1-59A0-4560-A401-0F36A2C27736}" sibTransId="{49B4E1D3-4D7E-4DD4-9399-ADD6236C6A62}"/>
    <dgm:cxn modelId="{69D5C9A4-6549-42CB-933B-8AC07953235E}" type="presOf" srcId="{26DAB811-C02D-49BA-A2B9-EBB7E8486E81}" destId="{E5793B8E-64C8-4F91-8B6D-9610C7AB1814}" srcOrd="0" destOrd="0" presId="urn:microsoft.com/office/officeart/2005/8/layout/StepDownProcess"/>
    <dgm:cxn modelId="{B34CA4AA-6018-4D22-8E98-E06A7DF1257D}" srcId="{AC802362-70E4-443B-B556-F8B6BE1C813D}" destId="{F33D387B-FA5A-4E19-8AC8-E300E431283E}" srcOrd="0" destOrd="0" parTransId="{82CAEE2F-DC80-4469-9FA8-135B166003A7}" sibTransId="{5142A481-1A54-4B02-A898-F813878CC026}"/>
    <dgm:cxn modelId="{70A5F1A7-CFD5-42C8-A329-D0C47359E49C}" type="presOf" srcId="{F61F4E27-3521-48A6-8251-192B057829E0}" destId="{5756C2B8-0928-4B44-BEE6-F351C7CFBC27}" srcOrd="0" destOrd="0" presId="urn:microsoft.com/office/officeart/2005/8/layout/StepDownProcess"/>
    <dgm:cxn modelId="{B73785BB-7968-4359-8CEA-472872429EA6}" srcId="{B5EAEB27-1E6F-4562-ABE6-BC78D5A45695}" destId="{C2318C7E-6F98-4BDE-95E3-20E0EE398FF9}" srcOrd="3" destOrd="0" parTransId="{8860DD16-E8AE-4C59-BD08-D9CB26152CA8}" sibTransId="{040D93BA-71FD-4904-94FA-B9716776FA53}"/>
    <dgm:cxn modelId="{3FB3DAF0-3693-41A0-9C6D-FEF0338B423E}" srcId="{B5EAEB27-1E6F-4562-ABE6-BC78D5A45695}" destId="{9E0B2CDA-9175-483B-8D86-5F70BE973817}" srcOrd="4" destOrd="0" parTransId="{F2C065E0-23A5-483F-ACEE-BF0C4D90FBF2}" sibTransId="{C1C6D768-BE65-49C1-A799-6A959CA00686}"/>
    <dgm:cxn modelId="{110A909F-9DBC-414C-964A-4201B2C64D60}" srcId="{9E0B2CDA-9175-483B-8D86-5F70BE973817}" destId="{EBCCE05E-971B-4A8D-9380-BFD6BFA28589}" srcOrd="0" destOrd="0" parTransId="{505B8DF6-8F15-4655-8BD4-D43D8D9E2A52}" sibTransId="{DC92C6BE-2E1E-4A6A-B97B-01F1E40B9069}"/>
    <dgm:cxn modelId="{F8C2CE70-9DB5-4A10-90FD-C9CC6612808F}" srcId="{F61F4E27-3521-48A6-8251-192B057829E0}" destId="{215678C8-871D-48F8-B927-363102383D63}" srcOrd="0" destOrd="0" parTransId="{893939C7-7CB5-4EB3-82C9-2F029EDF06C6}" sibTransId="{1D05D4F5-CACA-4191-A56E-45235FABA6B3}"/>
    <dgm:cxn modelId="{D2943672-927A-4D33-9A09-F03261B2609A}" type="presOf" srcId="{C2318C7E-6F98-4BDE-95E3-20E0EE398FF9}" destId="{3D01939B-4AA1-46D3-82AF-7072AFAC865E}" srcOrd="0" destOrd="0" presId="urn:microsoft.com/office/officeart/2005/8/layout/StepDownProcess"/>
    <dgm:cxn modelId="{21B9F5F3-75CC-4199-B84D-9B78B72B7D5B}" type="presOf" srcId="{CB6EDD71-CA07-426E-ADF7-B91DCBA24C33}" destId="{928B8CB1-C945-4BE8-AA05-309A9E6C1D82}" srcOrd="0" destOrd="0" presId="urn:microsoft.com/office/officeart/2005/8/layout/StepDownProcess"/>
    <dgm:cxn modelId="{35D43522-C25B-47B0-B029-946C356B97DC}" type="presOf" srcId="{F33D387B-FA5A-4E19-8AC8-E300E431283E}" destId="{93FDDA0C-0FF3-4BBB-9B97-14FA51B61148}" srcOrd="0" destOrd="0" presId="urn:microsoft.com/office/officeart/2005/8/layout/StepDownProcess"/>
    <dgm:cxn modelId="{9B7F8FBC-78B6-483E-A100-D1E322241C0A}" srcId="{35AB4840-9E45-405C-9EA8-8EC435C2F05D}" destId="{9F43A4BC-09D1-4F23-9D81-15FB7C75F9AC}" srcOrd="0" destOrd="0" parTransId="{66D3184F-4BF0-413A-A127-C652659A223E}" sibTransId="{D17313C4-BC28-4BCA-8C70-83D6E25F0C9F}"/>
    <dgm:cxn modelId="{5079EFC1-57C5-49EC-8E7A-80578C2E64EE}" srcId="{732F67B7-40C8-43F6-8696-A71F8D09A40D}" destId="{7753021E-9376-499A-9B91-4D6D8B0F0F88}" srcOrd="0" destOrd="0" parTransId="{A0AF4F07-8B84-4AC3-996D-974C2B1C8DA6}" sibTransId="{53701A20-F723-4B05-85C4-AF7F1211F576}"/>
    <dgm:cxn modelId="{7ACC622B-B2DB-4A2B-81A1-A2CB5AA95CF9}" type="presOf" srcId="{EBCCE05E-971B-4A8D-9380-BFD6BFA28589}" destId="{691FA4C8-59C0-482C-BF90-4CB1E9AE2F5E}" srcOrd="0" destOrd="0" presId="urn:microsoft.com/office/officeart/2005/8/layout/StepDownProcess"/>
    <dgm:cxn modelId="{C0477783-3203-4A81-8D05-37DD969855EC}" type="presOf" srcId="{B5EAEB27-1E6F-4562-ABE6-BC78D5A45695}" destId="{99965858-0472-4303-BDEC-3862D7AECD36}" srcOrd="0" destOrd="0" presId="urn:microsoft.com/office/officeart/2005/8/layout/StepDownProcess"/>
    <dgm:cxn modelId="{77932F8B-7686-4BF3-9771-297A34E096F0}" srcId="{B5EAEB27-1E6F-4562-ABE6-BC78D5A45695}" destId="{35AB4840-9E45-405C-9EA8-8EC435C2F05D}" srcOrd="1" destOrd="0" parTransId="{0F308A18-64FF-43F9-98D7-1DBB595B9954}" sibTransId="{29341E42-2499-4767-AA10-1ACF0F373CC0}"/>
    <dgm:cxn modelId="{0B270919-0F57-4B88-8284-D905BCB98517}" type="presOf" srcId="{B3AABA5B-C594-48E8-B3CB-1F976642FDD2}" destId="{4D27D4AC-34C4-4B8C-8C56-10E2BFE6C5A2}" srcOrd="0" destOrd="0" presId="urn:microsoft.com/office/officeart/2005/8/layout/StepDownProcess"/>
    <dgm:cxn modelId="{7313F2F5-87D6-461D-AB18-B5347BE00390}" srcId="{B5EAEB27-1E6F-4562-ABE6-BC78D5A45695}" destId="{F61F4E27-3521-48A6-8251-192B057829E0}" srcOrd="6" destOrd="0" parTransId="{8123710D-150E-4BBE-85FC-1AD477432671}" sibTransId="{B016214E-3C66-4092-99D6-C98408796956}"/>
    <dgm:cxn modelId="{2F60344A-D799-46BC-9B57-AA6A8870BDAA}" type="presOf" srcId="{215678C8-871D-48F8-B927-363102383D63}" destId="{C6FB5ECB-82A6-4873-A78B-88748F4E8BB0}" srcOrd="0" destOrd="0" presId="urn:microsoft.com/office/officeart/2005/8/layout/StepDownProcess"/>
    <dgm:cxn modelId="{CFE983B7-83F0-4C86-85D6-3753E192149C}" type="presOf" srcId="{AC802362-70E4-443B-B556-F8B6BE1C813D}" destId="{ED70404A-93C1-4FD3-B95E-08510D2C8C2A}" srcOrd="0" destOrd="0" presId="urn:microsoft.com/office/officeart/2005/8/layout/StepDownProcess"/>
    <dgm:cxn modelId="{8B33B147-C5DB-41B3-869B-76AB20FA1D9E}" srcId="{B3AABA5B-C594-48E8-B3CB-1F976642FDD2}" destId="{26DAB811-C02D-49BA-A2B9-EBB7E8486E81}" srcOrd="0" destOrd="0" parTransId="{2A36C831-C3BC-4F35-864B-F4501577B9F2}" sibTransId="{DD041085-BC60-4765-8B06-06F12EAEFD66}"/>
    <dgm:cxn modelId="{DD1F3D3C-7BBF-4FA9-9673-CF1AA468299E}" type="presOf" srcId="{732F67B7-40C8-43F6-8696-A71F8D09A40D}" destId="{3A13B528-F32B-4772-B11D-3437CC0EA2FE}" srcOrd="0" destOrd="0" presId="urn:microsoft.com/office/officeart/2005/8/layout/StepDownProcess"/>
    <dgm:cxn modelId="{96B43D18-3F85-4533-BEA0-42DE41CBAEF3}" type="presOf" srcId="{9E0B2CDA-9175-483B-8D86-5F70BE973817}" destId="{96C90F56-1C17-46F3-A316-9AC5E56B01C6}" srcOrd="0" destOrd="0" presId="urn:microsoft.com/office/officeart/2005/8/layout/StepDownProcess"/>
    <dgm:cxn modelId="{54FAC690-628F-4735-8586-D7779446CE28}" srcId="{B5EAEB27-1E6F-4562-ABE6-BC78D5A45695}" destId="{AC802362-70E4-443B-B556-F8B6BE1C813D}" srcOrd="5" destOrd="0" parTransId="{106B91A1-358D-4D02-B634-BDD371A641A1}" sibTransId="{6C6DEADF-FE00-4AD4-88CC-75610CB7C7AA}"/>
    <dgm:cxn modelId="{38673614-3716-4C25-B620-FD9D24541FBC}" type="presOf" srcId="{9F43A4BC-09D1-4F23-9D81-15FB7C75F9AC}" destId="{AEA13010-DAF6-4E15-A19B-D36E96AE2893}" srcOrd="0" destOrd="0" presId="urn:microsoft.com/office/officeart/2005/8/layout/StepDownProcess"/>
    <dgm:cxn modelId="{CCB58322-60C2-4499-A7E7-F21A9F56BEA8}" type="presParOf" srcId="{99965858-0472-4303-BDEC-3862D7AECD36}" destId="{55F88E1D-3D4B-4C58-8763-8B1C5E010A8B}" srcOrd="0" destOrd="0" presId="urn:microsoft.com/office/officeart/2005/8/layout/StepDownProcess"/>
    <dgm:cxn modelId="{A47EE2E3-1768-42D2-9261-01DB7CF105A0}" type="presParOf" srcId="{55F88E1D-3D4B-4C58-8763-8B1C5E010A8B}" destId="{D762B22A-04FE-4CB5-BDDD-105D3402535B}" srcOrd="0" destOrd="0" presId="urn:microsoft.com/office/officeart/2005/8/layout/StepDownProcess"/>
    <dgm:cxn modelId="{7D367B97-C903-4298-88B2-463A051CC0F1}" type="presParOf" srcId="{55F88E1D-3D4B-4C58-8763-8B1C5E010A8B}" destId="{4D27D4AC-34C4-4B8C-8C56-10E2BFE6C5A2}" srcOrd="1" destOrd="0" presId="urn:microsoft.com/office/officeart/2005/8/layout/StepDownProcess"/>
    <dgm:cxn modelId="{90ADA753-206C-4E6A-9745-58A7CEE52779}" type="presParOf" srcId="{55F88E1D-3D4B-4C58-8763-8B1C5E010A8B}" destId="{E5793B8E-64C8-4F91-8B6D-9610C7AB1814}" srcOrd="2" destOrd="0" presId="urn:microsoft.com/office/officeart/2005/8/layout/StepDownProcess"/>
    <dgm:cxn modelId="{6241834A-9380-489E-BE0F-EB8044E17424}" type="presParOf" srcId="{99965858-0472-4303-BDEC-3862D7AECD36}" destId="{99F4ACB8-C805-4F92-9BF4-AFE853637EC7}" srcOrd="1" destOrd="0" presId="urn:microsoft.com/office/officeart/2005/8/layout/StepDownProcess"/>
    <dgm:cxn modelId="{7E785842-4A36-4420-B2E8-EAA552820C64}" type="presParOf" srcId="{99965858-0472-4303-BDEC-3862D7AECD36}" destId="{AFFEFBF4-CA66-4CD6-A5E2-F60CBBF83E46}" srcOrd="2" destOrd="0" presId="urn:microsoft.com/office/officeart/2005/8/layout/StepDownProcess"/>
    <dgm:cxn modelId="{7162ECE2-E817-4D38-8CAF-351AE41182C3}" type="presParOf" srcId="{AFFEFBF4-CA66-4CD6-A5E2-F60CBBF83E46}" destId="{4DE417A9-4357-4BB8-B516-1B68B74848DD}" srcOrd="0" destOrd="0" presId="urn:microsoft.com/office/officeart/2005/8/layout/StepDownProcess"/>
    <dgm:cxn modelId="{3821CB50-53B9-4BCB-93C4-782BDC8DB61F}" type="presParOf" srcId="{AFFEFBF4-CA66-4CD6-A5E2-F60CBBF83E46}" destId="{4663B4D6-3B35-45B5-AC23-EC1A95E1187A}" srcOrd="1" destOrd="0" presId="urn:microsoft.com/office/officeart/2005/8/layout/StepDownProcess"/>
    <dgm:cxn modelId="{62615B53-FD96-4698-87EB-1A721657CFF4}" type="presParOf" srcId="{AFFEFBF4-CA66-4CD6-A5E2-F60CBBF83E46}" destId="{AEA13010-DAF6-4E15-A19B-D36E96AE2893}" srcOrd="2" destOrd="0" presId="urn:microsoft.com/office/officeart/2005/8/layout/StepDownProcess"/>
    <dgm:cxn modelId="{5002C0B8-53FF-4B4B-B8D0-01FC447D21AB}" type="presParOf" srcId="{99965858-0472-4303-BDEC-3862D7AECD36}" destId="{627918E4-25EB-405F-9475-564EB2BD32FE}" srcOrd="3" destOrd="0" presId="urn:microsoft.com/office/officeart/2005/8/layout/StepDownProcess"/>
    <dgm:cxn modelId="{1FD5C09F-DABC-4360-8446-8B27A9689AD4}" type="presParOf" srcId="{99965858-0472-4303-BDEC-3862D7AECD36}" destId="{0201F716-C8B6-4D45-9DAD-FEE8AB34406B}" srcOrd="4" destOrd="0" presId="urn:microsoft.com/office/officeart/2005/8/layout/StepDownProcess"/>
    <dgm:cxn modelId="{923074D0-E1E8-4355-AD2F-E1055AD5AE95}" type="presParOf" srcId="{0201F716-C8B6-4D45-9DAD-FEE8AB34406B}" destId="{D39969D2-D6F4-4134-9F2D-11FB12D2DCC8}" srcOrd="0" destOrd="0" presId="urn:microsoft.com/office/officeart/2005/8/layout/StepDownProcess"/>
    <dgm:cxn modelId="{92F4EBD3-61D9-46F9-80BC-FCFCB512057C}" type="presParOf" srcId="{0201F716-C8B6-4D45-9DAD-FEE8AB34406B}" destId="{3A13B528-F32B-4772-B11D-3437CC0EA2FE}" srcOrd="1" destOrd="0" presId="urn:microsoft.com/office/officeart/2005/8/layout/StepDownProcess"/>
    <dgm:cxn modelId="{99663DF2-F689-4DB1-8A82-75D9E293F45B}" type="presParOf" srcId="{0201F716-C8B6-4D45-9DAD-FEE8AB34406B}" destId="{5380D2D6-F7B2-450D-9C88-608B649F5E97}" srcOrd="2" destOrd="0" presId="urn:microsoft.com/office/officeart/2005/8/layout/StepDownProcess"/>
    <dgm:cxn modelId="{3AF705FD-B8AF-426C-B6DE-5357EAEEA148}" type="presParOf" srcId="{99965858-0472-4303-BDEC-3862D7AECD36}" destId="{557E1703-3B17-47E2-A830-33B6FD38988F}" srcOrd="5" destOrd="0" presId="urn:microsoft.com/office/officeart/2005/8/layout/StepDownProcess"/>
    <dgm:cxn modelId="{EE36B9D2-D621-4A4A-870D-0909A2F23CF0}" type="presParOf" srcId="{99965858-0472-4303-BDEC-3862D7AECD36}" destId="{D1FC3723-9F93-4BD8-B400-B6561F3E59F6}" srcOrd="6" destOrd="0" presId="urn:microsoft.com/office/officeart/2005/8/layout/StepDownProcess"/>
    <dgm:cxn modelId="{BC8627C3-BEBA-4D99-9158-DA80BE2371C5}" type="presParOf" srcId="{D1FC3723-9F93-4BD8-B400-B6561F3E59F6}" destId="{5F447D88-FD93-4D27-B1E1-9059E0C89CF7}" srcOrd="0" destOrd="0" presId="urn:microsoft.com/office/officeart/2005/8/layout/StepDownProcess"/>
    <dgm:cxn modelId="{D1E4A7BD-6AA0-4A4E-A693-40DABE85695A}" type="presParOf" srcId="{D1FC3723-9F93-4BD8-B400-B6561F3E59F6}" destId="{3D01939B-4AA1-46D3-82AF-7072AFAC865E}" srcOrd="1" destOrd="0" presId="urn:microsoft.com/office/officeart/2005/8/layout/StepDownProcess"/>
    <dgm:cxn modelId="{F736CC52-63BE-440C-BEBA-5524B1C5403B}" type="presParOf" srcId="{D1FC3723-9F93-4BD8-B400-B6561F3E59F6}" destId="{928B8CB1-C945-4BE8-AA05-309A9E6C1D82}" srcOrd="2" destOrd="0" presId="urn:microsoft.com/office/officeart/2005/8/layout/StepDownProcess"/>
    <dgm:cxn modelId="{CBC87CA4-9946-4CC8-8F99-61F1A1F3213B}" type="presParOf" srcId="{99965858-0472-4303-BDEC-3862D7AECD36}" destId="{DFFD70B6-C392-45C4-8E48-D857D821376A}" srcOrd="7" destOrd="0" presId="urn:microsoft.com/office/officeart/2005/8/layout/StepDownProcess"/>
    <dgm:cxn modelId="{017DB7BF-944B-458C-A84D-62F872C9E910}" type="presParOf" srcId="{99965858-0472-4303-BDEC-3862D7AECD36}" destId="{6F98FC52-B826-4A29-9FB0-BE39A163FDC7}" srcOrd="8" destOrd="0" presId="urn:microsoft.com/office/officeart/2005/8/layout/StepDownProcess"/>
    <dgm:cxn modelId="{DE85B550-960A-4C00-90D9-E43D85DCD7A2}" type="presParOf" srcId="{6F98FC52-B826-4A29-9FB0-BE39A163FDC7}" destId="{19A6E919-C57F-4AAB-8D3F-7EABEF568FD9}" srcOrd="0" destOrd="0" presId="urn:microsoft.com/office/officeart/2005/8/layout/StepDownProcess"/>
    <dgm:cxn modelId="{8CF5E4F1-5165-4751-8C55-73C4E3EB9D62}" type="presParOf" srcId="{6F98FC52-B826-4A29-9FB0-BE39A163FDC7}" destId="{96C90F56-1C17-46F3-A316-9AC5E56B01C6}" srcOrd="1" destOrd="0" presId="urn:microsoft.com/office/officeart/2005/8/layout/StepDownProcess"/>
    <dgm:cxn modelId="{E41A6C9A-8A8E-4D7D-A2EB-A1D458387C42}" type="presParOf" srcId="{6F98FC52-B826-4A29-9FB0-BE39A163FDC7}" destId="{691FA4C8-59C0-482C-BF90-4CB1E9AE2F5E}" srcOrd="2" destOrd="0" presId="urn:microsoft.com/office/officeart/2005/8/layout/StepDownProcess"/>
    <dgm:cxn modelId="{CB8F1244-6BE0-4920-9929-B1BF169FE115}" type="presParOf" srcId="{99965858-0472-4303-BDEC-3862D7AECD36}" destId="{333BF7A3-90F0-4277-9CD6-4D1A1ACA4BBA}" srcOrd="9" destOrd="0" presId="urn:microsoft.com/office/officeart/2005/8/layout/StepDownProcess"/>
    <dgm:cxn modelId="{B61FE3DE-7DE3-4976-8491-518B14F71FE3}" type="presParOf" srcId="{99965858-0472-4303-BDEC-3862D7AECD36}" destId="{800EB624-FC37-42E4-9A7F-AF820E841A9C}" srcOrd="10" destOrd="0" presId="urn:microsoft.com/office/officeart/2005/8/layout/StepDownProcess"/>
    <dgm:cxn modelId="{05AD7F86-6D57-4651-8896-E5B762B2C68B}" type="presParOf" srcId="{800EB624-FC37-42E4-9A7F-AF820E841A9C}" destId="{A00281EE-6BC3-4858-AF40-D4536B66B16B}" srcOrd="0" destOrd="0" presId="urn:microsoft.com/office/officeart/2005/8/layout/StepDownProcess"/>
    <dgm:cxn modelId="{89D747D0-579A-4607-B080-034D748504AE}" type="presParOf" srcId="{800EB624-FC37-42E4-9A7F-AF820E841A9C}" destId="{ED70404A-93C1-4FD3-B95E-08510D2C8C2A}" srcOrd="1" destOrd="0" presId="urn:microsoft.com/office/officeart/2005/8/layout/StepDownProcess"/>
    <dgm:cxn modelId="{CFA5DF80-6E5D-4556-B481-E540280AAFA7}" type="presParOf" srcId="{800EB624-FC37-42E4-9A7F-AF820E841A9C}" destId="{93FDDA0C-0FF3-4BBB-9B97-14FA51B61148}" srcOrd="2" destOrd="0" presId="urn:microsoft.com/office/officeart/2005/8/layout/StepDownProcess"/>
    <dgm:cxn modelId="{2FE4E09B-A9BC-42C1-BB2E-711EC8BDA0DB}" type="presParOf" srcId="{99965858-0472-4303-BDEC-3862D7AECD36}" destId="{44BD2D9A-28E6-4F51-A43D-285F3CD1BBB3}" srcOrd="11" destOrd="0" presId="urn:microsoft.com/office/officeart/2005/8/layout/StepDownProcess"/>
    <dgm:cxn modelId="{75E9ECA0-1420-423E-9020-8466238D0D38}" type="presParOf" srcId="{99965858-0472-4303-BDEC-3862D7AECD36}" destId="{A625CEA1-5BB5-4849-8013-DA42ABE25194}" srcOrd="12" destOrd="0" presId="urn:microsoft.com/office/officeart/2005/8/layout/StepDownProcess"/>
    <dgm:cxn modelId="{B1302FE4-58A8-4188-AF0C-87E305C33A24}" type="presParOf" srcId="{A625CEA1-5BB5-4849-8013-DA42ABE25194}" destId="{5756C2B8-0928-4B44-BEE6-F351C7CFBC27}" srcOrd="0" destOrd="0" presId="urn:microsoft.com/office/officeart/2005/8/layout/StepDownProcess"/>
    <dgm:cxn modelId="{54B3D23A-73DE-4F68-9B11-BACFDDA2E26A}" type="presParOf" srcId="{A625CEA1-5BB5-4849-8013-DA42ABE25194}" destId="{C6FB5ECB-82A6-4873-A78B-88748F4E8BB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32001-0102-4889-BD59-9E6404D2301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6ACCE2-5C20-4AED-BE64-A5A54A5827DA}">
      <dgm:prSet phldrT="[Text]" custT="1"/>
      <dgm:spPr/>
      <dgm:t>
        <a:bodyPr/>
        <a:lstStyle/>
        <a:p>
          <a:r>
            <a:rPr lang="en-US" sz="18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2 weeks</a:t>
          </a:r>
          <a:endParaRPr lang="uk-UA" sz="18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C4CA9DFD-B31E-4766-8EB0-EAEED001037A}" type="parTrans" cxnId="{722FA5E6-AFDF-494C-9875-36F92CB1080E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918B5E-A93C-4041-A87D-8D9A038E1339}" type="sibTrans" cxnId="{722FA5E6-AFDF-494C-9875-36F92CB1080E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18410D-64D3-4F5A-8343-105127C81028}">
      <dgm:prSet phldrT="[Text]" custT="1"/>
      <dgm:spPr/>
      <dgm:t>
        <a:bodyPr/>
        <a:lstStyle/>
        <a:p>
          <a:r>
            <a:rPr lang="en-US" sz="18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AS IS</a:t>
          </a:r>
          <a:endParaRPr lang="uk-UA" sz="18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F031E935-1002-49C9-8999-A5F7A246BF53}" type="parTrans" cxnId="{E71CE753-113D-4E30-8E33-958059C374F1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2EB383-4155-4BCA-A187-2280DDF76FEC}" type="sibTrans" cxnId="{E71CE753-113D-4E30-8E33-958059C374F1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8F4C97C-D5BB-47EF-A353-1DA3529C5D9B}">
      <dgm:prSet phldrT="[Text]" custT="1"/>
      <dgm:spPr/>
      <dgm:t>
        <a:bodyPr/>
        <a:lstStyle/>
        <a:p>
          <a:r>
            <a:rPr lang="en-US" sz="18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7 days</a:t>
          </a:r>
          <a:endParaRPr lang="uk-UA" sz="18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DB46B5D2-296E-49E9-A919-4B249F73AA2A}" type="parTrans" cxnId="{EC56F35B-2686-4EED-84E6-AEB4C6F929A5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36475E-1819-469C-BAC0-FE898A6B7DC1}" type="sibTrans" cxnId="{EC56F35B-2686-4EED-84E6-AEB4C6F929A5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419772-B219-4B2F-BDFE-51BE2587C527}">
      <dgm:prSet phldrT="[Text]" custT="1"/>
      <dgm:spPr/>
      <dgm:t>
        <a:bodyPr/>
        <a:lstStyle/>
        <a:p>
          <a:r>
            <a:rPr lang="en-US" sz="18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MVP delivered</a:t>
          </a:r>
          <a:endParaRPr lang="uk-UA" sz="18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86BFACA8-C856-41D1-B1C2-CF13F9044A0A}" type="parTrans" cxnId="{1BF37A6B-6897-4F12-9D92-2F49B06B9968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C6F73EB-CB7D-4CF2-B115-0B31CA097DCC}" type="sibTrans" cxnId="{1BF37A6B-6897-4F12-9D92-2F49B06B9968}">
      <dgm:prSet/>
      <dgm:spPr/>
      <dgm:t>
        <a:bodyPr/>
        <a:lstStyle/>
        <a:p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6F57E0-4F48-4291-BBEB-CECF446D0E8F}">
      <dgm:prSet phldrT="[Text]"/>
      <dgm:spPr>
        <a:solidFill>
          <a:srgbClr val="009597"/>
        </a:solidFill>
      </dgm:spPr>
      <dgm:t>
        <a:bodyPr/>
        <a:lstStyle/>
        <a:p>
          <a:r>
            <a:rPr lang="uk-UA">
              <a:latin typeface="Segoe UI" panose="020B0502040204020203" pitchFamily="34" charset="0"/>
              <a:cs typeface="Segoe UI" panose="020B0502040204020203" pitchFamily="34" charset="0"/>
            </a:rPr>
            <a:t>2 </a:t>
          </a:r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days</a:t>
          </a:r>
          <a:endParaRPr lang="uk-UA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DD16C5-131D-482A-A2E2-E990B833839E}" type="parTrans" cxnId="{09FC5953-1511-4119-9C8F-AA0593A54F06}">
      <dgm:prSet/>
      <dgm:spPr/>
      <dgm:t>
        <a:bodyPr/>
        <a:lstStyle/>
        <a:p>
          <a:endParaRPr lang="uk-UA"/>
        </a:p>
      </dgm:t>
    </dgm:pt>
    <dgm:pt modelId="{04A04F12-AF91-4849-919A-5F118087CFBD}" type="sibTrans" cxnId="{09FC5953-1511-4119-9C8F-AA0593A54F06}">
      <dgm:prSet/>
      <dgm:spPr/>
      <dgm:t>
        <a:bodyPr/>
        <a:lstStyle/>
        <a:p>
          <a:endParaRPr lang="uk-UA"/>
        </a:p>
      </dgm:t>
    </dgm:pt>
    <dgm:pt modelId="{68B65A06-F0F2-4733-B1C6-D21FBE7F9C49}">
      <dgm:prSet phldrT="[Text]" custT="1"/>
      <dgm:spPr/>
      <dgm:t>
        <a:bodyPr/>
        <a:lstStyle/>
        <a:p>
          <a:r>
            <a:rPr lang="en-US" sz="18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Full scope</a:t>
          </a:r>
          <a:endParaRPr lang="uk-UA" sz="18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gm:t>
    </dgm:pt>
    <dgm:pt modelId="{D9E2E470-1EB9-4FB0-BEA6-78A844AEDDFB}" type="parTrans" cxnId="{65CF48FA-014A-4685-8929-FF331E18C464}">
      <dgm:prSet/>
      <dgm:spPr/>
      <dgm:t>
        <a:bodyPr/>
        <a:lstStyle/>
        <a:p>
          <a:endParaRPr lang="uk-UA"/>
        </a:p>
      </dgm:t>
    </dgm:pt>
    <dgm:pt modelId="{B4866940-85C9-40F0-94FB-5ECFD04E0D82}" type="sibTrans" cxnId="{65CF48FA-014A-4685-8929-FF331E18C464}">
      <dgm:prSet/>
      <dgm:spPr/>
      <dgm:t>
        <a:bodyPr/>
        <a:lstStyle/>
        <a:p>
          <a:endParaRPr lang="uk-UA"/>
        </a:p>
      </dgm:t>
    </dgm:pt>
    <dgm:pt modelId="{2130B3BE-A036-4543-BC89-AE12432CD637}" type="pres">
      <dgm:prSet presAssocID="{C7732001-0102-4889-BD59-9E6404D2301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478007-819E-4C85-BCD9-9C2A19CE7AB7}" type="pres">
      <dgm:prSet presAssocID="{C56ACCE2-5C20-4AED-BE64-A5A54A5827DA}" presName="chaos" presStyleCnt="0"/>
      <dgm:spPr/>
    </dgm:pt>
    <dgm:pt modelId="{FC8A685A-ED6D-4AFE-86D3-401CF9F30740}" type="pres">
      <dgm:prSet presAssocID="{C56ACCE2-5C20-4AED-BE64-A5A54A5827DA}" presName="parTx1" presStyleLbl="revTx" presStyleIdx="0" presStyleCnt="5"/>
      <dgm:spPr/>
      <dgm:t>
        <a:bodyPr/>
        <a:lstStyle/>
        <a:p>
          <a:endParaRPr lang="en-US"/>
        </a:p>
      </dgm:t>
    </dgm:pt>
    <dgm:pt modelId="{72C3B077-0848-4189-876F-1F597E602D3D}" type="pres">
      <dgm:prSet presAssocID="{C56ACCE2-5C20-4AED-BE64-A5A54A5827DA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F664-E933-4A1D-AD4F-1A772E0BD582}" type="pres">
      <dgm:prSet presAssocID="{C56ACCE2-5C20-4AED-BE64-A5A54A5827DA}" presName="c1" presStyleLbl="node1" presStyleIdx="0" presStyleCnt="19"/>
      <dgm:spPr>
        <a:solidFill>
          <a:srgbClr val="009597"/>
        </a:solidFill>
      </dgm:spPr>
    </dgm:pt>
    <dgm:pt modelId="{45513EC2-E3BC-4335-AE78-B25234B34AF5}" type="pres">
      <dgm:prSet presAssocID="{C56ACCE2-5C20-4AED-BE64-A5A54A5827DA}" presName="c2" presStyleLbl="node1" presStyleIdx="1" presStyleCnt="19"/>
      <dgm:spPr>
        <a:solidFill>
          <a:srgbClr val="009597"/>
        </a:solidFill>
      </dgm:spPr>
    </dgm:pt>
    <dgm:pt modelId="{2FF4C9EC-03F9-47FB-886F-9F92DE4C7E73}" type="pres">
      <dgm:prSet presAssocID="{C56ACCE2-5C20-4AED-BE64-A5A54A5827DA}" presName="c3" presStyleLbl="node1" presStyleIdx="2" presStyleCnt="19"/>
      <dgm:spPr>
        <a:solidFill>
          <a:srgbClr val="009597"/>
        </a:solidFill>
      </dgm:spPr>
    </dgm:pt>
    <dgm:pt modelId="{5A6929BF-13EB-49F2-AE22-44AACB1B3B93}" type="pres">
      <dgm:prSet presAssocID="{C56ACCE2-5C20-4AED-BE64-A5A54A5827DA}" presName="c4" presStyleLbl="node1" presStyleIdx="3" presStyleCnt="19"/>
      <dgm:spPr>
        <a:solidFill>
          <a:srgbClr val="009597"/>
        </a:solidFill>
      </dgm:spPr>
    </dgm:pt>
    <dgm:pt modelId="{DCC6A94C-1147-4E21-A27D-B0376A62196F}" type="pres">
      <dgm:prSet presAssocID="{C56ACCE2-5C20-4AED-BE64-A5A54A5827DA}" presName="c5" presStyleLbl="node1" presStyleIdx="4" presStyleCnt="19"/>
      <dgm:spPr>
        <a:solidFill>
          <a:srgbClr val="009597"/>
        </a:solidFill>
      </dgm:spPr>
    </dgm:pt>
    <dgm:pt modelId="{837B5D92-F55A-4777-8C0E-968CBDBF4F59}" type="pres">
      <dgm:prSet presAssocID="{C56ACCE2-5C20-4AED-BE64-A5A54A5827DA}" presName="c6" presStyleLbl="node1" presStyleIdx="5" presStyleCnt="19"/>
      <dgm:spPr>
        <a:solidFill>
          <a:srgbClr val="009597"/>
        </a:solidFill>
      </dgm:spPr>
    </dgm:pt>
    <dgm:pt modelId="{B08537B1-07AC-4783-8A7E-40CE862241E3}" type="pres">
      <dgm:prSet presAssocID="{C56ACCE2-5C20-4AED-BE64-A5A54A5827DA}" presName="c7" presStyleLbl="node1" presStyleIdx="6" presStyleCnt="19"/>
      <dgm:spPr>
        <a:solidFill>
          <a:srgbClr val="009597"/>
        </a:solidFill>
      </dgm:spPr>
    </dgm:pt>
    <dgm:pt modelId="{B55442F2-3A63-46FD-B5DC-4D86C1274164}" type="pres">
      <dgm:prSet presAssocID="{C56ACCE2-5C20-4AED-BE64-A5A54A5827DA}" presName="c8" presStyleLbl="node1" presStyleIdx="7" presStyleCnt="19"/>
      <dgm:spPr>
        <a:solidFill>
          <a:srgbClr val="009597"/>
        </a:solidFill>
      </dgm:spPr>
    </dgm:pt>
    <dgm:pt modelId="{78A1A61D-E40C-4664-8A45-9064BAC6FE63}" type="pres">
      <dgm:prSet presAssocID="{C56ACCE2-5C20-4AED-BE64-A5A54A5827DA}" presName="c9" presStyleLbl="node1" presStyleIdx="8" presStyleCnt="19"/>
      <dgm:spPr>
        <a:solidFill>
          <a:srgbClr val="009597"/>
        </a:solidFill>
      </dgm:spPr>
    </dgm:pt>
    <dgm:pt modelId="{1237554B-3C0A-431F-91D3-3B4C0DE9C639}" type="pres">
      <dgm:prSet presAssocID="{C56ACCE2-5C20-4AED-BE64-A5A54A5827DA}" presName="c10" presStyleLbl="node1" presStyleIdx="9" presStyleCnt="19"/>
      <dgm:spPr>
        <a:solidFill>
          <a:srgbClr val="009597"/>
        </a:solidFill>
      </dgm:spPr>
    </dgm:pt>
    <dgm:pt modelId="{E18D8C32-8D5C-48E5-8DC3-D58F9184175C}" type="pres">
      <dgm:prSet presAssocID="{C56ACCE2-5C20-4AED-BE64-A5A54A5827DA}" presName="c11" presStyleLbl="node1" presStyleIdx="10" presStyleCnt="19"/>
      <dgm:spPr>
        <a:solidFill>
          <a:srgbClr val="009597"/>
        </a:solidFill>
      </dgm:spPr>
    </dgm:pt>
    <dgm:pt modelId="{1708F06F-C821-4707-A9CF-31D3276BD9DE}" type="pres">
      <dgm:prSet presAssocID="{C56ACCE2-5C20-4AED-BE64-A5A54A5827DA}" presName="c12" presStyleLbl="node1" presStyleIdx="11" presStyleCnt="19"/>
      <dgm:spPr>
        <a:solidFill>
          <a:srgbClr val="009597"/>
        </a:solidFill>
      </dgm:spPr>
    </dgm:pt>
    <dgm:pt modelId="{8303F853-F9C5-421A-B330-65BD360B4E6A}" type="pres">
      <dgm:prSet presAssocID="{C56ACCE2-5C20-4AED-BE64-A5A54A5827DA}" presName="c13" presStyleLbl="node1" presStyleIdx="12" presStyleCnt="19"/>
      <dgm:spPr>
        <a:solidFill>
          <a:srgbClr val="009597"/>
        </a:solidFill>
      </dgm:spPr>
    </dgm:pt>
    <dgm:pt modelId="{E2F659E6-CB0B-4162-B665-4B0BA93A8CAC}" type="pres">
      <dgm:prSet presAssocID="{C56ACCE2-5C20-4AED-BE64-A5A54A5827DA}" presName="c14" presStyleLbl="node1" presStyleIdx="13" presStyleCnt="19"/>
      <dgm:spPr>
        <a:solidFill>
          <a:srgbClr val="009597"/>
        </a:solidFill>
      </dgm:spPr>
    </dgm:pt>
    <dgm:pt modelId="{7C6FCE44-1C7E-48A2-8EC4-C606FAB4CCC3}" type="pres">
      <dgm:prSet presAssocID="{C56ACCE2-5C20-4AED-BE64-A5A54A5827DA}" presName="c15" presStyleLbl="node1" presStyleIdx="14" presStyleCnt="19"/>
      <dgm:spPr>
        <a:solidFill>
          <a:srgbClr val="009597"/>
        </a:solidFill>
      </dgm:spPr>
    </dgm:pt>
    <dgm:pt modelId="{9B50ACDA-C1B6-4C81-8A1A-CE4D0C523C45}" type="pres">
      <dgm:prSet presAssocID="{C56ACCE2-5C20-4AED-BE64-A5A54A5827DA}" presName="c16" presStyleLbl="node1" presStyleIdx="15" presStyleCnt="19"/>
      <dgm:spPr>
        <a:solidFill>
          <a:srgbClr val="009597"/>
        </a:solidFill>
      </dgm:spPr>
    </dgm:pt>
    <dgm:pt modelId="{B1B18247-99F8-4A8D-B4BD-19A84B7CE720}" type="pres">
      <dgm:prSet presAssocID="{C56ACCE2-5C20-4AED-BE64-A5A54A5827DA}" presName="c17" presStyleLbl="node1" presStyleIdx="16" presStyleCnt="19"/>
      <dgm:spPr>
        <a:solidFill>
          <a:srgbClr val="009597"/>
        </a:solidFill>
      </dgm:spPr>
    </dgm:pt>
    <dgm:pt modelId="{378D0D97-63AD-43B5-B47F-8240D583B49E}" type="pres">
      <dgm:prSet presAssocID="{C56ACCE2-5C20-4AED-BE64-A5A54A5827DA}" presName="c18" presStyleLbl="node1" presStyleIdx="17" presStyleCnt="19"/>
      <dgm:spPr>
        <a:solidFill>
          <a:srgbClr val="009597"/>
        </a:solidFill>
      </dgm:spPr>
    </dgm:pt>
    <dgm:pt modelId="{A692661F-6D1D-447D-AF27-8BD4BD97F904}" type="pres">
      <dgm:prSet presAssocID="{89918B5E-A93C-4041-A87D-8D9A038E1339}" presName="chevronComposite1" presStyleCnt="0"/>
      <dgm:spPr/>
    </dgm:pt>
    <dgm:pt modelId="{84DB2EE8-218E-4A5B-B1D2-20F4FE420896}" type="pres">
      <dgm:prSet presAssocID="{89918B5E-A93C-4041-A87D-8D9A038E1339}" presName="chevron1" presStyleLbl="sibTrans2D1" presStyleIdx="0" presStyleCnt="2"/>
      <dgm:spPr>
        <a:solidFill>
          <a:srgbClr val="82CBCC"/>
        </a:solidFill>
      </dgm:spPr>
    </dgm:pt>
    <dgm:pt modelId="{43195D78-F421-4B08-85E8-3940C43725CB}" type="pres">
      <dgm:prSet presAssocID="{89918B5E-A93C-4041-A87D-8D9A038E1339}" presName="spChevron1" presStyleCnt="0"/>
      <dgm:spPr/>
    </dgm:pt>
    <dgm:pt modelId="{CE70F666-AD8F-495F-9392-E40E82BDC62D}" type="pres">
      <dgm:prSet presAssocID="{D8F4C97C-D5BB-47EF-A353-1DA3529C5D9B}" presName="middle" presStyleCnt="0"/>
      <dgm:spPr/>
    </dgm:pt>
    <dgm:pt modelId="{8621B7BD-1314-4B71-A567-EAD5D9C2D2D7}" type="pres">
      <dgm:prSet presAssocID="{D8F4C97C-D5BB-47EF-A353-1DA3529C5D9B}" presName="parTxMid" presStyleLbl="revTx" presStyleIdx="2" presStyleCnt="5"/>
      <dgm:spPr/>
      <dgm:t>
        <a:bodyPr/>
        <a:lstStyle/>
        <a:p>
          <a:endParaRPr lang="en-US"/>
        </a:p>
      </dgm:t>
    </dgm:pt>
    <dgm:pt modelId="{90BC159F-DC6C-4C5B-83BE-3DE6F06369CE}" type="pres">
      <dgm:prSet presAssocID="{D8F4C97C-D5BB-47EF-A353-1DA3529C5D9B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3CF0F-9C48-4792-925C-B55B9013B8B4}" type="pres">
      <dgm:prSet presAssocID="{D8F4C97C-D5BB-47EF-A353-1DA3529C5D9B}" presName="spMid" presStyleCnt="0"/>
      <dgm:spPr/>
    </dgm:pt>
    <dgm:pt modelId="{3AA10C7F-EED4-4F7A-8883-B18AB002316F}" type="pres">
      <dgm:prSet presAssocID="{A236475E-1819-469C-BAC0-FE898A6B7DC1}" presName="chevronComposite1" presStyleCnt="0"/>
      <dgm:spPr/>
    </dgm:pt>
    <dgm:pt modelId="{69A0280B-9CC4-434B-A23D-BE4AB411C7E6}" type="pres">
      <dgm:prSet presAssocID="{A236475E-1819-469C-BAC0-FE898A6B7DC1}" presName="chevron1" presStyleLbl="sibTrans2D1" presStyleIdx="1" presStyleCnt="2"/>
      <dgm:spPr>
        <a:solidFill>
          <a:srgbClr val="82CBCC"/>
        </a:solidFill>
      </dgm:spPr>
    </dgm:pt>
    <dgm:pt modelId="{0B89C941-B25E-4827-9563-33B149D87290}" type="pres">
      <dgm:prSet presAssocID="{A236475E-1819-469C-BAC0-FE898A6B7DC1}" presName="spChevron1" presStyleCnt="0"/>
      <dgm:spPr/>
    </dgm:pt>
    <dgm:pt modelId="{315FD340-C800-483E-BD63-2873E752A2AC}" type="pres">
      <dgm:prSet presAssocID="{D56F57E0-4F48-4291-BBEB-CECF446D0E8F}" presName="last" presStyleCnt="0"/>
      <dgm:spPr/>
    </dgm:pt>
    <dgm:pt modelId="{A83F4A3A-5FC8-48E2-8E27-F6EB294DCE9F}" type="pres">
      <dgm:prSet presAssocID="{D56F57E0-4F48-4291-BBEB-CECF446D0E8F}" presName="circleTx" presStyleLbl="node1" presStyleIdx="18" presStyleCnt="19"/>
      <dgm:spPr/>
      <dgm:t>
        <a:bodyPr/>
        <a:lstStyle/>
        <a:p>
          <a:endParaRPr lang="en-US"/>
        </a:p>
      </dgm:t>
    </dgm:pt>
    <dgm:pt modelId="{BA5FCB7C-F588-494E-9C33-5DC8E82E3385}" type="pres">
      <dgm:prSet presAssocID="{D56F57E0-4F48-4291-BBEB-CECF446D0E8F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D3E26-1DA4-42F3-B5C4-F4925AB40F27}" type="pres">
      <dgm:prSet presAssocID="{D56F57E0-4F48-4291-BBEB-CECF446D0E8F}" presName="spN" presStyleCnt="0"/>
      <dgm:spPr/>
    </dgm:pt>
  </dgm:ptLst>
  <dgm:cxnLst>
    <dgm:cxn modelId="{33698178-A1F2-48B4-946D-213C55A27BCA}" type="presOf" srcId="{C56ACCE2-5C20-4AED-BE64-A5A54A5827DA}" destId="{FC8A685A-ED6D-4AFE-86D3-401CF9F30740}" srcOrd="0" destOrd="0" presId="urn:microsoft.com/office/officeart/2009/3/layout/RandomtoResultProcess"/>
    <dgm:cxn modelId="{8EFC878F-2C0E-45F2-84AA-74EDE82978A3}" type="presOf" srcId="{D56F57E0-4F48-4291-BBEB-CECF446D0E8F}" destId="{A83F4A3A-5FC8-48E2-8E27-F6EB294DCE9F}" srcOrd="0" destOrd="0" presId="urn:microsoft.com/office/officeart/2009/3/layout/RandomtoResultProcess"/>
    <dgm:cxn modelId="{1BF37A6B-6897-4F12-9D92-2F49B06B9968}" srcId="{D8F4C97C-D5BB-47EF-A353-1DA3529C5D9B}" destId="{48419772-B219-4B2F-BDFE-51BE2587C527}" srcOrd="0" destOrd="0" parTransId="{86BFACA8-C856-41D1-B1C2-CF13F9044A0A}" sibTransId="{4C6F73EB-CB7D-4CF2-B115-0B31CA097DCC}"/>
    <dgm:cxn modelId="{7521DD68-B0A9-43E0-890C-EF12CD8B7318}" type="presOf" srcId="{48419772-B219-4B2F-BDFE-51BE2587C527}" destId="{90BC159F-DC6C-4C5B-83BE-3DE6F06369CE}" srcOrd="0" destOrd="0" presId="urn:microsoft.com/office/officeart/2009/3/layout/RandomtoResultProcess"/>
    <dgm:cxn modelId="{A92748F2-BC30-48A6-ABC2-4663F83EB8C8}" type="presOf" srcId="{68B65A06-F0F2-4733-B1C6-D21FBE7F9C49}" destId="{BA5FCB7C-F588-494E-9C33-5DC8E82E3385}" srcOrd="0" destOrd="0" presId="urn:microsoft.com/office/officeart/2009/3/layout/RandomtoResultProcess"/>
    <dgm:cxn modelId="{C68CCB20-1044-41AD-A823-770EB2D9F563}" type="presOf" srcId="{0118410D-64D3-4F5A-8343-105127C81028}" destId="{72C3B077-0848-4189-876F-1F597E602D3D}" srcOrd="0" destOrd="0" presId="urn:microsoft.com/office/officeart/2009/3/layout/RandomtoResultProcess"/>
    <dgm:cxn modelId="{09FC5953-1511-4119-9C8F-AA0593A54F06}" srcId="{C7732001-0102-4889-BD59-9E6404D2301A}" destId="{D56F57E0-4F48-4291-BBEB-CECF446D0E8F}" srcOrd="2" destOrd="0" parTransId="{8BDD16C5-131D-482A-A2E2-E990B833839E}" sibTransId="{04A04F12-AF91-4849-919A-5F118087CFBD}"/>
    <dgm:cxn modelId="{3F024FAA-4664-4668-8369-14C14E82C64D}" type="presOf" srcId="{C7732001-0102-4889-BD59-9E6404D2301A}" destId="{2130B3BE-A036-4543-BC89-AE12432CD637}" srcOrd="0" destOrd="0" presId="urn:microsoft.com/office/officeart/2009/3/layout/RandomtoResultProcess"/>
    <dgm:cxn modelId="{E71CE753-113D-4E30-8E33-958059C374F1}" srcId="{C56ACCE2-5C20-4AED-BE64-A5A54A5827DA}" destId="{0118410D-64D3-4F5A-8343-105127C81028}" srcOrd="0" destOrd="0" parTransId="{F031E935-1002-49C9-8999-A5F7A246BF53}" sibTransId="{602EB383-4155-4BCA-A187-2280DDF76FEC}"/>
    <dgm:cxn modelId="{722FA5E6-AFDF-494C-9875-36F92CB1080E}" srcId="{C7732001-0102-4889-BD59-9E6404D2301A}" destId="{C56ACCE2-5C20-4AED-BE64-A5A54A5827DA}" srcOrd="0" destOrd="0" parTransId="{C4CA9DFD-B31E-4766-8EB0-EAEED001037A}" sibTransId="{89918B5E-A93C-4041-A87D-8D9A038E1339}"/>
    <dgm:cxn modelId="{EC56F35B-2686-4EED-84E6-AEB4C6F929A5}" srcId="{C7732001-0102-4889-BD59-9E6404D2301A}" destId="{D8F4C97C-D5BB-47EF-A353-1DA3529C5D9B}" srcOrd="1" destOrd="0" parTransId="{DB46B5D2-296E-49E9-A919-4B249F73AA2A}" sibTransId="{A236475E-1819-469C-BAC0-FE898A6B7DC1}"/>
    <dgm:cxn modelId="{65CF48FA-014A-4685-8929-FF331E18C464}" srcId="{D56F57E0-4F48-4291-BBEB-CECF446D0E8F}" destId="{68B65A06-F0F2-4733-B1C6-D21FBE7F9C49}" srcOrd="0" destOrd="0" parTransId="{D9E2E470-1EB9-4FB0-BEA6-78A844AEDDFB}" sibTransId="{B4866940-85C9-40F0-94FB-5ECFD04E0D82}"/>
    <dgm:cxn modelId="{E59C80D8-DED5-4E20-BB38-E64777E42F1E}" type="presOf" srcId="{D8F4C97C-D5BB-47EF-A353-1DA3529C5D9B}" destId="{8621B7BD-1314-4B71-A567-EAD5D9C2D2D7}" srcOrd="0" destOrd="0" presId="urn:microsoft.com/office/officeart/2009/3/layout/RandomtoResultProcess"/>
    <dgm:cxn modelId="{E189C8C2-0169-4469-859F-32C2D6BE224F}" type="presParOf" srcId="{2130B3BE-A036-4543-BC89-AE12432CD637}" destId="{40478007-819E-4C85-BCD9-9C2A19CE7AB7}" srcOrd="0" destOrd="0" presId="urn:microsoft.com/office/officeart/2009/3/layout/RandomtoResultProcess"/>
    <dgm:cxn modelId="{9CD6F572-F0A1-494A-A5B6-456FDFB243E0}" type="presParOf" srcId="{40478007-819E-4C85-BCD9-9C2A19CE7AB7}" destId="{FC8A685A-ED6D-4AFE-86D3-401CF9F30740}" srcOrd="0" destOrd="0" presId="urn:microsoft.com/office/officeart/2009/3/layout/RandomtoResultProcess"/>
    <dgm:cxn modelId="{533E0E55-E139-4262-9C53-2F010CF45062}" type="presParOf" srcId="{40478007-819E-4C85-BCD9-9C2A19CE7AB7}" destId="{72C3B077-0848-4189-876F-1F597E602D3D}" srcOrd="1" destOrd="0" presId="urn:microsoft.com/office/officeart/2009/3/layout/RandomtoResultProcess"/>
    <dgm:cxn modelId="{C4B20575-E1BF-484E-9C2D-CA3788AA47CF}" type="presParOf" srcId="{40478007-819E-4C85-BCD9-9C2A19CE7AB7}" destId="{61D4F664-E933-4A1D-AD4F-1A772E0BD582}" srcOrd="2" destOrd="0" presId="urn:microsoft.com/office/officeart/2009/3/layout/RandomtoResultProcess"/>
    <dgm:cxn modelId="{0FA549E2-A4CB-4FDD-A96D-93E8DF6EA87B}" type="presParOf" srcId="{40478007-819E-4C85-BCD9-9C2A19CE7AB7}" destId="{45513EC2-E3BC-4335-AE78-B25234B34AF5}" srcOrd="3" destOrd="0" presId="urn:microsoft.com/office/officeart/2009/3/layout/RandomtoResultProcess"/>
    <dgm:cxn modelId="{BAF5F13E-29EE-4E7A-BCC0-ED96321E5629}" type="presParOf" srcId="{40478007-819E-4C85-BCD9-9C2A19CE7AB7}" destId="{2FF4C9EC-03F9-47FB-886F-9F92DE4C7E73}" srcOrd="4" destOrd="0" presId="urn:microsoft.com/office/officeart/2009/3/layout/RandomtoResultProcess"/>
    <dgm:cxn modelId="{340EAF4C-523E-4242-8CC9-1C686579A277}" type="presParOf" srcId="{40478007-819E-4C85-BCD9-9C2A19CE7AB7}" destId="{5A6929BF-13EB-49F2-AE22-44AACB1B3B93}" srcOrd="5" destOrd="0" presId="urn:microsoft.com/office/officeart/2009/3/layout/RandomtoResultProcess"/>
    <dgm:cxn modelId="{3189E4F4-F456-4051-AF0F-0F44756B9FC9}" type="presParOf" srcId="{40478007-819E-4C85-BCD9-9C2A19CE7AB7}" destId="{DCC6A94C-1147-4E21-A27D-B0376A62196F}" srcOrd="6" destOrd="0" presId="urn:microsoft.com/office/officeart/2009/3/layout/RandomtoResultProcess"/>
    <dgm:cxn modelId="{8795699D-A166-4A52-8FB2-87A487FBDAA3}" type="presParOf" srcId="{40478007-819E-4C85-BCD9-9C2A19CE7AB7}" destId="{837B5D92-F55A-4777-8C0E-968CBDBF4F59}" srcOrd="7" destOrd="0" presId="urn:microsoft.com/office/officeart/2009/3/layout/RandomtoResultProcess"/>
    <dgm:cxn modelId="{5B80317A-63A6-4F41-A211-E61045021D59}" type="presParOf" srcId="{40478007-819E-4C85-BCD9-9C2A19CE7AB7}" destId="{B08537B1-07AC-4783-8A7E-40CE862241E3}" srcOrd="8" destOrd="0" presId="urn:microsoft.com/office/officeart/2009/3/layout/RandomtoResultProcess"/>
    <dgm:cxn modelId="{68680B76-149A-4068-8EFA-AA9E75932D06}" type="presParOf" srcId="{40478007-819E-4C85-BCD9-9C2A19CE7AB7}" destId="{B55442F2-3A63-46FD-B5DC-4D86C1274164}" srcOrd="9" destOrd="0" presId="urn:microsoft.com/office/officeart/2009/3/layout/RandomtoResultProcess"/>
    <dgm:cxn modelId="{C92CD637-3EC2-4A3B-8EA0-2BE4914C22FF}" type="presParOf" srcId="{40478007-819E-4C85-BCD9-9C2A19CE7AB7}" destId="{78A1A61D-E40C-4664-8A45-9064BAC6FE63}" srcOrd="10" destOrd="0" presId="urn:microsoft.com/office/officeart/2009/3/layout/RandomtoResultProcess"/>
    <dgm:cxn modelId="{79D57F26-0DE8-48CA-B404-563620D78243}" type="presParOf" srcId="{40478007-819E-4C85-BCD9-9C2A19CE7AB7}" destId="{1237554B-3C0A-431F-91D3-3B4C0DE9C639}" srcOrd="11" destOrd="0" presId="urn:microsoft.com/office/officeart/2009/3/layout/RandomtoResultProcess"/>
    <dgm:cxn modelId="{0519FF85-78FE-4632-9B51-E0A2A495DF0A}" type="presParOf" srcId="{40478007-819E-4C85-BCD9-9C2A19CE7AB7}" destId="{E18D8C32-8D5C-48E5-8DC3-D58F9184175C}" srcOrd="12" destOrd="0" presId="urn:microsoft.com/office/officeart/2009/3/layout/RandomtoResultProcess"/>
    <dgm:cxn modelId="{6FA1A019-1151-40FD-9BFA-BF8576535CBD}" type="presParOf" srcId="{40478007-819E-4C85-BCD9-9C2A19CE7AB7}" destId="{1708F06F-C821-4707-A9CF-31D3276BD9DE}" srcOrd="13" destOrd="0" presId="urn:microsoft.com/office/officeart/2009/3/layout/RandomtoResultProcess"/>
    <dgm:cxn modelId="{4D6FF6AD-DF48-42FE-99F7-B494F7F81065}" type="presParOf" srcId="{40478007-819E-4C85-BCD9-9C2A19CE7AB7}" destId="{8303F853-F9C5-421A-B330-65BD360B4E6A}" srcOrd="14" destOrd="0" presId="urn:microsoft.com/office/officeart/2009/3/layout/RandomtoResultProcess"/>
    <dgm:cxn modelId="{06DAD144-A58A-4B01-94EB-4094CAD742DD}" type="presParOf" srcId="{40478007-819E-4C85-BCD9-9C2A19CE7AB7}" destId="{E2F659E6-CB0B-4162-B665-4B0BA93A8CAC}" srcOrd="15" destOrd="0" presId="urn:microsoft.com/office/officeart/2009/3/layout/RandomtoResultProcess"/>
    <dgm:cxn modelId="{1EAAF6A6-ADA3-4C3A-A09C-EBF7E04A2BC5}" type="presParOf" srcId="{40478007-819E-4C85-BCD9-9C2A19CE7AB7}" destId="{7C6FCE44-1C7E-48A2-8EC4-C606FAB4CCC3}" srcOrd="16" destOrd="0" presId="urn:microsoft.com/office/officeart/2009/3/layout/RandomtoResultProcess"/>
    <dgm:cxn modelId="{844BF61D-8F2B-4095-8A4B-EB69DBEE864C}" type="presParOf" srcId="{40478007-819E-4C85-BCD9-9C2A19CE7AB7}" destId="{9B50ACDA-C1B6-4C81-8A1A-CE4D0C523C45}" srcOrd="17" destOrd="0" presId="urn:microsoft.com/office/officeart/2009/3/layout/RandomtoResultProcess"/>
    <dgm:cxn modelId="{EE58D44C-2899-41C2-9375-15783AB2A2D3}" type="presParOf" srcId="{40478007-819E-4C85-BCD9-9C2A19CE7AB7}" destId="{B1B18247-99F8-4A8D-B4BD-19A84B7CE720}" srcOrd="18" destOrd="0" presId="urn:microsoft.com/office/officeart/2009/3/layout/RandomtoResultProcess"/>
    <dgm:cxn modelId="{AF78F2E3-98B7-4E5A-8A6D-E4CEE3C46A67}" type="presParOf" srcId="{40478007-819E-4C85-BCD9-9C2A19CE7AB7}" destId="{378D0D97-63AD-43B5-B47F-8240D583B49E}" srcOrd="19" destOrd="0" presId="urn:microsoft.com/office/officeart/2009/3/layout/RandomtoResultProcess"/>
    <dgm:cxn modelId="{810FFC7E-08FE-4226-A7AC-5EDA6C3BAD3F}" type="presParOf" srcId="{2130B3BE-A036-4543-BC89-AE12432CD637}" destId="{A692661F-6D1D-447D-AF27-8BD4BD97F904}" srcOrd="1" destOrd="0" presId="urn:microsoft.com/office/officeart/2009/3/layout/RandomtoResultProcess"/>
    <dgm:cxn modelId="{55D8D367-6FC7-4B6E-A9C3-FF6E93A363BD}" type="presParOf" srcId="{A692661F-6D1D-447D-AF27-8BD4BD97F904}" destId="{84DB2EE8-218E-4A5B-B1D2-20F4FE420896}" srcOrd="0" destOrd="0" presId="urn:microsoft.com/office/officeart/2009/3/layout/RandomtoResultProcess"/>
    <dgm:cxn modelId="{9A117D1C-5142-4BF5-9CB0-922C94A27324}" type="presParOf" srcId="{A692661F-6D1D-447D-AF27-8BD4BD97F904}" destId="{43195D78-F421-4B08-85E8-3940C43725CB}" srcOrd="1" destOrd="0" presId="urn:microsoft.com/office/officeart/2009/3/layout/RandomtoResultProcess"/>
    <dgm:cxn modelId="{8EFF0F11-83EB-4C5D-91E1-6F88D30A4161}" type="presParOf" srcId="{2130B3BE-A036-4543-BC89-AE12432CD637}" destId="{CE70F666-AD8F-495F-9392-E40E82BDC62D}" srcOrd="2" destOrd="0" presId="urn:microsoft.com/office/officeart/2009/3/layout/RandomtoResultProcess"/>
    <dgm:cxn modelId="{83AE0418-5BAF-48B2-8CFE-397166616FEE}" type="presParOf" srcId="{CE70F666-AD8F-495F-9392-E40E82BDC62D}" destId="{8621B7BD-1314-4B71-A567-EAD5D9C2D2D7}" srcOrd="0" destOrd="0" presId="urn:microsoft.com/office/officeart/2009/3/layout/RandomtoResultProcess"/>
    <dgm:cxn modelId="{DB1B480B-3857-4BB9-B38E-F78F9DFD0DAA}" type="presParOf" srcId="{CE70F666-AD8F-495F-9392-E40E82BDC62D}" destId="{90BC159F-DC6C-4C5B-83BE-3DE6F06369CE}" srcOrd="1" destOrd="0" presId="urn:microsoft.com/office/officeart/2009/3/layout/RandomtoResultProcess"/>
    <dgm:cxn modelId="{5CD87015-7989-482F-8384-2E6FC9C887A0}" type="presParOf" srcId="{CE70F666-AD8F-495F-9392-E40E82BDC62D}" destId="{9583CF0F-9C48-4792-925C-B55B9013B8B4}" srcOrd="2" destOrd="0" presId="urn:microsoft.com/office/officeart/2009/3/layout/RandomtoResultProcess"/>
    <dgm:cxn modelId="{CBC7DC05-B99B-4B6C-906C-3BF91768B438}" type="presParOf" srcId="{2130B3BE-A036-4543-BC89-AE12432CD637}" destId="{3AA10C7F-EED4-4F7A-8883-B18AB002316F}" srcOrd="3" destOrd="0" presId="urn:microsoft.com/office/officeart/2009/3/layout/RandomtoResultProcess"/>
    <dgm:cxn modelId="{A8C37599-6F63-422A-A30B-A84660383D6D}" type="presParOf" srcId="{3AA10C7F-EED4-4F7A-8883-B18AB002316F}" destId="{69A0280B-9CC4-434B-A23D-BE4AB411C7E6}" srcOrd="0" destOrd="0" presId="urn:microsoft.com/office/officeart/2009/3/layout/RandomtoResultProcess"/>
    <dgm:cxn modelId="{38B63269-8C28-4863-A5A4-041A4B5BE14D}" type="presParOf" srcId="{3AA10C7F-EED4-4F7A-8883-B18AB002316F}" destId="{0B89C941-B25E-4827-9563-33B149D87290}" srcOrd="1" destOrd="0" presId="urn:microsoft.com/office/officeart/2009/3/layout/RandomtoResultProcess"/>
    <dgm:cxn modelId="{85B4A7CB-8F91-4727-8DB9-F8DB780BA339}" type="presParOf" srcId="{2130B3BE-A036-4543-BC89-AE12432CD637}" destId="{315FD340-C800-483E-BD63-2873E752A2AC}" srcOrd="4" destOrd="0" presId="urn:microsoft.com/office/officeart/2009/3/layout/RandomtoResultProcess"/>
    <dgm:cxn modelId="{AAC0E4EA-0C3F-4CFD-BB92-36C415924550}" type="presParOf" srcId="{315FD340-C800-483E-BD63-2873E752A2AC}" destId="{A83F4A3A-5FC8-48E2-8E27-F6EB294DCE9F}" srcOrd="0" destOrd="0" presId="urn:microsoft.com/office/officeart/2009/3/layout/RandomtoResultProcess"/>
    <dgm:cxn modelId="{404C7C11-4AF4-406B-AF60-AD6A8EF0B57A}" type="presParOf" srcId="{315FD340-C800-483E-BD63-2873E752A2AC}" destId="{BA5FCB7C-F588-494E-9C33-5DC8E82E3385}" srcOrd="1" destOrd="0" presId="urn:microsoft.com/office/officeart/2009/3/layout/RandomtoResultProcess"/>
    <dgm:cxn modelId="{E26BBB01-5053-4E0B-9F76-6D09B9F0DE7E}" type="presParOf" srcId="{315FD340-C800-483E-BD63-2873E752A2AC}" destId="{E7FD3E26-1DA4-42F3-B5C4-F4925AB40F2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A546-162B-4B79-8740-C3A53E21E814}">
      <dsp:nvSpPr>
        <dsp:cNvPr id="0" name=""/>
        <dsp:cNvSpPr/>
      </dsp:nvSpPr>
      <dsp:spPr>
        <a:xfrm>
          <a:off x="1188132" y="0"/>
          <a:ext cx="2376264" cy="2295956"/>
        </a:xfrm>
        <a:prstGeom prst="trapezoid">
          <a:avLst>
            <a:gd name="adj" fmla="val 51749"/>
          </a:avLst>
        </a:prstGeom>
        <a:solidFill>
          <a:srgbClr val="3884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109717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lvl="0" algn="ctr" defTabSz="109717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>
              <a:solidFill>
                <a:srgbClr val="FFFFFF"/>
              </a:solidFill>
              <a:latin typeface="+mn-lt"/>
              <a:ea typeface="+mn-ea"/>
              <a:cs typeface="+mn-cs"/>
            </a:rPr>
            <a:t>Micro</a:t>
          </a:r>
        </a:p>
      </dsp:txBody>
      <dsp:txXfrm>
        <a:off x="1188132" y="0"/>
        <a:ext cx="2376264" cy="2295956"/>
      </dsp:txXfrm>
    </dsp:sp>
    <dsp:sp modelId="{15D1B636-B9B4-4A6B-BE85-B1C89A848A03}">
      <dsp:nvSpPr>
        <dsp:cNvPr id="0" name=""/>
        <dsp:cNvSpPr/>
      </dsp:nvSpPr>
      <dsp:spPr>
        <a:xfrm>
          <a:off x="0" y="2295957"/>
          <a:ext cx="4752528" cy="2295956"/>
        </a:xfrm>
        <a:prstGeom prst="trapezoid">
          <a:avLst>
            <a:gd name="adj" fmla="val 51749"/>
          </a:avLst>
        </a:prstGeom>
        <a:solidFill>
          <a:srgbClr val="2987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109717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>
              <a:solidFill>
                <a:srgbClr val="FFFFFF"/>
              </a:solidFill>
              <a:latin typeface="+mn-lt"/>
              <a:ea typeface="+mn-ea"/>
              <a:cs typeface="+mn-cs"/>
            </a:rPr>
            <a:t>PE</a:t>
          </a:r>
        </a:p>
      </dsp:txBody>
      <dsp:txXfrm>
        <a:off x="831692" y="2295957"/>
        <a:ext cx="3089143" cy="229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B22A-04FE-4CB5-BDDD-105D3402535B}">
      <dsp:nvSpPr>
        <dsp:cNvPr id="0" name=""/>
        <dsp:cNvSpPr/>
      </dsp:nvSpPr>
      <dsp:spPr>
        <a:xfrm rot="5400000">
          <a:off x="1187524" y="678755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7D4AC-34C4-4B8C-8C56-10E2BFE6C5A2}">
      <dsp:nvSpPr>
        <dsp:cNvPr id="0" name=""/>
        <dsp:cNvSpPr/>
      </dsp:nvSpPr>
      <dsp:spPr>
        <a:xfrm>
          <a:off x="742030" y="34501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Initiation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775467" y="67938"/>
        <a:ext cx="1494528" cy="617954"/>
      </dsp:txXfrm>
    </dsp:sp>
    <dsp:sp modelId="{E5793B8E-64C8-4F91-8B6D-9610C7AB1814}">
      <dsp:nvSpPr>
        <dsp:cNvPr id="0" name=""/>
        <dsp:cNvSpPr/>
      </dsp:nvSpPr>
      <dsp:spPr>
        <a:xfrm>
          <a:off x="2395971" y="132976"/>
          <a:ext cx="248759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Filling in the loan application form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2395971" y="132976"/>
        <a:ext cx="2487599" cy="500172"/>
      </dsp:txXfrm>
    </dsp:sp>
    <dsp:sp modelId="{4DE417A9-4357-4BB8-B516-1B68B74848DD}">
      <dsp:nvSpPr>
        <dsp:cNvPr id="0" name=""/>
        <dsp:cNvSpPr/>
      </dsp:nvSpPr>
      <dsp:spPr>
        <a:xfrm rot="5400000">
          <a:off x="2564871" y="1448043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63B4D6-3B35-45B5-AC23-EC1A95E1187A}">
      <dsp:nvSpPr>
        <dsp:cNvPr id="0" name=""/>
        <dsp:cNvSpPr/>
      </dsp:nvSpPr>
      <dsp:spPr>
        <a:xfrm>
          <a:off x="2119377" y="803789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Enrichment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2152814" y="837226"/>
        <a:ext cx="1494528" cy="617954"/>
      </dsp:txXfrm>
    </dsp:sp>
    <dsp:sp modelId="{AEA13010-DAF6-4E15-A19B-D36E96AE2893}">
      <dsp:nvSpPr>
        <dsp:cNvPr id="0" name=""/>
        <dsp:cNvSpPr/>
      </dsp:nvSpPr>
      <dsp:spPr>
        <a:xfrm>
          <a:off x="3717122" y="904572"/>
          <a:ext cx="250086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Obtaining data from EDR, </a:t>
          </a:r>
          <a:r>
            <a:rPr lang="en-US" sz="1200" kern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Vkursi</a:t>
          </a: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, </a:t>
          </a:r>
          <a:r>
            <a:rPr lang="en-US" sz="1200" kern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iOpday</a:t>
          </a: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, financial reporting for automatic filling of some forms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3717122" y="904572"/>
        <a:ext cx="2500869" cy="500172"/>
      </dsp:txXfrm>
    </dsp:sp>
    <dsp:sp modelId="{D39969D2-D6F4-4134-9F2D-11FB12D2DCC8}">
      <dsp:nvSpPr>
        <dsp:cNvPr id="0" name=""/>
        <dsp:cNvSpPr/>
      </dsp:nvSpPr>
      <dsp:spPr>
        <a:xfrm rot="5400000">
          <a:off x="3942218" y="2217331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13B528-F32B-4772-B11D-3437CC0EA2FE}">
      <dsp:nvSpPr>
        <dsp:cNvPr id="0" name=""/>
        <dsp:cNvSpPr/>
      </dsp:nvSpPr>
      <dsp:spPr>
        <a:xfrm>
          <a:off x="3496724" y="1573077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Verification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3530161" y="1606514"/>
        <a:ext cx="1494528" cy="617954"/>
      </dsp:txXfrm>
    </dsp:sp>
    <dsp:sp modelId="{5380D2D6-F7B2-450D-9C88-608B649F5E97}">
      <dsp:nvSpPr>
        <dsp:cNvPr id="0" name=""/>
        <dsp:cNvSpPr/>
      </dsp:nvSpPr>
      <dsp:spPr>
        <a:xfrm>
          <a:off x="5094569" y="1662092"/>
          <a:ext cx="250086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Verification of loan application by respective user roles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5094569" y="1662092"/>
        <a:ext cx="2500869" cy="500172"/>
      </dsp:txXfrm>
    </dsp:sp>
    <dsp:sp modelId="{5F447D88-FD93-4D27-B1E1-9059E0C89CF7}">
      <dsp:nvSpPr>
        <dsp:cNvPr id="0" name=""/>
        <dsp:cNvSpPr/>
      </dsp:nvSpPr>
      <dsp:spPr>
        <a:xfrm rot="5400000">
          <a:off x="5319565" y="2986619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01939B-4AA1-46D3-82AF-7072AFAC865E}">
      <dsp:nvSpPr>
        <dsp:cNvPr id="0" name=""/>
        <dsp:cNvSpPr/>
      </dsp:nvSpPr>
      <dsp:spPr>
        <a:xfrm>
          <a:off x="4874072" y="2342365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Application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4907509" y="2375802"/>
        <a:ext cx="1494528" cy="617954"/>
      </dsp:txXfrm>
    </dsp:sp>
    <dsp:sp modelId="{928B8CB1-C945-4BE8-AA05-309A9E6C1D82}">
      <dsp:nvSpPr>
        <dsp:cNvPr id="0" name=""/>
        <dsp:cNvSpPr/>
      </dsp:nvSpPr>
      <dsp:spPr>
        <a:xfrm>
          <a:off x="6480056" y="2417565"/>
          <a:ext cx="250086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Review of loan application and saving documents in E-archive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6480056" y="2417565"/>
        <a:ext cx="2500869" cy="500172"/>
      </dsp:txXfrm>
    </dsp:sp>
    <dsp:sp modelId="{19A6E919-C57F-4AAB-8D3F-7EABEF568FD9}">
      <dsp:nvSpPr>
        <dsp:cNvPr id="0" name=""/>
        <dsp:cNvSpPr/>
      </dsp:nvSpPr>
      <dsp:spPr>
        <a:xfrm rot="5400000">
          <a:off x="6696913" y="3755907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C90F56-1C17-46F3-A316-9AC5E56B01C6}">
      <dsp:nvSpPr>
        <dsp:cNvPr id="0" name=""/>
        <dsp:cNvSpPr/>
      </dsp:nvSpPr>
      <dsp:spPr>
        <a:xfrm>
          <a:off x="6251419" y="3111653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Approval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6284856" y="3145090"/>
        <a:ext cx="1494528" cy="617954"/>
      </dsp:txXfrm>
    </dsp:sp>
    <dsp:sp modelId="{691FA4C8-59C0-482C-BF90-4CB1E9AE2F5E}">
      <dsp:nvSpPr>
        <dsp:cNvPr id="0" name=""/>
        <dsp:cNvSpPr/>
      </dsp:nvSpPr>
      <dsp:spPr>
        <a:xfrm>
          <a:off x="7891431" y="3212840"/>
          <a:ext cx="250086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Approval of loan application by respective user roles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7891431" y="3212840"/>
        <a:ext cx="2500869" cy="500172"/>
      </dsp:txXfrm>
    </dsp:sp>
    <dsp:sp modelId="{A00281EE-6BC3-4858-AF40-D4536B66B16B}">
      <dsp:nvSpPr>
        <dsp:cNvPr id="0" name=""/>
        <dsp:cNvSpPr/>
      </dsp:nvSpPr>
      <dsp:spPr>
        <a:xfrm rot="5400000">
          <a:off x="8074260" y="4525195"/>
          <a:ext cx="581183" cy="661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597">
            <a:alpha val="49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70404A-93C1-4FD3-B95E-08510D2C8C2A}">
      <dsp:nvSpPr>
        <dsp:cNvPr id="0" name=""/>
        <dsp:cNvSpPr/>
      </dsp:nvSpPr>
      <dsp:spPr>
        <a:xfrm>
          <a:off x="7628766" y="3880941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Documents Signing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7662203" y="3914378"/>
        <a:ext cx="1494528" cy="617954"/>
      </dsp:txXfrm>
    </dsp:sp>
    <dsp:sp modelId="{93FDDA0C-0FF3-4BBB-9B97-14FA51B61148}">
      <dsp:nvSpPr>
        <dsp:cNvPr id="0" name=""/>
        <dsp:cNvSpPr/>
      </dsp:nvSpPr>
      <dsp:spPr>
        <a:xfrm>
          <a:off x="9239049" y="3971750"/>
          <a:ext cx="2500869" cy="50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Documents signing by the client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9239049" y="3971750"/>
        <a:ext cx="2500869" cy="500172"/>
      </dsp:txXfrm>
    </dsp:sp>
    <dsp:sp modelId="{5756C2B8-0928-4B44-BEE6-F351C7CFBC27}">
      <dsp:nvSpPr>
        <dsp:cNvPr id="0" name=""/>
        <dsp:cNvSpPr/>
      </dsp:nvSpPr>
      <dsp:spPr>
        <a:xfrm>
          <a:off x="9006113" y="4675129"/>
          <a:ext cx="1561402" cy="68482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9597"/>
            </a:gs>
            <a:gs pos="50000">
              <a:srgbClr val="009597">
                <a:alpha val="22000"/>
              </a:srgbClr>
            </a:gs>
            <a:gs pos="100000">
              <a:srgbClr val="009597">
                <a:alpha val="9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Implement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Agreement</a:t>
          </a:r>
          <a:endParaRPr lang="uk-UA" sz="1800" b="1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9039550" y="4708566"/>
        <a:ext cx="1494528" cy="617954"/>
      </dsp:txXfrm>
    </dsp:sp>
    <dsp:sp modelId="{C6FB5ECB-82A6-4873-A78B-88748F4E8BB0}">
      <dsp:nvSpPr>
        <dsp:cNvPr id="0" name=""/>
        <dsp:cNvSpPr/>
      </dsp:nvSpPr>
      <dsp:spPr>
        <a:xfrm>
          <a:off x="10427798" y="4655211"/>
          <a:ext cx="1892039" cy="73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Actions in </a:t>
          </a:r>
          <a:r>
            <a:rPr lang="en-US" sz="1200" kern="1200" err="1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iOpday</a:t>
          </a:r>
          <a:r>
            <a:rPr lang="en-US" sz="1200" kern="1200">
              <a:solidFill>
                <a:schemeClr val="tx1">
                  <a:lumMod val="50000"/>
                </a:schemeClr>
              </a:solidFill>
              <a:latin typeface="+mn-lt"/>
              <a:cs typeface="Segoe UI Light" panose="020B0502040204020203" pitchFamily="34" charset="0"/>
            </a:rPr>
            <a:t> for creation of the loan agreement &amp; tranches</a:t>
          </a:r>
          <a:endParaRPr lang="uk-UA" sz="1200" kern="1200">
            <a:solidFill>
              <a:schemeClr val="tx1">
                <a:lumMod val="50000"/>
              </a:schemeClr>
            </a:solidFill>
            <a:latin typeface="+mn-lt"/>
            <a:cs typeface="Segoe UI Light" panose="020B0502040204020203" pitchFamily="34" charset="0"/>
          </a:endParaRPr>
        </a:p>
      </dsp:txBody>
      <dsp:txXfrm>
        <a:off x="10427798" y="4655211"/>
        <a:ext cx="1892039" cy="733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A685A-ED6D-4AFE-86D3-401CF9F30740}">
      <dsp:nvSpPr>
        <dsp:cNvPr id="0" name=""/>
        <dsp:cNvSpPr/>
      </dsp:nvSpPr>
      <dsp:spPr>
        <a:xfrm>
          <a:off x="88122" y="442845"/>
          <a:ext cx="1242678" cy="40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2 weeks</a:t>
          </a:r>
          <a:endParaRPr lang="uk-UA" sz="1800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88122" y="442845"/>
        <a:ext cx="1242678" cy="409519"/>
      </dsp:txXfrm>
    </dsp:sp>
    <dsp:sp modelId="{72C3B077-0848-4189-876F-1F597E602D3D}">
      <dsp:nvSpPr>
        <dsp:cNvPr id="0" name=""/>
        <dsp:cNvSpPr/>
      </dsp:nvSpPr>
      <dsp:spPr>
        <a:xfrm>
          <a:off x="88122" y="1306379"/>
          <a:ext cx="1242678" cy="76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AS IS</a:t>
          </a:r>
          <a:endParaRPr lang="uk-UA" sz="1800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88122" y="1306379"/>
        <a:ext cx="1242678" cy="767239"/>
      </dsp:txXfrm>
    </dsp:sp>
    <dsp:sp modelId="{61D4F664-E933-4A1D-AD4F-1A772E0BD582}">
      <dsp:nvSpPr>
        <dsp:cNvPr id="0" name=""/>
        <dsp:cNvSpPr/>
      </dsp:nvSpPr>
      <dsp:spPr>
        <a:xfrm>
          <a:off x="86710" y="318295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3EC2-E3BC-4335-AE78-B25234B34AF5}">
      <dsp:nvSpPr>
        <dsp:cNvPr id="0" name=""/>
        <dsp:cNvSpPr/>
      </dsp:nvSpPr>
      <dsp:spPr>
        <a:xfrm>
          <a:off x="155904" y="179905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4C9EC-03F9-47FB-886F-9F92DE4C7E73}">
      <dsp:nvSpPr>
        <dsp:cNvPr id="0" name=""/>
        <dsp:cNvSpPr/>
      </dsp:nvSpPr>
      <dsp:spPr>
        <a:xfrm>
          <a:off x="321971" y="207583"/>
          <a:ext cx="155334" cy="15533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929BF-13EB-49F2-AE22-44AACB1B3B93}">
      <dsp:nvSpPr>
        <dsp:cNvPr id="0" name=""/>
        <dsp:cNvSpPr/>
      </dsp:nvSpPr>
      <dsp:spPr>
        <a:xfrm>
          <a:off x="460360" y="55355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6A94C-1147-4E21-A27D-B0376A62196F}">
      <dsp:nvSpPr>
        <dsp:cNvPr id="0" name=""/>
        <dsp:cNvSpPr/>
      </dsp:nvSpPr>
      <dsp:spPr>
        <a:xfrm>
          <a:off x="640266" y="0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5D92-F55A-4777-8C0E-968CBDBF4F59}">
      <dsp:nvSpPr>
        <dsp:cNvPr id="0" name=""/>
        <dsp:cNvSpPr/>
      </dsp:nvSpPr>
      <dsp:spPr>
        <a:xfrm>
          <a:off x="861689" y="96872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537B1-07AC-4783-8A7E-40CE862241E3}">
      <dsp:nvSpPr>
        <dsp:cNvPr id="0" name=""/>
        <dsp:cNvSpPr/>
      </dsp:nvSpPr>
      <dsp:spPr>
        <a:xfrm>
          <a:off x="1000078" y="166067"/>
          <a:ext cx="155334" cy="15533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442F2-3A63-46FD-B5DC-4D86C1274164}">
      <dsp:nvSpPr>
        <dsp:cNvPr id="0" name=""/>
        <dsp:cNvSpPr/>
      </dsp:nvSpPr>
      <dsp:spPr>
        <a:xfrm>
          <a:off x="1193823" y="318295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1A61D-E40C-4664-8A45-9064BAC6FE63}">
      <dsp:nvSpPr>
        <dsp:cNvPr id="0" name=""/>
        <dsp:cNvSpPr/>
      </dsp:nvSpPr>
      <dsp:spPr>
        <a:xfrm>
          <a:off x="1276857" y="470523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554B-3C0A-431F-91D3-3B4C0DE9C639}">
      <dsp:nvSpPr>
        <dsp:cNvPr id="0" name=""/>
        <dsp:cNvSpPr/>
      </dsp:nvSpPr>
      <dsp:spPr>
        <a:xfrm>
          <a:off x="557233" y="179905"/>
          <a:ext cx="254184" cy="25418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D8C32-8D5C-48E5-8DC3-D58F9184175C}">
      <dsp:nvSpPr>
        <dsp:cNvPr id="0" name=""/>
        <dsp:cNvSpPr/>
      </dsp:nvSpPr>
      <dsp:spPr>
        <a:xfrm>
          <a:off x="17515" y="705784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8F06F-C821-4707-A9CF-31D3276BD9DE}">
      <dsp:nvSpPr>
        <dsp:cNvPr id="0" name=""/>
        <dsp:cNvSpPr/>
      </dsp:nvSpPr>
      <dsp:spPr>
        <a:xfrm>
          <a:off x="100549" y="830335"/>
          <a:ext cx="155334" cy="15533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3F853-F9C5-421A-B330-65BD360B4E6A}">
      <dsp:nvSpPr>
        <dsp:cNvPr id="0" name=""/>
        <dsp:cNvSpPr/>
      </dsp:nvSpPr>
      <dsp:spPr>
        <a:xfrm>
          <a:off x="308132" y="941046"/>
          <a:ext cx="225941" cy="225941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659E6-CB0B-4162-B665-4B0BA93A8CAC}">
      <dsp:nvSpPr>
        <dsp:cNvPr id="0" name=""/>
        <dsp:cNvSpPr/>
      </dsp:nvSpPr>
      <dsp:spPr>
        <a:xfrm>
          <a:off x="598750" y="1120952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FCE44-1C7E-48A2-8EC4-C606FAB4CCC3}">
      <dsp:nvSpPr>
        <dsp:cNvPr id="0" name=""/>
        <dsp:cNvSpPr/>
      </dsp:nvSpPr>
      <dsp:spPr>
        <a:xfrm>
          <a:off x="654105" y="941046"/>
          <a:ext cx="155334" cy="15533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ACDA-C1B6-4C81-8A1A-CE4D0C523C45}">
      <dsp:nvSpPr>
        <dsp:cNvPr id="0" name=""/>
        <dsp:cNvSpPr/>
      </dsp:nvSpPr>
      <dsp:spPr>
        <a:xfrm>
          <a:off x="792495" y="1134791"/>
          <a:ext cx="98849" cy="98849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18247-99F8-4A8D-B4BD-19A84B7CE720}">
      <dsp:nvSpPr>
        <dsp:cNvPr id="0" name=""/>
        <dsp:cNvSpPr/>
      </dsp:nvSpPr>
      <dsp:spPr>
        <a:xfrm>
          <a:off x="917045" y="913368"/>
          <a:ext cx="225941" cy="225941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D0D97-63AD-43B5-B47F-8240D583B49E}">
      <dsp:nvSpPr>
        <dsp:cNvPr id="0" name=""/>
        <dsp:cNvSpPr/>
      </dsp:nvSpPr>
      <dsp:spPr>
        <a:xfrm>
          <a:off x="1221501" y="858012"/>
          <a:ext cx="155334" cy="155334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2EE8-218E-4A5B-B1D2-20F4FE420896}">
      <dsp:nvSpPr>
        <dsp:cNvPr id="0" name=""/>
        <dsp:cNvSpPr/>
      </dsp:nvSpPr>
      <dsp:spPr>
        <a:xfrm>
          <a:off x="1376836" y="207353"/>
          <a:ext cx="456196" cy="870928"/>
        </a:xfrm>
        <a:prstGeom prst="chevron">
          <a:avLst>
            <a:gd name="adj" fmla="val 62310"/>
          </a:avLst>
        </a:prstGeom>
        <a:solidFill>
          <a:srgbClr val="82CB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1B7BD-1314-4B71-A567-EAD5D9C2D2D7}">
      <dsp:nvSpPr>
        <dsp:cNvPr id="0" name=""/>
        <dsp:cNvSpPr/>
      </dsp:nvSpPr>
      <dsp:spPr>
        <a:xfrm>
          <a:off x="1833032" y="207776"/>
          <a:ext cx="1244171" cy="87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7 days</a:t>
          </a:r>
          <a:endParaRPr lang="uk-UA" sz="1800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1833032" y="207776"/>
        <a:ext cx="1244171" cy="870919"/>
      </dsp:txXfrm>
    </dsp:sp>
    <dsp:sp modelId="{90BC159F-DC6C-4C5B-83BE-3DE6F06369CE}">
      <dsp:nvSpPr>
        <dsp:cNvPr id="0" name=""/>
        <dsp:cNvSpPr/>
      </dsp:nvSpPr>
      <dsp:spPr>
        <a:xfrm>
          <a:off x="1833032" y="1306379"/>
          <a:ext cx="1244171" cy="76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MVP delivered</a:t>
          </a:r>
          <a:endParaRPr lang="uk-UA" sz="1800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1833032" y="1306379"/>
        <a:ext cx="1244171" cy="767239"/>
      </dsp:txXfrm>
    </dsp:sp>
    <dsp:sp modelId="{69A0280B-9CC4-434B-A23D-BE4AB411C7E6}">
      <dsp:nvSpPr>
        <dsp:cNvPr id="0" name=""/>
        <dsp:cNvSpPr/>
      </dsp:nvSpPr>
      <dsp:spPr>
        <a:xfrm>
          <a:off x="3077203" y="207353"/>
          <a:ext cx="456196" cy="870928"/>
        </a:xfrm>
        <a:prstGeom prst="chevron">
          <a:avLst>
            <a:gd name="adj" fmla="val 62310"/>
          </a:avLst>
        </a:prstGeom>
        <a:solidFill>
          <a:srgbClr val="82CB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F4A3A-5FC8-48E2-8E27-F6EB294DCE9F}">
      <dsp:nvSpPr>
        <dsp:cNvPr id="0" name=""/>
        <dsp:cNvSpPr/>
      </dsp:nvSpPr>
      <dsp:spPr>
        <a:xfrm>
          <a:off x="3626712" y="145568"/>
          <a:ext cx="1057545" cy="1057545"/>
        </a:xfrm>
        <a:prstGeom prst="ellipse">
          <a:avLst/>
        </a:prstGeom>
        <a:solidFill>
          <a:srgbClr val="009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latin typeface="Segoe UI" panose="020B0502040204020203" pitchFamily="34" charset="0"/>
              <a:cs typeface="Segoe UI" panose="020B0502040204020203" pitchFamily="34" charset="0"/>
            </a:rPr>
            <a:t>2 </a:t>
          </a:r>
          <a:r>
            <a:rPr lang="en-US" sz="2400" kern="1200">
              <a:latin typeface="Segoe UI" panose="020B0502040204020203" pitchFamily="34" charset="0"/>
              <a:cs typeface="Segoe UI" panose="020B0502040204020203" pitchFamily="34" charset="0"/>
            </a:rPr>
            <a:t>days</a:t>
          </a:r>
          <a:endParaRPr lang="uk-UA" sz="24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781586" y="300442"/>
        <a:ext cx="747797" cy="747797"/>
      </dsp:txXfrm>
    </dsp:sp>
    <dsp:sp modelId="{BA5FCB7C-F588-494E-9C33-5DC8E82E3385}">
      <dsp:nvSpPr>
        <dsp:cNvPr id="0" name=""/>
        <dsp:cNvSpPr/>
      </dsp:nvSpPr>
      <dsp:spPr>
        <a:xfrm>
          <a:off x="3533400" y="1306379"/>
          <a:ext cx="1244171" cy="767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Full scope</a:t>
          </a:r>
          <a:endParaRPr lang="uk-UA" sz="1800" kern="1200">
            <a:solidFill>
              <a:schemeClr val="tx1">
                <a:lumMod val="50000"/>
              </a:schemeClr>
            </a:solidFill>
            <a:latin typeface="+mn-lt"/>
            <a:cs typeface="Segoe UI" panose="020B0502040204020203" pitchFamily="34" charset="0"/>
          </a:endParaRPr>
        </a:p>
      </dsp:txBody>
      <dsp:txXfrm>
        <a:off x="3533400" y="1306379"/>
        <a:ext cx="1244171" cy="767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0.28993</cdr:x>
      <cdr:y>0</cdr:y>
    </cdr:from>
    <cdr:to>
      <cdr:x>0.80163</cdr:x>
      <cdr:y>0.16236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4A5DEE-EE35-4104-BFF1-04E4F738F6E0}"/>
            </a:ext>
          </a:extLst>
        </cdr:cNvPr>
        <cdr:cNvSpPr txBox="1"/>
      </cdr:nvSpPr>
      <cdr:spPr>
        <a:xfrm xmlns:a="http://schemas.openxmlformats.org/drawingml/2006/main">
          <a:off x="821175" y="0"/>
          <a:ext cx="1449311" cy="406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</a:rPr>
            <a:t>Active</a:t>
          </a:r>
          <a:r>
            <a:rPr lang="en-US" sz="1200" b="1" baseline="0" dirty="0">
              <a:solidFill>
                <a:schemeClr val="bg1"/>
              </a:solidFill>
            </a:rPr>
            <a:t> clients</a:t>
          </a:r>
          <a:endParaRPr lang="uk-UA" sz="1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31D4-0A09-456A-A6A4-8E8B542CC6FA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A66A-3158-4464-AEC0-2F33EDBD56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E7C31-7687-4939-8BE1-3CC3DF3064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0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9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E7C31-7687-4939-8BE1-3CC3DF30640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0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1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FB81-5E8B-4530-92BE-63D6A3010B1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20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EC00-E012-4074-B380-8983C055D69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3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942A3-B633-4ADC-8C98-42DD797D1ACA}" type="slidenum">
              <a:rPr kumimoji="0" lang="uk-U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uk-U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0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EC00-E012-4074-B380-8983C055D69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1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777F-4DEE-D752-6CA6-6CF10BBD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8FD25-83C8-9855-7A11-86159741E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0D18D-55F3-C1DB-E8C0-C4D06F95C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b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0940E-73CF-A7A7-FF11-8E482788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4B7E-C320-4C3A-B428-F9DBC960083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CB7BC3-3274-B165-2404-C484EE28B6ED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uk-UA"/>
              <a:t>Інструкція з заповнення </a:t>
            </a:r>
            <a:r>
              <a:rPr lang="en-GB"/>
              <a:t>SteerCo Closure Presentation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11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4B7E-C320-4C3A-B428-F9DBC960083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uk-UA"/>
              <a:t>Інструкція з заповнення </a:t>
            </a:r>
            <a:r>
              <a:rPr lang="en-GB"/>
              <a:t>SteerCo Closure Presentation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59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jpe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72000" y="0"/>
            <a:ext cx="1248000" cy="802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083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535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8383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368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862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9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A49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3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defRPr>
                <a:solidFill>
                  <a:schemeClr val="accent3"/>
                </a:solidFill>
              </a:defRPr>
            </a:lvl3pPr>
            <a:lvl4pPr>
              <a:buSzPct val="90000"/>
              <a:defRPr>
                <a:solidFill>
                  <a:schemeClr val="tx1"/>
                </a:solidFill>
              </a:defRPr>
            </a:lvl4pPr>
            <a:lvl5pPr>
              <a:buSzPct val="90000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8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0" indent="180000">
              <a:lnSpc>
                <a:spcPct val="95000"/>
              </a:lnSpc>
              <a:buSzPct val="100000"/>
              <a:buFont typeface="Wingdings" pitchFamily="2" charset="2"/>
              <a:buChar char="§"/>
              <a:defRPr sz="1400" b="0">
                <a:solidFill>
                  <a:schemeClr val="accent3"/>
                </a:solidFill>
              </a:defRPr>
            </a:lvl1pPr>
            <a:lvl2pPr marL="187325" indent="179388">
              <a:lnSpc>
                <a:spcPct val="95000"/>
              </a:lnSpc>
              <a:defRPr sz="1400">
                <a:solidFill>
                  <a:schemeClr val="accent3"/>
                </a:solidFill>
              </a:defRPr>
            </a:lvl2pPr>
            <a:lvl3pPr marL="357188" indent="179388">
              <a:lnSpc>
                <a:spcPct val="95000"/>
              </a:lnSpc>
              <a:defRPr sz="1400">
                <a:solidFill>
                  <a:schemeClr val="accent3"/>
                </a:solidFill>
              </a:defRPr>
            </a:lvl3pPr>
            <a:lvl4pPr marL="536575" indent="179388">
              <a:lnSpc>
                <a:spcPct val="95000"/>
              </a:lnSpc>
              <a:buClr>
                <a:schemeClr val="accent3"/>
              </a:buClr>
              <a:buSzPct val="90000"/>
              <a:defRPr sz="1400">
                <a:solidFill>
                  <a:schemeClr val="accent3"/>
                </a:solidFill>
              </a:defRPr>
            </a:lvl4pPr>
            <a:lvl5pPr marL="715963" indent="179388">
              <a:lnSpc>
                <a:spcPct val="95000"/>
              </a:lnSpc>
              <a:buClr>
                <a:schemeClr val="accent3"/>
              </a:buClr>
              <a:buSzPct val="90000"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314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60000" y="381001"/>
            <a:ext cx="10734585" cy="1062000"/>
          </a:xfrm>
        </p:spPr>
        <p:txBody>
          <a:bodyPr/>
          <a:lstStyle>
            <a:lvl1pPr>
              <a:defRPr sz="360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1462618" y="2038350"/>
            <a:ext cx="5183716" cy="3780000"/>
          </a:xfrm>
          <a:solidFill>
            <a:schemeClr val="bg1">
              <a:lumMod val="85000"/>
            </a:schemeClr>
          </a:solidFill>
        </p:spPr>
        <p:txBody>
          <a:bodyPr tIns="126000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9998" y="1500187"/>
            <a:ext cx="10734585" cy="540000"/>
          </a:xfrm>
        </p:spPr>
        <p:txBody>
          <a:bodyPr/>
          <a:lstStyle>
            <a:lvl1pPr marL="0" indent="0">
              <a:buNone/>
              <a:defRPr sz="1900" b="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6"/>
          </p:nvPr>
        </p:nvSpPr>
        <p:spPr bwMode="gray">
          <a:xfrm>
            <a:off x="7586960" y="2092345"/>
            <a:ext cx="4107624" cy="3933805"/>
          </a:xfrm>
        </p:spPr>
        <p:txBody>
          <a:bodyPr/>
          <a:lstStyle>
            <a:lvl1pPr marL="0" indent="182563">
              <a:lnSpc>
                <a:spcPct val="95000"/>
              </a:lnSpc>
              <a:buSzPct val="90000"/>
              <a:buFont typeface="Wingdings" pitchFamily="2" charset="2"/>
              <a:buChar char="§"/>
              <a:defRPr sz="1400" b="1"/>
            </a:lvl1pPr>
            <a:lvl2pPr marL="0" indent="182563">
              <a:lnSpc>
                <a:spcPct val="95000"/>
              </a:lnSpc>
              <a:buSzPct val="90000"/>
              <a:buFont typeface="Wingdings" pitchFamily="2" charset="2"/>
              <a:buChar char="§"/>
              <a:defRPr sz="1400">
                <a:solidFill>
                  <a:schemeClr val="accent3"/>
                </a:solidFill>
              </a:defRPr>
            </a:lvl2pPr>
            <a:lvl3pPr marL="0" indent="182563">
              <a:buSzPct val="90000"/>
              <a:buFont typeface="Wingdings" pitchFamily="2" charset="2"/>
              <a:buChar char="§"/>
              <a:defRPr sz="1400"/>
            </a:lvl3pPr>
            <a:lvl4pPr marL="0" indent="182563">
              <a:buSzPct val="90000"/>
              <a:buFont typeface="Wingdings" pitchFamily="2" charset="2"/>
              <a:buChar char="§"/>
              <a:defRPr sz="1400"/>
            </a:lvl4pPr>
            <a:lvl5pPr marL="0" indent="182563">
              <a:buSzPct val="9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23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96934" y="354424"/>
            <a:ext cx="7095068" cy="581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Visuel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60000" y="1447800"/>
            <a:ext cx="3887861" cy="4578350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chemeClr val="accent3"/>
                </a:solidFill>
              </a:defRPr>
            </a:lvl1pPr>
            <a:lvl2pPr marL="0" indent="0">
              <a:buFont typeface="Arial" pitchFamily="34" charset="0"/>
              <a:buNone/>
              <a:defRPr sz="2200" b="0">
                <a:solidFill>
                  <a:schemeClr val="accent3"/>
                </a:solidFill>
              </a:defRPr>
            </a:lvl2pPr>
            <a:lvl3pPr marL="0" indent="0">
              <a:buFont typeface="Arial" pitchFamily="34" charset="0"/>
              <a:buNone/>
              <a:defRPr sz="2200"/>
            </a:lvl3pPr>
            <a:lvl4pPr marL="0" indent="0">
              <a:buSzPct val="90000"/>
              <a:buFont typeface="Arial" pitchFamily="34" charset="0"/>
              <a:buNone/>
              <a:defRPr sz="2200"/>
            </a:lvl4pPr>
            <a:lvl5pPr marL="0" indent="0">
              <a:buSzPct val="90000"/>
              <a:buFont typeface="Arial" pitchFamily="34" charset="0"/>
              <a:buNone/>
              <a:defRPr sz="22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0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e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pictos_derniere_couleu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5239512"/>
            <a:ext cx="121920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rniere 1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15413" y="5367641"/>
            <a:ext cx="10800523" cy="9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6"/>
          <p:cNvSpPr>
            <a:spLocks noGrp="1"/>
          </p:cNvSpPr>
          <p:nvPr>
            <p:ph sz="quarter" idx="10"/>
          </p:nvPr>
        </p:nvSpPr>
        <p:spPr>
          <a:xfrm>
            <a:off x="729843" y="1433519"/>
            <a:ext cx="10599773" cy="4467843"/>
          </a:xfrm>
          <a:prstGeom prst="rect">
            <a:avLst/>
          </a:prstGeom>
        </p:spPr>
        <p:txBody>
          <a:bodyPr vert="horz"/>
          <a:lstStyle>
            <a:lvl1pPr marL="198000" indent="-198000">
              <a:buClr>
                <a:srgbClr val="009B5E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5600" indent="-212400">
              <a:buClr>
                <a:srgbClr val="76B82A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0800" indent="-194400">
              <a:buClr>
                <a:srgbClr val="00B6ED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2000" indent="-194400">
              <a:buClr>
                <a:srgbClr val="9D90B2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55200" indent="-194400">
              <a:buClr>
                <a:srgbClr val="D51C6A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777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600" y="39792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616000" y="3"/>
            <a:ext cx="960000" cy="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Forme libre 1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72000" y="0"/>
            <a:ext cx="1248000" cy="8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4207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1" y="731743"/>
            <a:ext cx="516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06575B-2AA7-42C0-AEF2-D9AD31526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28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0800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0800"/>
            <a:ext cx="10980000" cy="2340000"/>
          </a:xfrm>
        </p:spPr>
        <p:txBody>
          <a:bodyPr anchor="t">
            <a:norm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F25D88-16F6-4D3B-8C17-BA11C25DC62C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64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B846008-EFE2-47B0-B7F8-92425D0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2061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BC1F89-C2D8-4D79-A074-D1E96076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1731"/>
            <a:ext cx="10980000" cy="2340000"/>
          </a:xfrm>
        </p:spPr>
        <p:txBody>
          <a:bodyPr anchor="t">
            <a:no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92135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258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6480000" cy="720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993652"/>
            <a:ext cx="6480000" cy="28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5B4A068C-20AD-4FFB-9C49-0DC3A94E5C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89158" y="2125662"/>
            <a:ext cx="3998842" cy="37479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2708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2612" y="6174395"/>
            <a:ext cx="4320000" cy="252000"/>
          </a:xfrm>
        </p:spPr>
        <p:txBody>
          <a:bodyPr/>
          <a:lstStyle/>
          <a:p>
            <a:r>
              <a:rPr lang="pt-BR"/>
              <a:t>BPI - AAP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7D94D00-328F-462D-A767-108EAF86E58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8000" y="1728000"/>
            <a:ext cx="10535920" cy="40844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1671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853040" y="1638311"/>
            <a:ext cx="10534651" cy="3945072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/>
          <a:lstStyle>
            <a:lvl1pPr marL="0" indent="0">
              <a:buNone/>
              <a:defRPr sz="1800">
                <a:solidFill>
                  <a:srgbClr val="485155"/>
                </a:solidFill>
                <a:latin typeface="Century Gothic" panose="020B0502020202020204" pitchFamily="34" charset="0"/>
              </a:defRPr>
            </a:lvl1pPr>
            <a:lvl2pPr marL="361857" indent="-180929">
              <a:buSzPct val="100000"/>
              <a:buFontTx/>
              <a:buBlip>
                <a:blip r:embed="rId2"/>
              </a:buBlip>
              <a:defRPr lang="fr-FR" sz="1800" kern="1200" baseline="0" smtClean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523740" indent="-161884">
              <a:buSzPct val="60000"/>
              <a:buFont typeface="Wingdings 3" panose="05040102010807070707" pitchFamily="18" charset="2"/>
              <a:buChar char="u"/>
              <a:defRPr lang="fr-FR" sz="1600" kern="1200" baseline="0" smtClean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714191" indent="-171405">
              <a:buFont typeface="Arial" panose="020B0604020202020204" pitchFamily="34" charset="0"/>
              <a:buChar char="•"/>
              <a:defRPr lang="fr-FR" sz="1400" kern="1200" baseline="0">
                <a:solidFill>
                  <a:srgbClr val="485155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714191" indent="0">
              <a:buSzPct val="60000"/>
              <a:buFont typeface="Courier New" panose="02070309020205020404" pitchFamily="49" charset="0"/>
              <a:buNone/>
              <a:defRPr sz="1400">
                <a:solidFill>
                  <a:srgbClr val="485155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  <a:p>
            <a:pPr lvl="0"/>
            <a:endParaRPr lang="fr-FR"/>
          </a:p>
          <a:p>
            <a:pPr lvl="1"/>
            <a:r>
              <a:rPr lang="fr-FR"/>
              <a:t>Puce de niveau 1</a:t>
            </a:r>
          </a:p>
          <a:p>
            <a:pPr lvl="2"/>
            <a:r>
              <a:rPr lang="fr-FR"/>
              <a:t>Puce de niveau 2</a:t>
            </a:r>
          </a:p>
          <a:p>
            <a:pPr lvl="3"/>
            <a:r>
              <a:rPr lang="fr-FR"/>
              <a:t>Puce de niveau 3</a:t>
            </a:r>
          </a:p>
          <a:p>
            <a:pPr lvl="4"/>
            <a:r>
              <a:rPr lang="fr-FR"/>
              <a:t>Puce de niveau 4</a:t>
            </a:r>
          </a:p>
          <a:p>
            <a:pPr lvl="4"/>
            <a:endParaRPr lang="fr-FR"/>
          </a:p>
          <a:p>
            <a:pPr lvl="4"/>
            <a:endParaRPr lang="fr-FR"/>
          </a:p>
          <a:p>
            <a:pPr lvl="4"/>
            <a:endParaRPr lang="fr-FR"/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1738923" y="1129547"/>
            <a:ext cx="797627" cy="54000"/>
          </a:xfrm>
          <a:prstGeom prst="roundRect">
            <a:avLst/>
          </a:prstGeom>
          <a:solidFill>
            <a:srgbClr val="00962B"/>
          </a:solidFill>
          <a:ln>
            <a:solidFill>
              <a:srgbClr val="009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457082"/>
            <a:endParaRPr lang="fr-FR" sz="1800">
              <a:solidFill>
                <a:srgbClr val="2699D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527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01" y="370813"/>
            <a:ext cx="570400" cy="3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2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53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8238" y="6548736"/>
            <a:ext cx="828017" cy="252000"/>
          </a:xfrm>
          <a:prstGeom prst="rect">
            <a:avLst/>
          </a:prstGeom>
        </p:spPr>
        <p:txBody>
          <a:bodyPr/>
          <a:lstStyle/>
          <a:p>
            <a:fld id="{20B38CFD-3C70-474F-87FE-73F70D80645B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228" y="6550931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38" y="654873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883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Forme libre 1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939264" y="3960400"/>
            <a:ext cx="9755320" cy="14400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5371" y="4273550"/>
            <a:ext cx="264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10" name="Image 9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72000" y="0"/>
            <a:ext cx="1248000" cy="8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7" y="3979549"/>
            <a:ext cx="9755320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TYTUŁ PREZENTACJI </a:t>
            </a:r>
            <a:br>
              <a:rPr lang="pl-PL" noProof="0"/>
            </a:br>
            <a:r>
              <a:rPr lang="pl-PL" noProof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8336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TYTUŁ PREZENTACJI </a:t>
            </a:r>
            <a:br>
              <a:rPr lang="fr-FR" noProof="0"/>
            </a:br>
            <a:r>
              <a:rPr lang="fr-FR" noProof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33884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5616000" y="1"/>
            <a:ext cx="960000" cy="823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241576" y="3979549"/>
            <a:ext cx="9755320" cy="143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TYTUŁ PREZENTACJI</a:t>
            </a:r>
            <a:br>
              <a:rPr lang="pl-PL" noProof="0"/>
            </a:br>
            <a:r>
              <a:rPr lang="pl-PL" noProof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091" y="4293096"/>
            <a:ext cx="192000" cy="912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33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234" y="6281744"/>
            <a:ext cx="1519221" cy="480053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6678000"/>
            <a:ext cx="24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2241577" y="5421687"/>
            <a:ext cx="9755320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2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2241577" y="5598384"/>
            <a:ext cx="9755320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dirty="0" smtClean="0"/>
            </a:lvl2pPr>
            <a:lvl3pPr>
              <a:defRPr lang="pl-PL" sz="16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0" lvl="0" indent="0">
              <a:buFontTx/>
              <a:buNone/>
            </a:pPr>
            <a:r>
              <a:rPr lang="pl-PL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2241578" y="5774945"/>
            <a:ext cx="9755319" cy="168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12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600" smtClean="0"/>
            </a:lvl2pPr>
            <a:lvl3pPr>
              <a:defRPr lang="pl-PL" sz="1600" smtClean="0"/>
            </a:lvl3pPr>
            <a:lvl4pPr>
              <a:defRPr lang="pl-PL" sz="1600" smtClean="0"/>
            </a:lvl4pPr>
            <a:lvl5pPr>
              <a:defRPr lang="pl-PL" sz="1600"/>
            </a:lvl5pPr>
          </a:lstStyle>
          <a:p>
            <a:pPr marL="0" lvl="0" indent="0">
              <a:buFontTx/>
              <a:buNone/>
            </a:pPr>
            <a:r>
              <a:rPr lang="pl-PL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2241577" y="5949427"/>
            <a:ext cx="9755320" cy="168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12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431802" y="333378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91434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751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6309320"/>
            <a:ext cx="340770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76322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340800" y="32640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6911" y="514352"/>
            <a:ext cx="7816499" cy="5511800"/>
          </a:xfrm>
        </p:spPr>
        <p:txBody>
          <a:bodyPr anchor="ctr" anchorCtr="0"/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31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32808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 </a:t>
            </a:r>
            <a:br>
              <a:rPr lang="pl-PL">
                <a:solidFill>
                  <a:srgbClr val="008789"/>
                </a:solidFill>
              </a:rPr>
            </a:br>
            <a:r>
              <a:rPr lang="pl-PL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26983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922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674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24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elit, </a:t>
            </a:r>
            <a:r>
              <a:rPr lang="pl-PL" err="1"/>
              <a:t>sed</a:t>
            </a:r>
            <a:r>
              <a:rPr lang="pl-PL"/>
              <a:t> do </a:t>
            </a:r>
            <a:r>
              <a:rPr lang="pl-PL" err="1"/>
              <a:t>eiusmod</a:t>
            </a:r>
            <a:r>
              <a:rPr lang="pl-PL"/>
              <a:t> </a:t>
            </a:r>
            <a:r>
              <a:rPr lang="pl-PL" err="1"/>
              <a:t>tempor</a:t>
            </a:r>
            <a:r>
              <a:rPr lang="pl-PL"/>
              <a:t> </a:t>
            </a:r>
            <a:r>
              <a:rPr lang="pl-PL" err="1"/>
              <a:t>incididunt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labore</a:t>
            </a:r>
            <a:r>
              <a:rPr lang="pl-PL"/>
              <a:t> et </a:t>
            </a:r>
            <a:r>
              <a:rPr lang="pl-PL" err="1"/>
              <a:t>dolore</a:t>
            </a:r>
            <a:r>
              <a:rPr lang="pl-PL"/>
              <a:t> </a:t>
            </a:r>
            <a:r>
              <a:rPr lang="pl-PL" err="1"/>
              <a:t>magna</a:t>
            </a:r>
            <a:r>
              <a:rPr lang="pl-PL"/>
              <a:t> </a:t>
            </a:r>
            <a:r>
              <a:rPr lang="pl-PL" err="1"/>
              <a:t>aliqua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endParaRPr lang="pl-PL"/>
          </a:p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4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2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3407199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24311" y="6480335"/>
            <a:ext cx="659188" cy="360000"/>
          </a:xfrm>
        </p:spPr>
        <p:txBody>
          <a:bodyPr/>
          <a:lstStyle/>
          <a:p>
            <a:r>
              <a:rPr lang="pl-PL"/>
              <a:t>29.09.2017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2040938" y="6480335"/>
            <a:ext cx="391321" cy="36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277430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561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6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1" y="2361347"/>
            <a:ext cx="5575333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/>
              <a:t>TYTUŁ PREZENTACJI </a:t>
            </a:r>
            <a:br>
              <a:rPr lang="pl-PL" noProof="0"/>
            </a:br>
            <a:r>
              <a:rPr lang="pl-PL" noProof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err="1"/>
              <a:t>xxxxxxxxxxxxxxxxx</a:t>
            </a:r>
            <a:endParaRPr lang="pl-PL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39" y="788971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29" y="188869"/>
            <a:ext cx="3240036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041" y="5709026"/>
            <a:ext cx="2274847" cy="1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1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38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TYTUŁ PREZENTACJI </a:t>
            </a:r>
            <a:br>
              <a:rPr lang="pl-PL" noProof="0"/>
            </a:br>
            <a:r>
              <a:rPr lang="pl-PL" noProof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7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86" indent="0">
              <a:buFontTx/>
              <a:buNone/>
              <a:defRPr sz="1600"/>
            </a:lvl2pPr>
            <a:lvl3pPr marL="1151971" indent="0">
              <a:buFontTx/>
              <a:buNone/>
              <a:defRPr sz="1600"/>
            </a:lvl3pPr>
            <a:lvl4pPr marL="1727957" indent="0">
              <a:buFontTx/>
              <a:buNone/>
              <a:defRPr sz="1600"/>
            </a:lvl4pPr>
            <a:lvl5pPr marL="2303942" indent="0">
              <a:buFontTx/>
              <a:buNone/>
              <a:defRPr sz="1600"/>
            </a:lvl5pPr>
          </a:lstStyle>
          <a:p>
            <a:pPr lvl="0"/>
            <a:r>
              <a:rPr lang="pl-PL" err="1"/>
              <a:t>xxxxxxxxxxxxxxxxx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39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1" y="188869"/>
            <a:ext cx="3120035" cy="721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r" defTabSz="11006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3117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0" y="673100"/>
            <a:ext cx="7816499" cy="5511800"/>
          </a:xfrm>
        </p:spPr>
        <p:txBody>
          <a:bodyPr anchor="ctr" anchorCtr="0"/>
          <a:lstStyle>
            <a:lvl1pPr>
              <a:defRPr sz="3733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2"/>
            <a:ext cx="720008" cy="480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115373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3"/>
            <a:ext cx="10835216" cy="4438651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669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2"/>
            <a:ext cx="10824633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 </a:t>
            </a:r>
            <a:br>
              <a:rPr lang="pl-PL">
                <a:solidFill>
                  <a:srgbClr val="008789"/>
                </a:solidFill>
              </a:rPr>
            </a:br>
            <a:r>
              <a:rPr lang="pl-PL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5"/>
            <a:ext cx="10835216" cy="3959499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260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9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Clr>
                <a:schemeClr val="bg2"/>
              </a:buClr>
              <a:buSzPct val="100000"/>
              <a:defRPr sz="1800" b="0" cap="all" baseline="0">
                <a:solidFill>
                  <a:schemeClr val="accent3"/>
                </a:solidFill>
              </a:defRPr>
            </a:lvl1pPr>
            <a:lvl2pPr marL="625475" indent="-265113">
              <a:buClr>
                <a:schemeClr val="bg2"/>
              </a:buClr>
              <a:buSzPct val="80000"/>
              <a:buFont typeface="Wingdings" pitchFamily="2" charset="2"/>
              <a:buChar char="n"/>
              <a:defRPr sz="1600">
                <a:solidFill>
                  <a:schemeClr val="accent3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893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1080135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732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2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29" y="1962383"/>
            <a:ext cx="5291019" cy="4106100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57" y="1457657"/>
            <a:ext cx="5291691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684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3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3" y="2063798"/>
            <a:ext cx="390099" cy="171042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1"/>
            <a:ext cx="9499600" cy="1710267"/>
          </a:xfrm>
        </p:spPr>
        <p:txBody>
          <a:bodyPr/>
          <a:lstStyle>
            <a:lvl1pPr marL="0" indent="0">
              <a:buNone/>
              <a:defRPr sz="3733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elit, </a:t>
            </a:r>
            <a:r>
              <a:rPr lang="pl-PL" err="1"/>
              <a:t>sed</a:t>
            </a:r>
            <a:r>
              <a:rPr lang="pl-PL"/>
              <a:t> do </a:t>
            </a:r>
            <a:r>
              <a:rPr lang="pl-PL" err="1"/>
              <a:t>eiusmod</a:t>
            </a:r>
            <a:r>
              <a:rPr lang="pl-PL"/>
              <a:t> </a:t>
            </a:r>
            <a:r>
              <a:rPr lang="pl-PL" err="1"/>
              <a:t>tempor</a:t>
            </a:r>
            <a:r>
              <a:rPr lang="pl-PL"/>
              <a:t> </a:t>
            </a:r>
            <a:r>
              <a:rPr lang="pl-PL" err="1"/>
              <a:t>incididunt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labore</a:t>
            </a:r>
            <a:r>
              <a:rPr lang="pl-PL"/>
              <a:t> et </a:t>
            </a:r>
            <a:r>
              <a:rPr lang="pl-PL" err="1"/>
              <a:t>dolore</a:t>
            </a:r>
            <a:r>
              <a:rPr lang="pl-PL"/>
              <a:t> </a:t>
            </a:r>
            <a:r>
              <a:rPr lang="pl-PL" err="1"/>
              <a:t>magna</a:t>
            </a:r>
            <a:r>
              <a:rPr lang="pl-PL"/>
              <a:t> </a:t>
            </a:r>
            <a:r>
              <a:rPr lang="pl-PL" err="1"/>
              <a:t>aliqua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597" y="4411361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endParaRPr lang="pl-PL"/>
          </a:p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17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4"/>
            <a:ext cx="4931013" cy="374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1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1" y="1454151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941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7" y="1962384"/>
            <a:ext cx="4931013" cy="3866643"/>
          </a:xfrm>
        </p:spPr>
        <p:txBody>
          <a:bodyPr/>
          <a:lstStyle>
            <a:lvl1pPr marL="359991" indent="-359991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4" y="1457657"/>
            <a:ext cx="4931687" cy="298449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5" y="1454150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727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5"/>
            <a:ext cx="10824633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263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7" y="5255491"/>
            <a:ext cx="7952509" cy="10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7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4" y="5273964"/>
            <a:ext cx="7961745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3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1" y="731743"/>
            <a:ext cx="516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7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06575B-2AA7-42C0-AEF2-D9AD31526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0800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0800"/>
            <a:ext cx="10980000" cy="2340000"/>
          </a:xfrm>
        </p:spPr>
        <p:txBody>
          <a:bodyPr anchor="t">
            <a:norm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F25D88-16F6-4D3B-8C17-BA11C25DC62C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4008" y="6470856"/>
            <a:ext cx="828017" cy="252000"/>
          </a:xfrm>
          <a:prstGeom prst="rect">
            <a:avLst/>
          </a:prstGeom>
        </p:spPr>
        <p:txBody>
          <a:bodyPr/>
          <a:lstStyle/>
          <a:p>
            <a:fld id="{9F42C373-ED48-49D9-A3E7-74C5F8A1C44A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033" y="6470856"/>
            <a:ext cx="4320000" cy="252000"/>
          </a:xfrm>
        </p:spPr>
        <p:txBody>
          <a:bodyPr/>
          <a:lstStyle/>
          <a:p>
            <a:r>
              <a:rPr lang="fr-FR"/>
              <a:t>-  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00" y="647085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B846008-EFE2-47B0-B7F8-92425D0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2061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BC1F89-C2D8-4D79-A074-D1E96076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1731"/>
            <a:ext cx="10980000" cy="2340000"/>
          </a:xfrm>
        </p:spPr>
        <p:txBody>
          <a:bodyPr anchor="t">
            <a:no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193639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8238" y="6548736"/>
            <a:ext cx="828017" cy="252000"/>
          </a:xfrm>
          <a:prstGeom prst="rect">
            <a:avLst/>
          </a:prstGeom>
        </p:spPr>
        <p:txBody>
          <a:bodyPr/>
          <a:lstStyle/>
          <a:p>
            <a:fld id="{20B38CFD-3C70-474F-87FE-73F70D80645B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228" y="6550931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38" y="654873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697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6480000" cy="720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5996" y="6508870"/>
            <a:ext cx="828017" cy="252000"/>
          </a:xfrm>
          <a:prstGeom prst="rect">
            <a:avLst/>
          </a:prstGeom>
        </p:spPr>
        <p:txBody>
          <a:bodyPr/>
          <a:lstStyle/>
          <a:p>
            <a:fld id="{74E6A647-4CCE-45A0-A1E4-593DF6E58788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96" y="6508870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993652"/>
            <a:ext cx="6480000" cy="28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5B4A068C-20AD-4FFB-9C49-0DC3A94E5C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89158" y="2125662"/>
            <a:ext cx="3998842" cy="37479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68387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9999" y="6521110"/>
            <a:ext cx="828017" cy="252000"/>
          </a:xfrm>
          <a:prstGeom prst="rect">
            <a:avLst/>
          </a:prstGeom>
        </p:spPr>
        <p:txBody>
          <a:bodyPr/>
          <a:lstStyle/>
          <a:p>
            <a:fld id="{D67BF204-B52D-4221-9F94-875BD33580E6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6510707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7D94D00-328F-462D-A767-108EAF86E58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8000" y="1728000"/>
            <a:ext cx="10535920" cy="40844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34121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4207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/>
        </p:nvCxnSpPr>
        <p:spPr>
          <a:xfrm>
            <a:off x="795762" y="613249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6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647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-  CREDIT AGRICOLE UKRAINE</a:t>
            </a:r>
          </a:p>
        </p:txBody>
      </p:sp>
    </p:spTree>
    <p:extLst>
      <p:ext uri="{BB962C8B-B14F-4D97-AF65-F5344CB8AC3E}">
        <p14:creationId xmlns:p14="http://schemas.microsoft.com/office/powerpoint/2010/main" val="3065907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B05E-04BE-4AB1-A9E0-96B0FE55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64E1-5C4F-4500-951D-381C6813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4D66-1262-4B9F-8B5B-065B0993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A9AF-D901-4EC3-A4A7-E6559A44B173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9B270-8633-42F3-8B15-A3991CA5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7EB5D-07D9-4180-8562-08B55FF3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164F-9D5E-4B3C-87B0-F8275F94A4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371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280733" y="2361347"/>
            <a:ext cx="5575335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5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/>
              <a:t>TYTUŁ PREZENTACJI </a:t>
            </a:r>
            <a:br>
              <a:rPr lang="pl-PL" noProof="0"/>
            </a:br>
            <a:r>
              <a:rPr lang="pl-PL" noProof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0731" y="4615519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575978" indent="0">
              <a:buFontTx/>
              <a:buNone/>
              <a:defRPr sz="1600"/>
            </a:lvl2pPr>
            <a:lvl3pPr marL="1151958" indent="0">
              <a:buFontTx/>
              <a:buNone/>
              <a:defRPr sz="1600"/>
            </a:lvl3pPr>
            <a:lvl4pPr marL="1727935" indent="0">
              <a:buFontTx/>
              <a:buNone/>
              <a:defRPr sz="1600"/>
            </a:lvl4pPr>
            <a:lvl5pPr marL="2303914" indent="0">
              <a:buFontTx/>
              <a:buNone/>
              <a:defRPr sz="1600"/>
            </a:lvl5pPr>
          </a:lstStyle>
          <a:p>
            <a:pPr lvl="0"/>
            <a:r>
              <a:rPr lang="pl-PL" err="1"/>
              <a:t>xxxxxxxxxxxxxxxxx</a:t>
            </a:r>
            <a:endParaRPr lang="pl-PL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5943" y="788974"/>
            <a:ext cx="5216423" cy="5178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8616031" y="188871"/>
            <a:ext cx="3240036" cy="72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spAutoFit/>
          </a:bodyPr>
          <a:lstStyle/>
          <a:p>
            <a:pPr marL="0" marR="0" lvl="0" indent="0" algn="r" defTabSz="110062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043" y="5709025"/>
            <a:ext cx="2274847" cy="11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55941" y="2228987"/>
            <a:ext cx="6360071" cy="144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735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TYTUŁ PREZENTACJI </a:t>
            </a:r>
            <a:br>
              <a:rPr lang="pl-PL" noProof="0"/>
            </a:br>
            <a:r>
              <a:rPr lang="pl-PL" noProof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55939" y="4869016"/>
            <a:ext cx="4997672" cy="168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467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575978" indent="0">
              <a:buFontTx/>
              <a:buNone/>
              <a:defRPr sz="1600"/>
            </a:lvl2pPr>
            <a:lvl3pPr marL="1151958" indent="0">
              <a:buFontTx/>
              <a:buNone/>
              <a:defRPr sz="1600"/>
            </a:lvl3pPr>
            <a:lvl4pPr marL="1727935" indent="0">
              <a:buFontTx/>
              <a:buNone/>
              <a:defRPr sz="1600"/>
            </a:lvl4pPr>
            <a:lvl5pPr marL="2303914" indent="0">
              <a:buFontTx/>
              <a:buNone/>
              <a:defRPr sz="1600"/>
            </a:lvl5pPr>
          </a:lstStyle>
          <a:p>
            <a:pPr lvl="0"/>
            <a:r>
              <a:rPr lang="pl-PL" err="1"/>
              <a:t>xxxxxxxxxxxxxxxxx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11376059" y="6257116"/>
            <a:ext cx="720008" cy="54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43" y="5597691"/>
            <a:ext cx="2653335" cy="132786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8736033" y="188871"/>
            <a:ext cx="3120035" cy="72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5" tIns="67735" rIns="67735" bIns="67735" numCol="1" spcCol="38100" rtlCol="0" anchor="ctr">
            <a:spAutoFit/>
          </a:bodyPr>
          <a:lstStyle/>
          <a:p>
            <a:pPr marL="0" marR="0" lvl="0" indent="0" algn="r" defTabSz="110062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1267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11006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67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fond h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57020"/>
            <a:ext cx="8652316" cy="1463823"/>
          </a:xfrm>
        </p:spPr>
        <p:txBody>
          <a:bodyPr/>
          <a:lstStyle>
            <a:lvl1pPr>
              <a:defRPr sz="4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42269" y="2545854"/>
            <a:ext cx="8652315" cy="3480296"/>
          </a:xfrm>
        </p:spPr>
        <p:txBody>
          <a:bodyPr/>
          <a:lstStyle>
            <a:lvl1pPr marL="361950" indent="-361950">
              <a:lnSpc>
                <a:spcPct val="125000"/>
              </a:lnSpc>
              <a:buSzPct val="100000"/>
              <a:defRPr sz="1800" b="0" cap="all" baseline="0">
                <a:solidFill>
                  <a:schemeClr val="bg1"/>
                </a:solidFill>
              </a:defRPr>
            </a:lvl1pPr>
            <a:lvl2pPr marL="625475" indent="-265113">
              <a:buSzPct val="80000"/>
              <a:buFont typeface="Wingdings" pitchFamily="2" charset="2"/>
              <a:buChar char="n"/>
              <a:defRPr sz="1600">
                <a:solidFill>
                  <a:schemeClr val="bg1"/>
                </a:solidFill>
              </a:defRPr>
            </a:lvl2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93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95941" y="673100"/>
            <a:ext cx="7816499" cy="5511800"/>
          </a:xfrm>
        </p:spPr>
        <p:txBody>
          <a:bodyPr anchor="ctr" anchorCtr="0"/>
          <a:lstStyle>
            <a:lvl1pPr>
              <a:defRPr sz="3735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11376059" y="6309034"/>
            <a:ext cx="720008" cy="480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/>
          </a:p>
        </p:txBody>
      </p:sp>
    </p:spTree>
    <p:extLst>
      <p:ext uri="{BB962C8B-B14F-4D97-AF65-F5344CB8AC3E}">
        <p14:creationId xmlns:p14="http://schemas.microsoft.com/office/powerpoint/2010/main" val="42141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7"/>
            <a:ext cx="10824635" cy="753535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629836"/>
            <a:ext cx="10835216" cy="4438651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1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3585"/>
            <a:ext cx="10824635" cy="129539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rgbClr val="008789"/>
                </a:solidFill>
              </a:rPr>
              <a:t>Tytuł </a:t>
            </a:r>
            <a:br>
              <a:rPr lang="pl-PL">
                <a:solidFill>
                  <a:srgbClr val="008789"/>
                </a:solidFill>
              </a:rPr>
            </a:br>
            <a:r>
              <a:rPr lang="pl-PL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2108988"/>
            <a:ext cx="10835216" cy="3959499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1080135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0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4" y="1962383"/>
            <a:ext cx="10835216" cy="4106100"/>
          </a:xfrm>
        </p:spPr>
        <p:txBody>
          <a:bodyPr numCol="2" spcCol="180000"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1080135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9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5" y="1962383"/>
            <a:ext cx="5291019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3" y="1457657"/>
            <a:ext cx="529169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6464432" y="1962383"/>
            <a:ext cx="5291019" cy="4106100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463760" y="1457657"/>
            <a:ext cx="5291691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 1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0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7"/>
            <a:ext cx="10824635" cy="753535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345" y="2063799"/>
            <a:ext cx="390099" cy="171043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2237317" y="2063753"/>
            <a:ext cx="9499600" cy="1710267"/>
          </a:xfrm>
        </p:spPr>
        <p:txBody>
          <a:bodyPr/>
          <a:lstStyle>
            <a:lvl1pPr marL="0" indent="0">
              <a:buNone/>
              <a:defRPr sz="3735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elit, </a:t>
            </a:r>
            <a:r>
              <a:rPr lang="pl-PL" err="1"/>
              <a:t>sed</a:t>
            </a:r>
            <a:r>
              <a:rPr lang="pl-PL"/>
              <a:t> do </a:t>
            </a:r>
            <a:r>
              <a:rPr lang="pl-PL" err="1"/>
              <a:t>eiusmod</a:t>
            </a:r>
            <a:r>
              <a:rPr lang="pl-PL"/>
              <a:t> </a:t>
            </a:r>
            <a:r>
              <a:rPr lang="pl-PL" err="1"/>
              <a:t>tempor</a:t>
            </a:r>
            <a:r>
              <a:rPr lang="pl-PL"/>
              <a:t> </a:t>
            </a:r>
            <a:r>
              <a:rPr lang="pl-PL" err="1"/>
              <a:t>incididunt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labore</a:t>
            </a:r>
            <a:r>
              <a:rPr lang="pl-PL"/>
              <a:t> et </a:t>
            </a:r>
            <a:r>
              <a:rPr lang="pl-PL" err="1"/>
              <a:t>dolore</a:t>
            </a:r>
            <a:r>
              <a:rPr lang="pl-PL"/>
              <a:t> </a:t>
            </a:r>
            <a:r>
              <a:rPr lang="pl-PL" err="1"/>
              <a:t>magna</a:t>
            </a:r>
            <a:r>
              <a:rPr lang="pl-PL"/>
              <a:t> </a:t>
            </a:r>
            <a:r>
              <a:rPr lang="pl-PL" err="1"/>
              <a:t>aliqua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236600" y="4411364"/>
            <a:ext cx="9457267" cy="117686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endParaRPr lang="pl-PL"/>
          </a:p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7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924986" y="1962385"/>
            <a:ext cx="4931015" cy="3746643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924315" y="1457657"/>
            <a:ext cx="4931687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6032502" y="1454153"/>
            <a:ext cx="5727700" cy="4254875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829189" y="1962385"/>
            <a:ext cx="4931015" cy="3866643"/>
          </a:xfrm>
        </p:spPr>
        <p:txBody>
          <a:bodyPr/>
          <a:lstStyle>
            <a:lvl1pPr marL="359987" indent="-359987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828517" y="1457657"/>
            <a:ext cx="4931687" cy="298451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>
                <a:solidFill>
                  <a:schemeClr val="bg2"/>
                </a:solidFill>
              </a:rPr>
              <a:t>PODTYTUŁ</a:t>
            </a:r>
            <a:endParaRPr lang="pl-PL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944107" y="1454151"/>
            <a:ext cx="5511900" cy="437487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8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935568" y="334438"/>
            <a:ext cx="10824635" cy="753532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8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008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1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129" y="5255493"/>
            <a:ext cx="7952511" cy="10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65" y="5273965"/>
            <a:ext cx="7961747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1" y="731743"/>
            <a:ext cx="5162550" cy="5105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851" y="4910883"/>
            <a:ext cx="5645395" cy="11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01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06575B-2AA7-42C0-AEF2-D9AD31526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0800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0800"/>
            <a:ext cx="10980000" cy="2340000"/>
          </a:xfrm>
        </p:spPr>
        <p:txBody>
          <a:bodyPr anchor="t">
            <a:norm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F25D88-16F6-4D3B-8C17-BA11C25DC62C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196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4008" y="6470856"/>
            <a:ext cx="828017" cy="252000"/>
          </a:xfrm>
          <a:prstGeom prst="rect">
            <a:avLst/>
          </a:prstGeom>
        </p:spPr>
        <p:txBody>
          <a:bodyPr/>
          <a:lstStyle/>
          <a:p>
            <a:fld id="{9F42C373-ED48-49D9-A3E7-74C5F8A1C44A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033" y="6470856"/>
            <a:ext cx="4320000" cy="252000"/>
          </a:xfrm>
        </p:spPr>
        <p:txBody>
          <a:bodyPr/>
          <a:lstStyle/>
          <a:p>
            <a:r>
              <a:rPr lang="fr-FR"/>
              <a:t>-  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00" y="647085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B846008-EFE2-47B0-B7F8-92425D08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62061"/>
            <a:ext cx="10980000" cy="2520000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5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BC1F89-C2D8-4D79-A074-D1E96076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91731"/>
            <a:ext cx="10980000" cy="2340000"/>
          </a:xfrm>
        </p:spPr>
        <p:txBody>
          <a:bodyPr anchor="t">
            <a:noAutofit/>
          </a:bodyPr>
          <a:lstStyle>
            <a:lvl1pPr marL="0" indent="0" algn="l" defTabSz="360000">
              <a:lnSpc>
                <a:spcPct val="85000"/>
              </a:lnSpc>
              <a:buNone/>
              <a:tabLst/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42318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10800000" cy="432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8238" y="6548736"/>
            <a:ext cx="828017" cy="252000"/>
          </a:xfrm>
          <a:prstGeom prst="rect">
            <a:avLst/>
          </a:prstGeom>
        </p:spPr>
        <p:txBody>
          <a:bodyPr/>
          <a:lstStyle/>
          <a:p>
            <a:fld id="{20B38CFD-3C70-474F-87FE-73F70D80645B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228" y="6550931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38" y="6548736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657475"/>
            <a:ext cx="10800000" cy="31813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28806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7" y="2124916"/>
            <a:ext cx="6480000" cy="720000"/>
          </a:xfrm>
        </p:spPr>
        <p:txBody>
          <a:bodyPr anchor="t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5996" y="6508870"/>
            <a:ext cx="828017" cy="252000"/>
          </a:xfrm>
          <a:prstGeom prst="rect">
            <a:avLst/>
          </a:prstGeom>
        </p:spPr>
        <p:txBody>
          <a:bodyPr/>
          <a:lstStyle/>
          <a:p>
            <a:fld id="{74E6A647-4CCE-45A0-A1E4-593DF6E58788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96" y="6508870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2993652"/>
            <a:ext cx="6480000" cy="28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5B4A068C-20AD-4FFB-9C49-0DC3A94E5C5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89158" y="2125662"/>
            <a:ext cx="3998842" cy="37479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458835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9999" y="6521110"/>
            <a:ext cx="828017" cy="252000"/>
          </a:xfrm>
          <a:prstGeom prst="rect">
            <a:avLst/>
          </a:prstGeom>
        </p:spPr>
        <p:txBody>
          <a:bodyPr/>
          <a:lstStyle/>
          <a:p>
            <a:fld id="{D67BF204-B52D-4221-9F94-875BD33580E6}" type="datetime1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000" y="6510707"/>
            <a:ext cx="4320000" cy="252000"/>
          </a:xfrm>
        </p:spPr>
        <p:txBody>
          <a:bodyPr/>
          <a:lstStyle/>
          <a:p>
            <a:r>
              <a:rPr lang="fr-FR"/>
              <a:t>-  Les banques de proximité à l’international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999" y="6510707"/>
            <a:ext cx="54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4E7EC6F-59D9-4EE7-89BA-68CAF6A3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956"/>
            <a:ext cx="10800000" cy="900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7D94D00-328F-462D-A767-108EAF86E58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28000" y="1728000"/>
            <a:ext cx="10535920" cy="40844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421506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89CA-BB76-4367-A6E8-586A4465D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595" y="4822825"/>
            <a:ext cx="4907826" cy="118811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94207" y="6174395"/>
            <a:ext cx="4320000" cy="252000"/>
          </a:xfrm>
        </p:spPr>
        <p:txBody>
          <a:bodyPr anchor="ctr"/>
          <a:lstStyle>
            <a:lvl1pPr marL="0" indent="0" algn="r">
              <a:buNone/>
              <a:defRPr sz="10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930B45F-AEDD-411B-9BBC-1B13EFED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70" y="731743"/>
            <a:ext cx="5580000" cy="2414623"/>
          </a:xfrm>
        </p:spPr>
        <p:txBody>
          <a:bodyPr anchor="b">
            <a:normAutofit/>
          </a:bodyPr>
          <a:lstStyle>
            <a:lvl1pPr algn="l" defTabSz="360000">
              <a:lnSpc>
                <a:spcPct val="85000"/>
              </a:lnSpc>
              <a:tabLst/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9B55D30E-725C-43C0-B80E-301FBBB3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70" y="3056037"/>
            <a:ext cx="5580000" cy="2340000"/>
          </a:xfrm>
        </p:spPr>
        <p:txBody>
          <a:bodyPr anchor="t"/>
          <a:lstStyle>
            <a:lvl1pPr marL="0" indent="0" algn="l" defTabSz="360000">
              <a:lnSpc>
                <a:spcPct val="85000"/>
              </a:lnSpc>
              <a:buNone/>
              <a:tabLst/>
              <a:defRPr sz="4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175086-68EB-4950-BC23-A9DFECDDDE2E}"/>
              </a:ext>
            </a:extLst>
          </p:cNvPr>
          <p:cNvCxnSpPr/>
          <p:nvPr/>
        </p:nvCxnSpPr>
        <p:spPr>
          <a:xfrm>
            <a:off x="795762" y="613249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46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-  CREDIT AGRICOLE UKRAINE</a:t>
            </a:r>
          </a:p>
        </p:txBody>
      </p:sp>
    </p:spTree>
    <p:extLst>
      <p:ext uri="{BB962C8B-B14F-4D97-AF65-F5344CB8AC3E}">
        <p14:creationId xmlns:p14="http://schemas.microsoft.com/office/powerpoint/2010/main" val="32554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 bwMode="gray">
          <a:xfrm>
            <a:off x="431801" y="333376"/>
            <a:ext cx="11760201" cy="58500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rgbClr val="487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42269" y="514351"/>
            <a:ext cx="8652316" cy="5511800"/>
          </a:xfrm>
        </p:spPr>
        <p:txBody>
          <a:bodyPr anchor="ctr" anchorCtr="0"/>
          <a:lstStyle>
            <a:lvl1pPr>
              <a:defRPr sz="3750" b="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82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740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5E76-F63E-4C05-86A8-995EB213D09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10.03.2026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B35D-D20E-4EE1-9243-6BDD4A383DF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54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709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712-61E2-49FB-866A-FEB0A8BFBF0B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0EFD-E912-4AD5-8DB9-F496ACA102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723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00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2072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55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4981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2744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1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0000" y="381001"/>
            <a:ext cx="10734585" cy="14638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0000" y="2006620"/>
            <a:ext cx="10734584" cy="4019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31747" y="6480335"/>
            <a:ext cx="864096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 baseline="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BPI - AAP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652317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 bwMode="gray">
          <a:xfrm>
            <a:off x="2124642" y="6480335"/>
            <a:ext cx="19202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0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13" name="Forme libre 12"/>
          <p:cNvSpPr/>
          <p:nvPr/>
        </p:nvSpPr>
        <p:spPr bwMode="gray">
          <a:xfrm>
            <a:off x="431800" y="333376"/>
            <a:ext cx="11760200" cy="5850001"/>
          </a:xfrm>
          <a:custGeom>
            <a:avLst/>
            <a:gdLst>
              <a:gd name="connsiteX0" fmla="*/ 315491 w 8820150"/>
              <a:gd name="connsiteY0" fmla="*/ 0 h 5850001"/>
              <a:gd name="connsiteX1" fmla="*/ 711374 w 8820150"/>
              <a:gd name="connsiteY1" fmla="*/ 0 h 5850001"/>
              <a:gd name="connsiteX2" fmla="*/ 8504660 w 8820150"/>
              <a:gd name="connsiteY2" fmla="*/ 0 h 5850001"/>
              <a:gd name="connsiteX3" fmla="*/ 8820150 w 8820150"/>
              <a:gd name="connsiteY3" fmla="*/ 0 h 5850001"/>
              <a:gd name="connsiteX4" fmla="*/ 8820150 w 8820150"/>
              <a:gd name="connsiteY4" fmla="*/ 18000 h 5850001"/>
              <a:gd name="connsiteX5" fmla="*/ 8567110 w 8820150"/>
              <a:gd name="connsiteY5" fmla="*/ 18000 h 5850001"/>
              <a:gd name="connsiteX6" fmla="*/ 773824 w 8820150"/>
              <a:gd name="connsiteY6" fmla="*/ 18000 h 5850001"/>
              <a:gd name="connsiteX7" fmla="*/ 377941 w 8820150"/>
              <a:gd name="connsiteY7" fmla="*/ 18000 h 5850001"/>
              <a:gd name="connsiteX8" fmla="*/ 62450 w 8820150"/>
              <a:gd name="connsiteY8" fmla="*/ 331550 h 5850001"/>
              <a:gd name="connsiteX9" fmla="*/ 62450 w 8820150"/>
              <a:gd name="connsiteY9" fmla="*/ 5518450 h 5850001"/>
              <a:gd name="connsiteX10" fmla="*/ 377941 w 8820150"/>
              <a:gd name="connsiteY10" fmla="*/ 5831999 h 5850001"/>
              <a:gd name="connsiteX11" fmla="*/ 8567109 w 8820150"/>
              <a:gd name="connsiteY11" fmla="*/ 5832000 h 5850001"/>
              <a:gd name="connsiteX12" fmla="*/ 8567119 w 8820150"/>
              <a:gd name="connsiteY12" fmla="*/ 5831999 h 5850001"/>
              <a:gd name="connsiteX13" fmla="*/ 8820150 w 8820150"/>
              <a:gd name="connsiteY13" fmla="*/ 5831999 h 5850001"/>
              <a:gd name="connsiteX14" fmla="*/ 8820150 w 8820150"/>
              <a:gd name="connsiteY14" fmla="*/ 5850000 h 5850001"/>
              <a:gd name="connsiteX15" fmla="*/ 8504669 w 8820150"/>
              <a:gd name="connsiteY15" fmla="*/ 5850000 h 5850001"/>
              <a:gd name="connsiteX16" fmla="*/ 8504659 w 8820150"/>
              <a:gd name="connsiteY16" fmla="*/ 5850001 h 5850001"/>
              <a:gd name="connsiteX17" fmla="*/ 315491 w 8820150"/>
              <a:gd name="connsiteY17" fmla="*/ 5850000 h 5850001"/>
              <a:gd name="connsiteX18" fmla="*/ 0 w 8820150"/>
              <a:gd name="connsiteY18" fmla="*/ 5534509 h 5850001"/>
              <a:gd name="connsiteX19" fmla="*/ 0 w 8820150"/>
              <a:gd name="connsiteY19" fmla="*/ 315491 h 5850001"/>
              <a:gd name="connsiteX20" fmla="*/ 315491 w 8820150"/>
              <a:gd name="connsiteY20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20150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18000"/>
                </a:lnTo>
                <a:lnTo>
                  <a:pt x="8567110" y="18000"/>
                </a:lnTo>
                <a:lnTo>
                  <a:pt x="773824" y="18000"/>
                </a:lnTo>
                <a:lnTo>
                  <a:pt x="377941" y="18000"/>
                </a:lnTo>
                <a:cubicBezTo>
                  <a:pt x="203700" y="18000"/>
                  <a:pt x="62450" y="158381"/>
                  <a:pt x="62450" y="331550"/>
                </a:cubicBezTo>
                <a:lnTo>
                  <a:pt x="62450" y="5518450"/>
                </a:lnTo>
                <a:cubicBezTo>
                  <a:pt x="62450" y="5691619"/>
                  <a:pt x="203700" y="5831999"/>
                  <a:pt x="377941" y="5831999"/>
                </a:cubicBezTo>
                <a:lnTo>
                  <a:pt x="8567109" y="5832000"/>
                </a:lnTo>
                <a:lnTo>
                  <a:pt x="8567119" y="5831999"/>
                </a:lnTo>
                <a:lnTo>
                  <a:pt x="8820150" y="5831999"/>
                </a:ln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8" name="Image 7" descr="logo_gauche.pdf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1801" y="6404992"/>
            <a:ext cx="394972" cy="2048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186" y="6247120"/>
            <a:ext cx="2790396" cy="5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5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80000"/>
        <a:buFont typeface="Wingdings" pitchFamily="2" charset="2"/>
        <a:buChar char="n"/>
        <a:defRPr sz="22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864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SzPct val="100000"/>
        <a:buFont typeface="Wingdings" pitchFamily="2" charset="2"/>
        <a:buChar char="§"/>
        <a:defRPr sz="22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296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b="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1728000" indent="18000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sz="22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4000"/>
            <a:ext cx="108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2638800"/>
            <a:ext cx="1080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238" y="6174395"/>
            <a:ext cx="828017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612" y="6174395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BPI - AAP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996" y="6174395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804000" y="6120000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217" y="6174580"/>
            <a:ext cx="559595" cy="4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  <p:sldLayoutId id="2147484151" r:id="rId9"/>
    <p:sldLayoutId id="2147484152" r:id="rId1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08000" algn="l" defTabSz="914400" rtl="0" eaLnBrk="1" latinLnBrk="0" hangingPunct="1">
        <a:lnSpc>
          <a:spcPct val="100000"/>
        </a:lnSpc>
        <a:spcBef>
          <a:spcPts val="2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1440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/>
              <a:t>Pierwszy poziom tekstu</a:t>
            </a:r>
          </a:p>
          <a:p>
            <a:pPr lvl="1"/>
            <a:r>
              <a:rPr lang="pl-PL" noProof="0"/>
              <a:t>Drugi poziom tekstu</a:t>
            </a:r>
          </a:p>
          <a:p>
            <a:pPr lvl="2"/>
            <a:r>
              <a:rPr lang="pl-PL" noProof="0"/>
              <a:t>Trzeci poziom tekstu</a:t>
            </a:r>
          </a:p>
          <a:p>
            <a:pPr lvl="3"/>
            <a:r>
              <a:rPr lang="pl-PL" noProof="0"/>
              <a:t>Czwarty poziom tekstu</a:t>
            </a:r>
          </a:p>
          <a:p>
            <a:pPr lvl="4"/>
            <a:r>
              <a:rPr lang="pl-PL" noProof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04129"/>
            <a:ext cx="1970475" cy="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24311" y="6480335"/>
            <a:ext cx="6591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aseline="0">
                <a:solidFill>
                  <a:schemeClr val="accent3"/>
                </a:solidFill>
              </a:defRPr>
            </a:lvl1pPr>
          </a:lstStyle>
          <a:p>
            <a:r>
              <a:rPr lang="pl-PL"/>
              <a:t>29.09.2017</a:t>
            </a:r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040938" y="6480335"/>
            <a:ext cx="39132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33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624093" y="6480335"/>
            <a:ext cx="192021" cy="112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733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33561" y="6404130"/>
            <a:ext cx="288000" cy="199111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340220" y="325020"/>
            <a:ext cx="11856000" cy="5856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868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4" y="381000"/>
            <a:ext cx="9439013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3" y="2006621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/>
              <a:t>Pierwszy poziom tekstu</a:t>
            </a:r>
          </a:p>
          <a:p>
            <a:pPr lvl="1"/>
            <a:r>
              <a:rPr lang="pl-PL" noProof="0"/>
              <a:t>Drugi poziom tekstu</a:t>
            </a:r>
          </a:p>
          <a:p>
            <a:pPr lvl="2"/>
            <a:r>
              <a:rPr lang="pl-PL" noProof="0"/>
              <a:t>Trzeci poziom tekstu</a:t>
            </a:r>
          </a:p>
          <a:p>
            <a:pPr lvl="3"/>
            <a:r>
              <a:rPr lang="pl-PL" noProof="0"/>
              <a:t>Czwarty poziom tekstu</a:t>
            </a:r>
          </a:p>
          <a:p>
            <a:pPr lvl="4"/>
            <a:r>
              <a:rPr lang="pl-PL" noProof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616061" y="6488445"/>
            <a:ext cx="288000" cy="19911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3" y="6429034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2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hf hdr="0" ftr="0" dt="0"/>
  <p:txStyles>
    <p:titleStyle>
      <a:lvl1pPr algn="l" defTabSz="914341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3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80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65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51" indent="-239994" algn="l" defTabSz="914341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36" indent="-239994" algn="l" defTabSz="914341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4000"/>
            <a:ext cx="108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2638800"/>
            <a:ext cx="1080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238" y="6384707"/>
            <a:ext cx="828017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DC00C446-2BD5-4E33-87A6-359237703AFB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612" y="6384707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-  Les banques de proximité à l’international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996" y="6384707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804000" y="633031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0404" y="6334031"/>
            <a:ext cx="559595" cy="4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135" r:id="rId8"/>
    <p:sldLayoutId id="2147484136" r:id="rId9"/>
    <p:sldLayoutId id="2147484137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08000" algn="l" defTabSz="914400" rtl="0" eaLnBrk="1" latinLnBrk="0" hangingPunct="1">
        <a:lnSpc>
          <a:spcPct val="100000"/>
        </a:lnSpc>
        <a:spcBef>
          <a:spcPts val="2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1440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55575" y="381000"/>
            <a:ext cx="9439015" cy="14638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255576" y="2006623"/>
            <a:ext cx="9439011" cy="4019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/>
              <a:t>Pierwszy poziom tekstu</a:t>
            </a:r>
          </a:p>
          <a:p>
            <a:pPr lvl="1"/>
            <a:r>
              <a:rPr lang="pl-PL" noProof="0"/>
              <a:t>Drugi poziom tekstu</a:t>
            </a:r>
          </a:p>
          <a:p>
            <a:pPr lvl="2"/>
            <a:r>
              <a:rPr lang="pl-PL" noProof="0"/>
              <a:t>Trzeci poziom tekstu</a:t>
            </a:r>
          </a:p>
          <a:p>
            <a:pPr lvl="3"/>
            <a:r>
              <a:rPr lang="pl-PL" noProof="0"/>
              <a:t>Czwarty poziom tekstu</a:t>
            </a:r>
          </a:p>
          <a:p>
            <a:pPr lvl="4"/>
            <a:r>
              <a:rPr lang="pl-PL" noProof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616063" y="6488447"/>
            <a:ext cx="288000" cy="19911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75" y="6429037"/>
            <a:ext cx="94318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0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33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735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87" indent="-359987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80000"/>
        <a:buFont typeface="Wingdings" pitchFamily="2" charset="2"/>
        <a:buChar char="n"/>
        <a:defRPr sz="1867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815970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391949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3"/>
        </a:buClr>
        <a:buSzPct val="100000"/>
        <a:buFont typeface="Wingdings" pitchFamily="2" charset="2"/>
        <a:buChar char="§"/>
        <a:defRPr sz="1867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967927" indent="-239991" algn="l" defTabSz="914330" rtl="0" eaLnBrk="1" latinLnBrk="0" hangingPunct="1">
        <a:lnSpc>
          <a:spcPct val="82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543904" indent="-239991" algn="l" defTabSz="914330" rtl="0" eaLnBrk="1" latinLnBrk="0" hangingPunct="1">
        <a:lnSpc>
          <a:spcPct val="95000"/>
        </a:lnSpc>
        <a:spcBef>
          <a:spcPts val="0"/>
        </a:spcBef>
        <a:spcAft>
          <a:spcPts val="1600"/>
        </a:spcAft>
        <a:buClr>
          <a:schemeClr val="accent1"/>
        </a:buClr>
        <a:buSzPct val="100000"/>
        <a:buFont typeface="Wingdings" pitchFamily="2" charset="2"/>
        <a:buChar char="§"/>
        <a:defRPr sz="1867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0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6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9" indent="-228584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4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4000"/>
            <a:ext cx="10800000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2638800"/>
            <a:ext cx="1080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238" y="6384707"/>
            <a:ext cx="828017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DC00C446-2BD5-4E33-87A6-359237703AFB}" type="datetime1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612" y="6384707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-  Les banques de proximité à l’international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996" y="6384707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804000" y="6330312"/>
            <a:ext cx="105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0404" y="6334031"/>
            <a:ext cx="559595" cy="4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00000"/>
        </a:lnSpc>
        <a:spcBef>
          <a:spcPts val="2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08000" algn="l" defTabSz="914400" rtl="0" eaLnBrk="1" latinLnBrk="0" hangingPunct="1">
        <a:lnSpc>
          <a:spcPct val="100000"/>
        </a:lnSpc>
        <a:spcBef>
          <a:spcPts val="2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1440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D62E-2BE3-465F-B57D-E24214E8397D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2693-F707-483A-930A-34A0F0A7B9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52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33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chart" Target="../charts/chart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oleObject" Target="../embeddings/oleObject2.bin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chart" Target="../charts/chart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image" Target="../media/image25.emf"/><Relationship Id="rId118" Type="http://schemas.openxmlformats.org/officeDocument/2006/relationships/chart" Target="../charts/chart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image" Target="../media/image30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slideLayout" Target="../slideLayouts/slideLayout94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chart" Target="../charts/chart1.xml"/><Relationship Id="rId119" Type="http://schemas.openxmlformats.org/officeDocument/2006/relationships/chart" Target="../charts/chart5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E8AE2E0-9E6A-4B34-8005-1DCCEF02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0" y="1149468"/>
            <a:ext cx="11697942" cy="2143595"/>
          </a:xfrm>
        </p:spPr>
        <p:txBody>
          <a:bodyPr>
            <a:noAutofit/>
          </a:bodyPr>
          <a:lstStyle/>
          <a:p>
            <a:pPr algn="ctr"/>
            <a:r>
              <a:rPr lang="en-GB" sz="2800"/>
              <a:t>BPIs PRO DAYS </a:t>
            </a:r>
            <a:br>
              <a:rPr lang="en-GB" sz="2800"/>
            </a:br>
            <a:r>
              <a:rPr lang="en-GB" sz="2800"/>
              <a:t>Carrefour Conquest Pro</a:t>
            </a:r>
            <a:br>
              <a:rPr lang="en-GB" sz="2800"/>
            </a:br>
            <a:r>
              <a:rPr lang="en-GB" sz="2800"/>
              <a:t/>
            </a:r>
            <a:br>
              <a:rPr lang="en-GB" sz="2800"/>
            </a:br>
            <a:r>
              <a:rPr lang="en-GB" sz="2800"/>
              <a:t> NEW CLIENTS ACQUISITION 2025 full vision &amp; 2026 perspectives</a:t>
            </a:r>
            <a:br>
              <a:rPr lang="en-GB" sz="2800"/>
            </a:br>
            <a:r>
              <a:rPr lang="en-GB" sz="2800"/>
              <a:t/>
            </a:r>
            <a:br>
              <a:rPr lang="en-GB" sz="2800"/>
            </a:br>
            <a:endParaRPr lang="en-GB" sz="2800" b="0"/>
          </a:p>
        </p:txBody>
      </p:sp>
      <p:sp>
        <p:nvSpPr>
          <p:cNvPr id="7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59590" y="4106444"/>
            <a:ext cx="11697942" cy="5679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GB" sz="2000">
                <a:solidFill>
                  <a:schemeClr val="bg2"/>
                </a:solidFill>
                <a:ea typeface="+mj-ea"/>
                <a:cs typeface="+mj-cs"/>
              </a:rPr>
              <a:t>March 11, 2026</a:t>
            </a: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3688733" y="6301159"/>
            <a:ext cx="43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DBI - AAP</a:t>
            </a:r>
          </a:p>
        </p:txBody>
      </p:sp>
      <p:pic>
        <p:nvPicPr>
          <p:cNvPr id="2" name="Picture 2" descr="Résultat de recherche d'images pour &quot;drapeau ukraine&quot;">
            <a:extLst>
              <a:ext uri="{FF2B5EF4-FFF2-40B4-BE49-F238E27FC236}">
                <a16:creationId xmlns:a16="http://schemas.microsoft.com/office/drawing/2014/main" id="{9C427B54-F469-9964-904E-D0441CEA5D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605" y="3249748"/>
            <a:ext cx="370567" cy="31893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and">
            <a:extLst>
              <a:ext uri="{FF2B5EF4-FFF2-40B4-BE49-F238E27FC236}">
                <a16:creationId xmlns:a16="http://schemas.microsoft.com/office/drawing/2014/main" id="{F27E88CE-B615-9356-29DE-AA81BF0B974B}"/>
              </a:ext>
            </a:extLst>
          </p:cNvPr>
          <p:cNvSpPr>
            <a:spLocks/>
          </p:cNvSpPr>
          <p:nvPr/>
        </p:nvSpPr>
        <p:spPr>
          <a:xfrm>
            <a:off x="5537604" y="3208001"/>
            <a:ext cx="389677" cy="351851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54000" rIns="81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68A47-43FC-35F9-F57A-CAD79298F1FA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080" y="3253074"/>
            <a:ext cx="389677" cy="3518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Résultat d’images pour Le Drapeau Italie">
            <a:extLst>
              <a:ext uri="{FF2B5EF4-FFF2-40B4-BE49-F238E27FC236}">
                <a16:creationId xmlns:a16="http://schemas.microsoft.com/office/drawing/2014/main" id="{3142509B-01A1-9DA9-0369-FB24F1C1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915" y="3215113"/>
            <a:ext cx="370567" cy="3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7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іаграма 19">
            <a:extLst>
              <a:ext uri="{FF2B5EF4-FFF2-40B4-BE49-F238E27FC236}">
                <a16:creationId xmlns:a16="http://schemas.microsoft.com/office/drawing/2014/main" id="{5557F670-D6A9-406D-BB19-7C260E59D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097523"/>
              </p:ext>
            </p:extLst>
          </p:nvPr>
        </p:nvGraphicFramePr>
        <p:xfrm>
          <a:off x="233362" y="3490264"/>
          <a:ext cx="6853238" cy="257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ytuł 1">
            <a:extLst>
              <a:ext uri="{FF2B5EF4-FFF2-40B4-BE49-F238E27FC236}">
                <a16:creationId xmlns:a16="http://schemas.microsoft.com/office/drawing/2014/main" id="{48901C18-AC7F-4E90-ADDD-A7759841B49E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HEALTHCARE | CA clients (LE + PE)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6A05BD29-1941-4E7E-9D94-90F6B9AD5F64}"/>
              </a:ext>
            </a:extLst>
          </p:cNvPr>
          <p:cNvSpPr/>
          <p:nvPr/>
        </p:nvSpPr>
        <p:spPr>
          <a:xfrm>
            <a:off x="1841845" y="1825352"/>
            <a:ext cx="6126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50000"/>
                  </a:schemeClr>
                </a:solidFill>
              </a:rPr>
              <a:t>179</a:t>
            </a:r>
            <a:endParaRPr lang="uk-UA" sz="20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A34E3422-A943-4CEA-93AE-0279F898646F}"/>
              </a:ext>
            </a:extLst>
          </p:cNvPr>
          <p:cNvSpPr/>
          <p:nvPr/>
        </p:nvSpPr>
        <p:spPr>
          <a:xfrm>
            <a:off x="451109" y="1817194"/>
            <a:ext cx="10025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94 337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442E5C-49A5-4C3A-A6D8-4F919FD85A18}"/>
              </a:ext>
            </a:extLst>
          </p:cNvPr>
          <p:cNvSpPr txBox="1"/>
          <p:nvPr/>
        </p:nvSpPr>
        <p:spPr>
          <a:xfrm>
            <a:off x="-191733" y="1408078"/>
            <a:ext cx="2291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n/>
                <a:solidFill>
                  <a:schemeClr val="accent5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3705314-CA39-4985-8465-3F0DDC562FF0}"/>
              </a:ext>
            </a:extLst>
          </p:cNvPr>
          <p:cNvSpPr txBox="1"/>
          <p:nvPr/>
        </p:nvSpPr>
        <p:spPr>
          <a:xfrm>
            <a:off x="1529843" y="1408078"/>
            <a:ext cx="110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/>
                <a:solidFill>
                  <a:schemeClr val="accent5">
                    <a:lumMod val="50000"/>
                  </a:schemeClr>
                </a:solidFill>
              </a:rPr>
              <a:t>CAU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7F8BB75-F751-4FF7-B40C-01576B5FBAD8}"/>
              </a:ext>
            </a:extLst>
          </p:cNvPr>
          <p:cNvSpPr/>
          <p:nvPr/>
        </p:nvSpPr>
        <p:spPr>
          <a:xfrm>
            <a:off x="2867187" y="1801058"/>
            <a:ext cx="1415911" cy="386634"/>
          </a:xfrm>
          <a:prstGeom prst="round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5">
                    <a:lumMod val="50000"/>
                  </a:schemeClr>
                </a:solidFill>
              </a:rPr>
              <a:t>0.2%</a:t>
            </a:r>
            <a:endParaRPr lang="uk-UA" sz="20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70A09-F222-4225-A049-A9D2FC829931}"/>
              </a:ext>
            </a:extLst>
          </p:cNvPr>
          <p:cNvSpPr txBox="1"/>
          <p:nvPr/>
        </p:nvSpPr>
        <p:spPr>
          <a:xfrm>
            <a:off x="7939320" y="751344"/>
            <a:ext cx="4024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most popular activity: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LE: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general medical practice (27 clients)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PE: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dental practice (41 clients)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Biggest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Average NBI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(monthly)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are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LE:</a:t>
            </a: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100 EUR in Hospital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PE: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27 EUR in Specialized medical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PI: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19 EUR in Hospital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Діаграма 17">
            <a:extLst>
              <a:ext uri="{FF2B5EF4-FFF2-40B4-BE49-F238E27FC236}">
                <a16:creationId xmlns:a16="http://schemas.microsoft.com/office/drawing/2014/main" id="{8639E8D1-C59C-44DA-BB5F-CB2055E1F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920775"/>
              </p:ext>
            </p:extLst>
          </p:nvPr>
        </p:nvGraphicFramePr>
        <p:xfrm>
          <a:off x="4833282" y="678771"/>
          <a:ext cx="2832319" cy="26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3705314-CA39-4985-8465-3F0DDC562FF0}"/>
              </a:ext>
            </a:extLst>
          </p:cNvPr>
          <p:cNvSpPr txBox="1"/>
          <p:nvPr/>
        </p:nvSpPr>
        <p:spPr>
          <a:xfrm>
            <a:off x="2639559" y="1415689"/>
            <a:ext cx="1808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/>
                <a:solidFill>
                  <a:schemeClr val="accent5">
                    <a:lumMod val="50000"/>
                  </a:schemeClr>
                </a:solidFill>
              </a:rPr>
              <a:t>Market Share</a:t>
            </a:r>
          </a:p>
        </p:txBody>
      </p:sp>
      <p:sp>
        <p:nvSpPr>
          <p:cNvPr id="16" name="Rounded Rectangle 82">
            <a:extLst>
              <a:ext uri="{FF2B5EF4-FFF2-40B4-BE49-F238E27FC236}">
                <a16:creationId xmlns:a16="http://schemas.microsoft.com/office/drawing/2014/main" id="{665F5A15-C4DD-4273-A476-435EC493E8BF}"/>
              </a:ext>
            </a:extLst>
          </p:cNvPr>
          <p:cNvSpPr/>
          <p:nvPr/>
        </p:nvSpPr>
        <p:spPr>
          <a:xfrm>
            <a:off x="8034475" y="4209919"/>
            <a:ext cx="3833770" cy="1139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26B50"/>
                </a:solidFill>
              </a:rPr>
              <a:t>Target </a:t>
            </a:r>
            <a:r>
              <a:rPr lang="en-US" sz="3600" dirty="0" smtClean="0">
                <a:solidFill>
                  <a:srgbClr val="026B50"/>
                </a:solidFill>
              </a:rPr>
              <a:t>2026:</a:t>
            </a:r>
            <a:endParaRPr lang="en-US" sz="3600" dirty="0">
              <a:solidFill>
                <a:srgbClr val="026B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</a:rPr>
              <a:t>Launch pilot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26B5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53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7362270" y="1229085"/>
            <a:ext cx="4680000" cy="6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LE: Medical Clinics with income up to 2 </a:t>
            </a:r>
            <a:r>
              <a:rPr lang="en-US" sz="140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mEUR</a:t>
            </a:r>
            <a:endParaRPr lang="en-US" sz="140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P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E: dentists and other doctors</a:t>
            </a:r>
            <a:endParaRPr kumimoji="0" lang="fr-FR" sz="140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20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23" y="887396"/>
            <a:ext cx="540000" cy="540000"/>
          </a:xfrm>
          <a:prstGeom prst="rect">
            <a:avLst/>
          </a:prstGeom>
        </p:spPr>
      </p:pic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1100680" y="1822093"/>
            <a:ext cx="4680000" cy="378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1A9AB"/>
                </a:solidFill>
              </a:rPr>
              <a:t>pilot régions (10 Branches) </a:t>
            </a:r>
          </a:p>
          <a:p>
            <a:endParaRPr lang="fr-FR">
              <a:solidFill>
                <a:srgbClr val="31A9AB"/>
              </a:solidFill>
            </a:endParaRPr>
          </a:p>
        </p:txBody>
      </p:sp>
      <p:sp>
        <p:nvSpPr>
          <p:cNvPr id="18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1100165" y="2173644"/>
            <a:ext cx="4852535" cy="56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0" lvl="4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Kyiv</a:t>
            </a:r>
            <a:endParaRPr lang="uk-UA">
              <a:solidFill>
                <a:schemeClr val="accent5">
                  <a:lumMod val="50000"/>
                </a:schemeClr>
              </a:solidFill>
            </a:endParaRPr>
          </a:p>
          <a:p>
            <a:pPr marL="558800" lvl="4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accent5">
                    <a:lumMod val="50000"/>
                  </a:schemeClr>
                </a:solidFill>
              </a:rPr>
              <a:t>Lviv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97" y="2087279"/>
            <a:ext cx="540000" cy="540000"/>
          </a:xfrm>
          <a:prstGeom prst="rect">
            <a:avLst/>
          </a:prstGeom>
        </p:spPr>
      </p:pic>
      <p:pic>
        <p:nvPicPr>
          <p:cNvPr id="20" name="Рисунок 29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6" y="2002924"/>
            <a:ext cx="466037" cy="468000"/>
          </a:xfrm>
          <a:prstGeom prst="rect">
            <a:avLst/>
          </a:prstGeom>
        </p:spPr>
      </p:pic>
      <p:sp>
        <p:nvSpPr>
          <p:cNvPr id="25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7362270" y="4346952"/>
            <a:ext cx="4680000" cy="375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1A9AB"/>
                </a:solidFill>
              </a:rPr>
              <a:t>BUDGET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35" y="4330423"/>
            <a:ext cx="573750" cy="540000"/>
          </a:xfrm>
          <a:prstGeom prst="rect">
            <a:avLst/>
          </a:prstGeom>
        </p:spPr>
      </p:pic>
      <p:sp>
        <p:nvSpPr>
          <p:cNvPr id="27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7362270" y="4678190"/>
            <a:ext cx="4679998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10k EUR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7362269" y="2220890"/>
            <a:ext cx="4679999" cy="6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Web-site, social media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Phone calls and meetings by 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press publications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1100680" y="864193"/>
            <a:ext cx="4680000" cy="406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1A9AB"/>
                </a:solidFill>
              </a:rPr>
              <a:t>pilot</a:t>
            </a:r>
            <a:r>
              <a:rPr lang="fr-FR" dirty="0">
                <a:solidFill>
                  <a:srgbClr val="31A9AB"/>
                </a:solidFill>
              </a:rPr>
              <a:t> </a:t>
            </a:r>
            <a:r>
              <a:rPr lang="fr-FR" dirty="0" err="1">
                <a:solidFill>
                  <a:srgbClr val="31A9AB"/>
                </a:solidFill>
              </a:rPr>
              <a:t>period</a:t>
            </a:r>
            <a:endParaRPr lang="fr-FR" dirty="0">
              <a:solidFill>
                <a:srgbClr val="31A9AB"/>
              </a:solidFill>
            </a:endParaRPr>
          </a:p>
          <a:p>
            <a:endParaRPr lang="fr-FR" dirty="0">
              <a:solidFill>
                <a:srgbClr val="31A9AB"/>
              </a:solidFill>
            </a:endParaRPr>
          </a:p>
        </p:txBody>
      </p:sp>
      <p:sp>
        <p:nvSpPr>
          <p:cNvPr id="30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1100165" y="1239935"/>
            <a:ext cx="4896001" cy="39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04.2026 – 09.2026 (6 months)</a:t>
            </a:r>
          </a:p>
        </p:txBody>
      </p:sp>
      <p:pic>
        <p:nvPicPr>
          <p:cNvPr id="31" name="Рисунок 35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6" y="960304"/>
            <a:ext cx="446589" cy="468000"/>
          </a:xfrm>
          <a:prstGeom prst="rect">
            <a:avLst/>
          </a:prstGeom>
        </p:spPr>
      </p:pic>
      <p:sp>
        <p:nvSpPr>
          <p:cNvPr id="34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809" y="4374052"/>
            <a:ext cx="4680000" cy="348529"/>
          </a:xfrm>
        </p:spPr>
        <p:txBody>
          <a:bodyPr>
            <a:noAutofit/>
          </a:bodyPr>
          <a:lstStyle/>
          <a:p>
            <a:r>
              <a:rPr lang="fr-FR">
                <a:solidFill>
                  <a:srgbClr val="31A9AB"/>
                </a:solidFill>
              </a:rPr>
              <a:t>Goals </a:t>
            </a:r>
          </a:p>
          <a:p>
            <a:endParaRPr lang="fr-FR">
              <a:solidFill>
                <a:srgbClr val="31A9AB"/>
              </a:solidFill>
            </a:endParaRPr>
          </a:p>
        </p:txBody>
      </p:sp>
      <p:sp>
        <p:nvSpPr>
          <p:cNvPr id="35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294" y="4722581"/>
            <a:ext cx="4852535" cy="3626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ttraction of new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LE &amp; PE clients: new 200 clients in 2026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4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" name="Рисунок 19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5" y="4451594"/>
            <a:ext cx="466141" cy="468000"/>
          </a:xfrm>
          <a:prstGeom prst="rect">
            <a:avLst/>
          </a:prstGeom>
        </p:spPr>
      </p:pic>
      <p:sp>
        <p:nvSpPr>
          <p:cNvPr id="37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7362270" y="888956"/>
            <a:ext cx="4680000" cy="293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cap="all" baseline="0">
                <a:solidFill>
                  <a:schemeClr val="accent5">
                    <a:lumMod val="75000"/>
                  </a:schemeClr>
                </a:solidFill>
              </a:defRPr>
            </a:lvl1pPr>
            <a:lvl2pPr indent="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fr-FR">
                <a:solidFill>
                  <a:srgbClr val="31A9AB"/>
                </a:solidFill>
              </a:rPr>
              <a:t>TARGET AUDIENCE</a:t>
            </a:r>
          </a:p>
        </p:txBody>
      </p:sp>
      <p:sp>
        <p:nvSpPr>
          <p:cNvPr id="39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7362270" y="3024870"/>
            <a:ext cx="4680000" cy="342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1A9AB"/>
                </a:solidFill>
              </a:rPr>
              <a:t>SALES channels</a:t>
            </a:r>
          </a:p>
        </p:txBody>
      </p:sp>
      <p:sp>
        <p:nvSpPr>
          <p:cNvPr id="40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7362270" y="3399444"/>
            <a:ext cx="4679998" cy="6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Branches (RM)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Social media (incl. </a:t>
            </a:r>
            <a:r>
              <a:rPr lang="en-US" sz="1400" err="1">
                <a:solidFill>
                  <a:schemeClr val="accent5">
                    <a:lumMod val="50000"/>
                  </a:schemeClr>
                </a:solidFill>
              </a:rPr>
              <a:t>linkedin</a:t>
            </a: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partnerships, events with associations (dentists, surgeons), partnerships with group clients,</a:t>
            </a:r>
          </a:p>
        </p:txBody>
      </p:sp>
      <p:sp>
        <p:nvSpPr>
          <p:cNvPr id="41" name="Google Shape;2028;p52"/>
          <p:cNvSpPr/>
          <p:nvPr/>
        </p:nvSpPr>
        <p:spPr>
          <a:xfrm>
            <a:off x="6508535" y="3071588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0079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 txBox="1">
            <a:spLocks/>
          </p:cNvSpPr>
          <p:nvPr/>
        </p:nvSpPr>
        <p:spPr>
          <a:xfrm>
            <a:off x="1109294" y="3102199"/>
            <a:ext cx="4671385" cy="313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31A9AB"/>
                </a:solidFill>
              </a:rPr>
              <a:t>CRM SUPPORT</a:t>
            </a:r>
          </a:p>
          <a:p>
            <a:endParaRPr lang="fr-FR">
              <a:solidFill>
                <a:srgbClr val="31A9AB"/>
              </a:solidFill>
            </a:endParaRPr>
          </a:p>
        </p:txBody>
      </p:sp>
      <p:grpSp>
        <p:nvGrpSpPr>
          <p:cNvPr id="33" name="Google Shape;15845;p88"/>
          <p:cNvGrpSpPr/>
          <p:nvPr/>
        </p:nvGrpSpPr>
        <p:grpSpPr>
          <a:xfrm>
            <a:off x="373153" y="3378548"/>
            <a:ext cx="540000" cy="468000"/>
            <a:chOff x="-30354000" y="3569100"/>
            <a:chExt cx="292250" cy="292225"/>
          </a:xfrm>
          <a:solidFill>
            <a:srgbClr val="007A7C"/>
          </a:solidFill>
        </p:grpSpPr>
        <p:sp>
          <p:nvSpPr>
            <p:cNvPr id="38" name="Google Shape;15846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847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848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849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850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851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1109295" y="3416166"/>
            <a:ext cx="4843405" cy="59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New Professional clients who open an account during the promotion</a:t>
            </a:r>
            <a:endParaRPr lang="uk-UA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0AB674-A27B-418F-B70D-34BB77A2386B}"/>
              </a:ext>
            </a:extLst>
          </p:cNvPr>
          <p:cNvSpPr txBox="1"/>
          <p:nvPr/>
        </p:nvSpPr>
        <p:spPr>
          <a:xfrm>
            <a:off x="7362270" y="5160219"/>
            <a:ext cx="468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>
                <a:solidFill>
                  <a:srgbClr val="31A9AB"/>
                </a:solidFill>
              </a:rPr>
              <a:t>Customer acquisition cost</a:t>
            </a:r>
            <a:endParaRPr lang="uk-UA" sz="2000" b="1" cap="all">
              <a:solidFill>
                <a:srgbClr val="31A9AB"/>
              </a:solidFill>
            </a:endParaRPr>
          </a:p>
        </p:txBody>
      </p:sp>
      <p:sp>
        <p:nvSpPr>
          <p:cNvPr id="51" name="Espace réservé du texte 52">
            <a:extLst>
              <a:ext uri="{FF2B5EF4-FFF2-40B4-BE49-F238E27FC236}">
                <a16:creationId xmlns:a16="http://schemas.microsoft.com/office/drawing/2014/main" id="{925D9E5C-AACD-42D6-B16F-7C665980F11B}"/>
              </a:ext>
            </a:extLst>
          </p:cNvPr>
          <p:cNvSpPr txBox="1">
            <a:spLocks/>
          </p:cNvSpPr>
          <p:nvPr/>
        </p:nvSpPr>
        <p:spPr>
          <a:xfrm>
            <a:off x="7362270" y="5519509"/>
            <a:ext cx="4679998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200 EUR (LE)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ytuł 1">
            <a:extLst>
              <a:ext uri="{FF2B5EF4-FFF2-40B4-BE49-F238E27FC236}">
                <a16:creationId xmlns:a16="http://schemas.microsoft.com/office/drawing/2014/main" id="{325039DE-A2FC-41E5-9DAB-531CFAFCC1A2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cs typeface="Arial"/>
              </a:rPr>
              <a:t>HEALTHCARE | PILOT OVERVIEW</a:t>
            </a:r>
          </a:p>
        </p:txBody>
      </p:sp>
      <p:sp>
        <p:nvSpPr>
          <p:cNvPr id="53" name="Espace réservé du texte 1">
            <a:extLst>
              <a:ext uri="{FF2B5EF4-FFF2-40B4-BE49-F238E27FC236}">
                <a16:creationId xmlns:a16="http://schemas.microsoft.com/office/drawing/2014/main" id="{D2F70900-643C-46F4-BB19-D1C7DDBAC8C8}"/>
              </a:ext>
            </a:extLst>
          </p:cNvPr>
          <p:cNvSpPr txBox="1">
            <a:spLocks/>
          </p:cNvSpPr>
          <p:nvPr/>
        </p:nvSpPr>
        <p:spPr>
          <a:xfrm>
            <a:off x="7362270" y="1850029"/>
            <a:ext cx="4680000" cy="378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1A9AB"/>
                </a:solidFill>
              </a:rPr>
              <a:t>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362226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texte 52">
            <a:extLst>
              <a:ext uri="{FF2B5EF4-FFF2-40B4-BE49-F238E27FC236}">
                <a16:creationId xmlns:a16="http://schemas.microsoft.com/office/drawing/2014/main" id="{D4729224-1381-4C0F-A74C-21CABD34EA7F}"/>
              </a:ext>
            </a:extLst>
          </p:cNvPr>
          <p:cNvSpPr txBox="1">
            <a:spLocks/>
          </p:cNvSpPr>
          <p:nvPr/>
        </p:nvSpPr>
        <p:spPr>
          <a:xfrm>
            <a:off x="233361" y="2625706"/>
            <a:ext cx="4891089" cy="1754326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/>
              <a:t>Service &amp; daily banking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3-month free service package (Salut)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Payroll projects - 0% fee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Acquiring – reduced fee for 3 months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FX - 0,1%</a:t>
            </a:r>
            <a:endParaRPr lang="uk-UA" altLang="ru-RU" b="0"/>
          </a:p>
          <a:p>
            <a:endParaRPr lang="en-US" altLang="ru-RU" b="0"/>
          </a:p>
          <a:p>
            <a:r>
              <a:rPr lang="en-US" altLang="ru-RU"/>
              <a:t>Financing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Working capital loans – 19% IR, 0% fee 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Investment loans – 0% fee </a:t>
            </a:r>
          </a:p>
        </p:txBody>
      </p:sp>
      <p:sp>
        <p:nvSpPr>
          <p:cNvPr id="54" name="ZoneTexte 12">
            <a:extLst>
              <a:ext uri="{FF2B5EF4-FFF2-40B4-BE49-F238E27FC236}">
                <a16:creationId xmlns:a16="http://schemas.microsoft.com/office/drawing/2014/main" id="{E626AFD7-F49A-4FDA-8316-647DA993EE93}"/>
              </a:ext>
            </a:extLst>
          </p:cNvPr>
          <p:cNvSpPr txBox="1"/>
          <p:nvPr/>
        </p:nvSpPr>
        <p:spPr>
          <a:xfrm>
            <a:off x="233362" y="1205590"/>
            <a:ext cx="4891090" cy="461665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US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Clinics </a:t>
            </a:r>
          </a:p>
          <a:p>
            <a:pPr defTabSz="914354">
              <a:defRPr/>
            </a:pPr>
            <a:r>
              <a:rPr lang="en-US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income up to €2M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7E773BA-30EB-4816-BD34-C92743883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800" y="1170065"/>
            <a:ext cx="439306" cy="32744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63C1CD2-32F9-4E87-A8F7-CA8996C4204C}"/>
              </a:ext>
            </a:extLst>
          </p:cNvPr>
          <p:cNvSpPr txBox="1"/>
          <p:nvPr/>
        </p:nvSpPr>
        <p:spPr>
          <a:xfrm>
            <a:off x="233362" y="2157927"/>
            <a:ext cx="4891089" cy="307777"/>
          </a:xfrm>
          <a:prstGeom prst="rect">
            <a:avLst/>
          </a:prstGeom>
          <a:solidFill>
            <a:srgbClr val="009597"/>
          </a:solidFill>
          <a:ln w="635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 complex offer</a:t>
            </a:r>
            <a:endParaRPr lang="uk-U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6782ED-328F-4FAF-92EA-F9D253C1B1C3}"/>
              </a:ext>
            </a:extLst>
          </p:cNvPr>
          <p:cNvSpPr txBox="1"/>
          <p:nvPr/>
        </p:nvSpPr>
        <p:spPr>
          <a:xfrm>
            <a:off x="6387485" y="2157927"/>
            <a:ext cx="4891088" cy="307777"/>
          </a:xfrm>
          <a:prstGeom prst="rect">
            <a:avLst/>
          </a:prstGeom>
          <a:solidFill>
            <a:srgbClr val="009597"/>
          </a:solidFill>
          <a:ln w="635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PE+PI complex offer</a:t>
            </a:r>
            <a:endParaRPr lang="uk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033632-4C56-48B2-98FE-480B5A6885BF}"/>
              </a:ext>
            </a:extLst>
          </p:cNvPr>
          <p:cNvSpPr txBox="1"/>
          <p:nvPr/>
        </p:nvSpPr>
        <p:spPr>
          <a:xfrm>
            <a:off x="233361" y="806083"/>
            <a:ext cx="4891091" cy="307777"/>
          </a:xfrm>
          <a:prstGeom prst="rect">
            <a:avLst/>
          </a:prstGeom>
          <a:solidFill>
            <a:srgbClr val="009597"/>
          </a:solidFill>
          <a:ln w="635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Target segment</a:t>
            </a:r>
            <a:endParaRPr lang="uk-UA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955AB5-F461-417C-B42A-E9C4C1A1EECA}"/>
              </a:ext>
            </a:extLst>
          </p:cNvPr>
          <p:cNvSpPr txBox="1"/>
          <p:nvPr/>
        </p:nvSpPr>
        <p:spPr>
          <a:xfrm>
            <a:off x="6387485" y="809569"/>
            <a:ext cx="4891085" cy="307777"/>
          </a:xfrm>
          <a:prstGeom prst="rect">
            <a:avLst/>
          </a:prstGeom>
          <a:solidFill>
            <a:srgbClr val="009597"/>
          </a:solidFill>
          <a:ln w="635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Pilot incentives</a:t>
            </a:r>
            <a:endParaRPr lang="uk-UA"/>
          </a:p>
        </p:txBody>
      </p:sp>
      <p:sp>
        <p:nvSpPr>
          <p:cNvPr id="61" name="Tytuł 1">
            <a:extLst>
              <a:ext uri="{FF2B5EF4-FFF2-40B4-BE49-F238E27FC236}">
                <a16:creationId xmlns:a16="http://schemas.microsoft.com/office/drawing/2014/main" id="{7DBBA442-7207-49A6-9956-B037EAEDA58D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HEALTHCARE | complex pilot offer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8F9A39-C430-47F5-868A-0E79444CC7BA}"/>
              </a:ext>
            </a:extLst>
          </p:cNvPr>
          <p:cNvSpPr txBox="1"/>
          <p:nvPr/>
        </p:nvSpPr>
        <p:spPr>
          <a:xfrm>
            <a:off x="6387482" y="1551958"/>
            <a:ext cx="4891088" cy="461665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Network incentives</a:t>
            </a:r>
            <a:endParaRPr lang="uk-UA" dirty="0"/>
          </a:p>
          <a:p>
            <a:r>
              <a:rPr lang="en-US" b="0" dirty="0"/>
              <a:t>60 EUR per new LE client</a:t>
            </a:r>
          </a:p>
        </p:txBody>
      </p:sp>
      <p:sp>
        <p:nvSpPr>
          <p:cNvPr id="64" name="ZoneTexte 12">
            <a:extLst>
              <a:ext uri="{FF2B5EF4-FFF2-40B4-BE49-F238E27FC236}">
                <a16:creationId xmlns:a16="http://schemas.microsoft.com/office/drawing/2014/main" id="{9BC57F38-1FF0-4146-BF82-8593000E7CF4}"/>
              </a:ext>
            </a:extLst>
          </p:cNvPr>
          <p:cNvSpPr txBox="1"/>
          <p:nvPr/>
        </p:nvSpPr>
        <p:spPr>
          <a:xfrm>
            <a:off x="233361" y="1729730"/>
            <a:ext cx="4891090" cy="276999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Dentists </a:t>
            </a:r>
            <a:r>
              <a:rPr lang="uk-UA"/>
              <a:t>&amp; </a:t>
            </a:r>
            <a:r>
              <a:rPr lang="en-US"/>
              <a:t>other doctors</a:t>
            </a:r>
            <a:endParaRPr lang="fr-FR"/>
          </a:p>
        </p:txBody>
      </p:sp>
      <p:sp>
        <p:nvSpPr>
          <p:cNvPr id="65" name="ZoneTexte 12">
            <a:extLst>
              <a:ext uri="{FF2B5EF4-FFF2-40B4-BE49-F238E27FC236}">
                <a16:creationId xmlns:a16="http://schemas.microsoft.com/office/drawing/2014/main" id="{9455BD7A-5395-4180-9DBA-88564CEB0A49}"/>
              </a:ext>
            </a:extLst>
          </p:cNvPr>
          <p:cNvSpPr txBox="1"/>
          <p:nvPr/>
        </p:nvSpPr>
        <p:spPr>
          <a:xfrm>
            <a:off x="6387483" y="1205590"/>
            <a:ext cx="4891087" cy="276999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US" sz="1200" b="1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EcoFlow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DELTA Pro</a:t>
            </a:r>
            <a:r>
              <a:rPr lang="uk-UA" sz="1200" b="1" i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200" b="0" i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×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Espace réservé du texte 52">
            <a:extLst>
              <a:ext uri="{FF2B5EF4-FFF2-40B4-BE49-F238E27FC236}">
                <a16:creationId xmlns:a16="http://schemas.microsoft.com/office/drawing/2014/main" id="{65CB436A-5267-4643-AE2C-4D4A3E99A1AF}"/>
              </a:ext>
            </a:extLst>
          </p:cNvPr>
          <p:cNvSpPr txBox="1">
            <a:spLocks/>
          </p:cNvSpPr>
          <p:nvPr/>
        </p:nvSpPr>
        <p:spPr>
          <a:xfrm>
            <a:off x="244725" y="4439569"/>
            <a:ext cx="4891089" cy="1384995"/>
          </a:xfrm>
          <a:prstGeom prst="rect">
            <a:avLst/>
          </a:prstGeom>
          <a:solidFill>
            <a:srgbClr val="009597">
              <a:alpha val="3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/>
              <a:t>Additional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Overdrafts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Secured loans (incl. state program 5-7-9, solar energy and other)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Car loans, leasing and partners offers </a:t>
            </a:r>
          </a:p>
          <a:p>
            <a:pPr marL="171450" indent="-171450">
              <a:buBlip>
                <a:blip r:embed="rId2"/>
              </a:buBlip>
            </a:pPr>
            <a:r>
              <a:rPr lang="en-US" b="0"/>
              <a:t>Equipment leasing</a:t>
            </a:r>
            <a:endParaRPr lang="uk-UA" b="0"/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Corporate cards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Individual rates for term deposits (mostly for state LE)</a:t>
            </a:r>
          </a:p>
        </p:txBody>
      </p:sp>
      <p:sp>
        <p:nvSpPr>
          <p:cNvPr id="68" name="Espace réservé du texte 52">
            <a:extLst>
              <a:ext uri="{FF2B5EF4-FFF2-40B4-BE49-F238E27FC236}">
                <a16:creationId xmlns:a16="http://schemas.microsoft.com/office/drawing/2014/main" id="{1572D9ED-DFAE-40A4-B678-B4867883A4D5}"/>
              </a:ext>
            </a:extLst>
          </p:cNvPr>
          <p:cNvSpPr txBox="1">
            <a:spLocks/>
          </p:cNvSpPr>
          <p:nvPr/>
        </p:nvSpPr>
        <p:spPr>
          <a:xfrm>
            <a:off x="6387484" y="2625706"/>
            <a:ext cx="4891089" cy="830997"/>
          </a:xfrm>
          <a:prstGeom prst="rect">
            <a:avLst/>
          </a:prstGeom>
          <a:solidFill>
            <a:srgbClr val="009597">
              <a:alpha val="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/>
              <a:t>Service &amp; daily banking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3-month free service </a:t>
            </a:r>
            <a:r>
              <a:rPr lang="en-US" altLang="ru-RU"/>
              <a:t>package (</a:t>
            </a:r>
            <a:r>
              <a:rPr lang="en-US" altLang="ru-RU" sz="1200">
                <a:solidFill>
                  <a:schemeClr val="accent5">
                    <a:lumMod val="50000"/>
                  </a:schemeClr>
                </a:solidFill>
              </a:rPr>
              <a:t>Début</a:t>
            </a:r>
            <a:r>
              <a:rPr lang="en-US" altLang="ru-RU"/>
              <a:t>)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Acquiring – reduced fee for 3 months</a:t>
            </a:r>
          </a:p>
          <a:p>
            <a:pPr marL="171450" indent="-171450">
              <a:buBlip>
                <a:blip r:embed="rId2"/>
              </a:buBlip>
            </a:pPr>
            <a:r>
              <a:rPr lang="en-US" altLang="ru-RU" b="0"/>
              <a:t>FX - 0,1%</a:t>
            </a:r>
            <a:endParaRPr lang="uk-UA" altLang="ru-RU" b="0"/>
          </a:p>
        </p:txBody>
      </p:sp>
      <p:sp>
        <p:nvSpPr>
          <p:cNvPr id="69" name="Espace réservé du texte 52">
            <a:extLst>
              <a:ext uri="{FF2B5EF4-FFF2-40B4-BE49-F238E27FC236}">
                <a16:creationId xmlns:a16="http://schemas.microsoft.com/office/drawing/2014/main" id="{82C2814A-77BD-45A8-8D67-359FD9B767DA}"/>
              </a:ext>
            </a:extLst>
          </p:cNvPr>
          <p:cNvSpPr txBox="1">
            <a:spLocks/>
          </p:cNvSpPr>
          <p:nvPr/>
        </p:nvSpPr>
        <p:spPr>
          <a:xfrm>
            <a:off x="6387481" y="3541161"/>
            <a:ext cx="4891089" cy="1938992"/>
          </a:xfrm>
          <a:prstGeom prst="rect">
            <a:avLst/>
          </a:prstGeom>
          <a:solidFill>
            <a:srgbClr val="009597">
              <a:alpha val="3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defTabSz="914354">
              <a:defRPr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/>
              <a:t>Additional</a:t>
            </a:r>
          </a:p>
          <a:p>
            <a:r>
              <a:rPr lang="en-US" altLang="ru-RU" sz="1200">
                <a:solidFill>
                  <a:schemeClr val="accent5">
                    <a:lumMod val="50000"/>
                  </a:schemeClr>
                </a:solidFill>
              </a:rPr>
              <a:t>Premium packages for PI (La Force/Sommelier):</a:t>
            </a:r>
          </a:p>
          <a:p>
            <a:pPr marL="438150" indent="-171450">
              <a:buBlip>
                <a:blip r:embed="rId2"/>
              </a:buBlip>
            </a:pPr>
            <a:r>
              <a:rPr lang="en-US" altLang="ru-RU" b="0"/>
              <a:t>Free IBAN UAH payments (till 5kUAH per payment)</a:t>
            </a:r>
          </a:p>
          <a:p>
            <a:pPr marL="438150" indent="-171450">
              <a:buBlip>
                <a:blip r:embed="rId2"/>
              </a:buBlip>
            </a:pPr>
            <a:r>
              <a:rPr lang="en-US" altLang="ru-RU" b="0"/>
              <a:t>Buying currency online</a:t>
            </a:r>
          </a:p>
          <a:p>
            <a:pPr marL="438150" indent="-171450">
              <a:buBlip>
                <a:blip r:embed="rId2"/>
              </a:buBlip>
            </a:pPr>
            <a:r>
              <a:rPr lang="en-US" altLang="ru-RU" b="0"/>
              <a:t>Free withdrawal in Credit Agricole ATM’s in Ukraine </a:t>
            </a:r>
          </a:p>
          <a:p>
            <a:pPr marL="438150" indent="-171450">
              <a:buBlip>
                <a:blip r:embed="rId2"/>
              </a:buBlip>
            </a:pPr>
            <a:r>
              <a:rPr lang="en-US" altLang="ru-RU" b="0"/>
              <a:t>Free withdrawal abroad Ukraine</a:t>
            </a:r>
          </a:p>
          <a:p>
            <a:pPr marL="438150" indent="-171450">
              <a:buBlip>
                <a:blip r:embed="rId2"/>
              </a:buBlip>
            </a:pPr>
            <a:r>
              <a:rPr lang="en-US" altLang="ru-RU" b="0"/>
              <a:t>Special credit cards offers, cash loans</a:t>
            </a:r>
          </a:p>
          <a:p>
            <a:pPr marL="438150" indent="-171450">
              <a:buBlip>
                <a:blip r:embed="rId2"/>
              </a:buBlip>
            </a:pPr>
            <a:r>
              <a:rPr lang="en-US" b="0"/>
              <a:t>Discount through the “MC </a:t>
            </a:r>
            <a:r>
              <a:rPr lang="en-US" b="0" err="1"/>
              <a:t>Bilshe</a:t>
            </a:r>
            <a:r>
              <a:rPr lang="en-US" b="0"/>
              <a:t> program” on medic shoe stores</a:t>
            </a:r>
          </a:p>
          <a:p>
            <a:r>
              <a:rPr lang="en-US" altLang="ru-RU" sz="1200">
                <a:solidFill>
                  <a:schemeClr val="accent5">
                    <a:lumMod val="50000"/>
                  </a:schemeClr>
                </a:solidFill>
              </a:rPr>
              <a:t>Car loans and partners offers </a:t>
            </a:r>
          </a:p>
        </p:txBody>
      </p:sp>
    </p:spTree>
    <p:extLst>
      <p:ext uri="{BB962C8B-B14F-4D97-AF65-F5344CB8AC3E}">
        <p14:creationId xmlns:p14="http://schemas.microsoft.com/office/powerpoint/2010/main" val="71785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777A790E-A85B-AF54-8B69-73A9CF93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65" y="281606"/>
            <a:ext cx="11539365" cy="616926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US" sz="2400" b="0" dirty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Small </a:t>
            </a:r>
            <a:r>
              <a:rPr lang="en-US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farmers financing </a:t>
            </a:r>
            <a:r>
              <a:rPr lang="en-US" sz="2400" b="0" dirty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project</a:t>
            </a:r>
            <a:r>
              <a:rPr lang="en-GB" sz="2400" b="0" dirty="0">
                <a:solidFill>
                  <a:srgbClr val="009597"/>
                </a:solidFill>
                <a:latin typeface="+mn-lt"/>
              </a:rPr>
              <a:t/>
            </a:r>
            <a:br>
              <a:rPr lang="en-GB" sz="2400" b="0" dirty="0">
                <a:solidFill>
                  <a:srgbClr val="009597"/>
                </a:solidFill>
                <a:latin typeface="+mn-lt"/>
              </a:rPr>
            </a:b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33CF5-AD3F-4384-AE0D-D78A1AFE6D25}"/>
              </a:ext>
            </a:extLst>
          </p:cNvPr>
          <p:cNvSpPr txBox="1"/>
          <p:nvPr/>
        </p:nvSpPr>
        <p:spPr>
          <a:xfrm>
            <a:off x="852256" y="4478893"/>
            <a:ext cx="302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spcAft>
                <a:spcPts val="900"/>
              </a:spcAft>
              <a:buSzPct val="100000"/>
              <a:defRPr sz="14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200" dirty="0">
                <a:ln w="0"/>
                <a:solidFill>
                  <a:schemeClr val="tx1">
                    <a:lumMod val="75000"/>
                  </a:schemeClr>
                </a:solidFill>
              </a:rPr>
              <a:t>Key figures of the project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932" y="6305909"/>
            <a:ext cx="18288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9179" y="836049"/>
            <a:ext cx="535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spcAft>
                <a:spcPts val="900"/>
              </a:spcAft>
              <a:buSzPct val="100000"/>
              <a:defRPr sz="14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Results of the project for small farmers, Jun.25-Jan.26</a:t>
            </a:r>
          </a:p>
        </p:txBody>
      </p:sp>
      <p:pic>
        <p:nvPicPr>
          <p:cNvPr id="10" name="Picture 52">
            <a:extLst>
              <a:ext uri="{FF2B5EF4-FFF2-40B4-BE49-F238E27FC236}">
                <a16:creationId xmlns:a16="http://schemas.microsoft.com/office/drawing/2014/main" id="{1BDE3C26-CEB6-42CB-90B6-14922349E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332" y="451196"/>
            <a:ext cx="568655" cy="575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DA362-599D-459D-835B-DA7BF138EC80}"/>
              </a:ext>
            </a:extLst>
          </p:cNvPr>
          <p:cNvSpPr txBox="1"/>
          <p:nvPr/>
        </p:nvSpPr>
        <p:spPr>
          <a:xfrm>
            <a:off x="640990" y="908912"/>
            <a:ext cx="4483000" cy="3342453"/>
          </a:xfrm>
          <a:prstGeom prst="rect">
            <a:avLst/>
          </a:prstGeom>
          <a:noFill/>
          <a:ln>
            <a:solidFill>
              <a:srgbClr val="006A4E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300"/>
              </a:spcAft>
              <a:buSzPct val="100000"/>
              <a:defRPr/>
            </a:pPr>
            <a:r>
              <a:rPr lang="en-US" sz="1200" b="1" i="1" u="sng" dirty="0">
                <a:ln w="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FARMERS (100-500 ha). PILOT PROJECT</a:t>
            </a:r>
          </a:p>
          <a:p>
            <a:pPr marL="235943" lvl="1" indent="-171450" algn="just" defTabSz="742969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Project period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June 2025 - January 2026</a:t>
            </a:r>
          </a:p>
          <a:p>
            <a:pPr marL="235943" lvl="1" indent="-171450" algn="just" defTabSz="742969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Pilot regions</a:t>
            </a:r>
            <a:r>
              <a:rPr lang="en-US" sz="1200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Poltava (14 branches) and Kirovograd regions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(2 branches)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35943" lvl="1" indent="-171450" algn="just" defTabSz="742969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Business lines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SME and Proximity</a:t>
            </a:r>
          </a:p>
          <a:p>
            <a:pPr marL="235943" lvl="1" indent="-171450" algn="just" defTabSz="742969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Identical credit process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both business lines</a:t>
            </a:r>
          </a:p>
          <a:p>
            <a:pPr marL="235943" lvl="1" indent="-171450" algn="just" defTabSz="74296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Simplified loan application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bridge model, based on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 key cut-off criteria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(FDE ≤100%, ER ≥30%, DSCR ≥1,2) +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max. WC limit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all FD – up to 60% of forecasted production costs</a:t>
            </a:r>
          </a:p>
          <a:p>
            <a:pPr marL="235943" lvl="1" indent="-171450" algn="just" defTabSz="742969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Targeted TTY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2 days</a:t>
            </a:r>
          </a:p>
        </p:txBody>
      </p:sp>
      <p:graphicFrame>
        <p:nvGraphicFramePr>
          <p:cNvPr id="12" name="Table 38">
            <a:extLst>
              <a:ext uri="{FF2B5EF4-FFF2-40B4-BE49-F238E27FC236}">
                <a16:creationId xmlns:a16="http://schemas.microsoft.com/office/drawing/2014/main" id="{A6DB55E5-B516-4D0D-BF31-0A560AB6CF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003" y="4907183"/>
          <a:ext cx="4663907" cy="1641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981">
                  <a:extLst>
                    <a:ext uri="{9D8B030D-6E8A-4147-A177-3AD203B41FA5}">
                      <a16:colId xmlns:a16="http://schemas.microsoft.com/office/drawing/2014/main" val="3699558048"/>
                    </a:ext>
                  </a:extLst>
                </a:gridCol>
                <a:gridCol w="1091622">
                  <a:extLst>
                    <a:ext uri="{9D8B030D-6E8A-4147-A177-3AD203B41FA5}">
                      <a16:colId xmlns:a16="http://schemas.microsoft.com/office/drawing/2014/main" val="1008716548"/>
                    </a:ext>
                  </a:extLst>
                </a:gridCol>
                <a:gridCol w="1055377">
                  <a:extLst>
                    <a:ext uri="{9D8B030D-6E8A-4147-A177-3AD203B41FA5}">
                      <a16:colId xmlns:a16="http://schemas.microsoft.com/office/drawing/2014/main" val="1697806018"/>
                    </a:ext>
                  </a:extLst>
                </a:gridCol>
                <a:gridCol w="41206">
                  <a:extLst>
                    <a:ext uri="{9D8B030D-6E8A-4147-A177-3AD203B41FA5}">
                      <a16:colId xmlns:a16="http://schemas.microsoft.com/office/drawing/2014/main" val="941430244"/>
                    </a:ext>
                  </a:extLst>
                </a:gridCol>
                <a:gridCol w="137721">
                  <a:extLst>
                    <a:ext uri="{9D8B030D-6E8A-4147-A177-3AD203B41FA5}">
                      <a16:colId xmlns:a16="http://schemas.microsoft.com/office/drawing/2014/main" val="3999525760"/>
                    </a:ext>
                  </a:extLst>
                </a:gridCol>
              </a:tblGrid>
              <a:tr h="372129">
                <a:tc>
                  <a:txBody>
                    <a:bodyPr/>
                    <a:lstStyle/>
                    <a:p>
                      <a:pPr algn="l" fontAlgn="b"/>
                      <a:endParaRPr lang="en-US" sz="11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6A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6A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6A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1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73031"/>
                  </a:ext>
                </a:extLst>
              </a:tr>
              <a:tr h="281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200" b="1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b="1" u="none" strike="noStrike" dirty="0" err="1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lients</a:t>
                      </a:r>
                      <a:r>
                        <a:rPr lang="en-US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base for processing</a:t>
                      </a:r>
                      <a:endParaRPr lang="en-US" sz="12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1 104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134772"/>
                  </a:ext>
                </a:extLst>
              </a:tr>
              <a:tr h="270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clients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959146"/>
                  </a:ext>
                </a:extLst>
              </a:tr>
              <a:tr h="398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Loan </a:t>
                      </a:r>
                      <a:r>
                        <a:rPr lang="en-US" sz="12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portfolio, </a:t>
                      </a:r>
                      <a:r>
                        <a:rPr lang="en-US" sz="1200" b="1" i="0" u="none" strike="noStrike" kern="1200" dirty="0" err="1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mUAH</a:t>
                      </a:r>
                      <a:r>
                        <a:rPr lang="en-US" sz="12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(WC + Invest)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311041"/>
                  </a:ext>
                </a:extLst>
              </a:tr>
              <a:tr h="31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TTY</a:t>
                      </a:r>
                      <a:endParaRPr lang="en-US" sz="12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79537"/>
                  </a:ext>
                </a:extLst>
              </a:tr>
            </a:tbl>
          </a:graphicData>
        </a:graphic>
      </p:graphicFrame>
      <p:pic>
        <p:nvPicPr>
          <p:cNvPr id="15" name="Picture 27">
            <a:extLst>
              <a:ext uri="{FF2B5EF4-FFF2-40B4-BE49-F238E27FC236}">
                <a16:creationId xmlns:a16="http://schemas.microsoft.com/office/drawing/2014/main" id="{3C87E841-F202-4783-BE42-F8553AF9E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53776" y="4960707"/>
            <a:ext cx="266654" cy="266654"/>
          </a:xfrm>
          <a:prstGeom prst="rect">
            <a:avLst/>
          </a:prstGeom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D2F0D348-9243-4A4B-8180-CF99E070FF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479" y="4936553"/>
            <a:ext cx="337352" cy="31496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52976431-5E4B-4D86-9BDD-5DB3EE6A7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446" y="1293940"/>
            <a:ext cx="6926286" cy="49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>
            <a:extLst>
              <a:ext uri="{FF2B5EF4-FFF2-40B4-BE49-F238E27FC236}">
                <a16:creationId xmlns:a16="http://schemas.microsoft.com/office/drawing/2014/main" id="{777A790E-A85B-AF54-8B69-73A9CF9328E8}"/>
              </a:ext>
            </a:extLst>
          </p:cNvPr>
          <p:cNvSpPr txBox="1">
            <a:spLocks/>
          </p:cNvSpPr>
          <p:nvPr/>
        </p:nvSpPr>
        <p:spPr>
          <a:xfrm>
            <a:off x="435665" y="281606"/>
            <a:ext cx="11539365" cy="616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0000">
              <a:defRPr/>
            </a:pPr>
            <a:r>
              <a:rPr lang="en-US" sz="2400" b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Small farmers financing project</a:t>
            </a:r>
            <a:r>
              <a:rPr lang="en-GB" sz="2400" b="0" smtClean="0">
                <a:solidFill>
                  <a:srgbClr val="009597"/>
                </a:solidFill>
                <a:latin typeface="+mn-lt"/>
              </a:rPr>
              <a:t/>
            </a:r>
            <a:br>
              <a:rPr lang="en-GB" sz="2400" b="0" smtClean="0">
                <a:solidFill>
                  <a:srgbClr val="009597"/>
                </a:solidFill>
                <a:latin typeface="+mn-lt"/>
              </a:rPr>
            </a:b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AB53E4-FC8A-404A-B6B6-BCFE08301AC9}"/>
              </a:ext>
            </a:extLst>
          </p:cNvPr>
          <p:cNvSpPr txBox="1"/>
          <p:nvPr/>
        </p:nvSpPr>
        <p:spPr>
          <a:xfrm>
            <a:off x="489667" y="1339087"/>
            <a:ext cx="11035227" cy="3472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900"/>
              </a:spcAft>
              <a:buSzPct val="100000"/>
              <a:defRPr/>
            </a:pP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NEXT STEPS: </a:t>
            </a:r>
          </a:p>
          <a:p>
            <a:pPr marL="1260475" lvl="1" indent="-184150" algn="just" defTabSz="742969">
              <a:lnSpc>
                <a:spcPct val="110000"/>
              </a:lnSpc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Define clear criteria for distributing the client base 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between the two business lines (responsibility of Proximity and SME)</a:t>
            </a:r>
            <a:r>
              <a:rPr lang="uk-UA" sz="13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60475" lvl="1" indent="-184150" algn="just" defTabSz="742969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 smtClean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Train Proximity stuff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seminars and trainings on Agri issues and analysis, financing process, Bank’s products, partnership programs, etc.)</a:t>
            </a:r>
          </a:p>
          <a:p>
            <a:pPr marL="1260475" lvl="1" indent="-184150" algn="just" defTabSz="742969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Review cut-off criteria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blank limit</a:t>
            </a:r>
          </a:p>
          <a:p>
            <a:pPr marL="1260475" lvl="1" indent="-184150" algn="just" defTabSz="742969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Simplification</a:t>
            </a:r>
            <a:r>
              <a:rPr lang="en-US" sz="13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of the loan disbursement </a:t>
            </a:r>
            <a:r>
              <a:rPr lang="en-US" sz="13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process</a:t>
            </a:r>
            <a:endParaRPr lang="en-US" sz="13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60475" lvl="1" indent="-184150" algn="just" defTabSz="742969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Step by step expand the project throughout Ukraine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(active sowing season).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 a 1</a:t>
            </a:r>
            <a:r>
              <a:rPr lang="en-US" sz="13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stage – </a:t>
            </a:r>
            <a:r>
              <a:rPr lang="en-US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expand on West and Central part of Ukraine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(Kyiv region (12 outlets in regions), Zhytomyr (4 outlets), Cherkasy (3 outlets), </a:t>
            </a:r>
            <a:r>
              <a:rPr lang="en-US" sz="13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Vinnytsya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(6 outlets), </a:t>
            </a:r>
            <a:r>
              <a:rPr lang="en-US" sz="13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Khmelnytskyi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(1 outlet), </a:t>
            </a:r>
            <a:r>
              <a:rPr lang="en-US" sz="1300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Ternopil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(1 outlet)</a:t>
            </a:r>
          </a:p>
          <a:p>
            <a:pPr marL="1260475" lvl="1" indent="-184150" algn="just" defTabSz="742969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 smtClean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Individual </a:t>
            </a:r>
            <a:r>
              <a:rPr lang="en-US" sz="13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delegations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Heads of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SME&amp;Proximity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+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Agroexpert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regions </a:t>
            </a:r>
            <a:r>
              <a:rPr lang="en-US" sz="1300" b="1" dirty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(after 6 months with Risks). </a:t>
            </a:r>
            <a:endParaRPr lang="en-US" sz="1300" b="1" dirty="0" smtClean="0">
              <a:solidFill>
                <a:srgbClr val="006A4E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60475" lvl="1" indent="-184150" algn="just" defTabSz="742969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►"/>
              <a:tabLst>
                <a:tab pos="1260475" algn="l"/>
              </a:tabLst>
              <a:defRPr/>
            </a:pPr>
            <a:r>
              <a:rPr lang="en-US" sz="1300" b="1" dirty="0" err="1" smtClean="0">
                <a:solidFill>
                  <a:srgbClr val="006A4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Automatization</a:t>
            </a:r>
            <a:r>
              <a:rPr lang="en-US" sz="1300" b="1" dirty="0" smtClean="0">
                <a:solidFill>
                  <a:srgbClr val="00959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credit application and approval process</a:t>
            </a: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CB291A59-ECA1-434C-B799-EE41583EFB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7" y="1786081"/>
            <a:ext cx="965752" cy="9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">
            <a:extLst>
              <a:ext uri="{FF2B5EF4-FFF2-40B4-BE49-F238E27FC236}">
                <a16:creationId xmlns:a16="http://schemas.microsoft.com/office/drawing/2014/main" id="{777A790E-A85B-AF54-8B69-73A9CF9328E8}"/>
              </a:ext>
            </a:extLst>
          </p:cNvPr>
          <p:cNvSpPr txBox="1">
            <a:spLocks/>
          </p:cNvSpPr>
          <p:nvPr/>
        </p:nvSpPr>
        <p:spPr>
          <a:xfrm>
            <a:off x="435665" y="281606"/>
            <a:ext cx="11539365" cy="616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0000">
              <a:defRPr/>
            </a:pPr>
            <a:r>
              <a:rPr lang="en-US" sz="2400" b="0" dirty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Happy days</a:t>
            </a: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1122025" y="4021138"/>
            <a:ext cx="485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74625" y="4290262"/>
            <a:ext cx="485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93808" y="3761267"/>
            <a:ext cx="2686954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900"/>
              </a:lnSpc>
            </a:pPr>
            <a:r>
              <a:rPr lang="en-US" sz="2600" b="1" dirty="0" smtClean="0">
                <a:solidFill>
                  <a:srgbClr val="017368"/>
                </a:solidFill>
                <a:latin typeface="HeliosCondBlack"/>
              </a:rPr>
              <a:t>Focus products</a:t>
            </a:r>
            <a:endParaRPr lang="en-US" sz="2600" b="1" dirty="0">
              <a:solidFill>
                <a:srgbClr val="017368"/>
              </a:solidFill>
              <a:latin typeface="HeliosCondBlack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535101" y="4567739"/>
            <a:ext cx="2318211" cy="817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HeliosCondBlack"/>
              </a:rPr>
              <a:t>One-time issuance commission 0,5% / 0% (instead 0,9%)</a:t>
            </a:r>
            <a:endParaRPr lang="en-US" sz="1400" b="1" dirty="0">
              <a:solidFill>
                <a:schemeClr val="tx1"/>
              </a:solidFill>
              <a:latin typeface="HeliosCondBlack"/>
            </a:endParaRPr>
          </a:p>
        </p:txBody>
      </p:sp>
      <p:sp>
        <p:nvSpPr>
          <p:cNvPr id="15" name="Стрілка вправо 14"/>
          <p:cNvSpPr/>
          <p:nvPr/>
        </p:nvSpPr>
        <p:spPr>
          <a:xfrm>
            <a:off x="685436" y="4682955"/>
            <a:ext cx="816744" cy="554793"/>
          </a:xfrm>
          <a:prstGeom prst="rightArrow">
            <a:avLst/>
          </a:prstGeom>
          <a:solidFill>
            <a:srgbClr val="04848A"/>
          </a:solidFill>
          <a:ln w="12700">
            <a:solidFill>
              <a:srgbClr val="7F7F7F"/>
            </a:solidFill>
            <a:prstDash val="sysDash"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517142" y="3761267"/>
            <a:ext cx="3336170" cy="72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900"/>
              </a:lnSpc>
            </a:pPr>
            <a:r>
              <a:rPr lang="en-US" sz="2600" b="1" dirty="0" smtClean="0">
                <a:solidFill>
                  <a:srgbClr val="017368"/>
                </a:solidFill>
                <a:latin typeface="HeliosCondBlack"/>
              </a:rPr>
              <a:t>  Promotional offers</a:t>
            </a:r>
            <a:endParaRPr lang="en-US" sz="2600" b="1" dirty="0">
              <a:solidFill>
                <a:srgbClr val="017368"/>
              </a:solidFill>
              <a:latin typeface="HeliosCondBlack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1622393" y="4630836"/>
            <a:ext cx="2370024" cy="6291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dirty="0" smtClean="0">
              <a:solidFill>
                <a:schemeClr val="tx1"/>
              </a:solidFill>
              <a:latin typeface="HeliosCondBlack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HeliosCondBlack"/>
              </a:rPr>
              <a:t>Unsecured loans for Professional segment </a:t>
            </a:r>
            <a:endParaRPr lang="en-US" sz="1400" dirty="0">
              <a:solidFill>
                <a:schemeClr val="tx1"/>
              </a:solidFill>
              <a:latin typeface="HeliosCondBlack"/>
            </a:endParaRPr>
          </a:p>
          <a:p>
            <a:endParaRPr lang="en-US" sz="2200" b="1" dirty="0">
              <a:solidFill>
                <a:schemeClr val="tx1"/>
              </a:solidFill>
              <a:latin typeface="HeliosCondBlack"/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4626841" y="4639571"/>
            <a:ext cx="816744" cy="554793"/>
          </a:xfrm>
          <a:prstGeom prst="rightArrow">
            <a:avLst/>
          </a:prstGeom>
          <a:solidFill>
            <a:srgbClr val="04848A"/>
          </a:solidFill>
          <a:ln w="12700">
            <a:solidFill>
              <a:srgbClr val="7F7F7F"/>
            </a:solidFill>
            <a:prstDash val="sysDash"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8817033" y="3917816"/>
            <a:ext cx="17411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017368"/>
                </a:solidFill>
                <a:latin typeface="HeliosCondBlack"/>
              </a:rPr>
              <a:t>Main gifts</a:t>
            </a:r>
            <a:endParaRPr lang="uk-UA" sz="2600" dirty="0"/>
          </a:p>
        </p:txBody>
      </p:sp>
      <p:sp>
        <p:nvSpPr>
          <p:cNvPr id="34" name="Стрілка вправо 33"/>
          <p:cNvSpPr/>
          <p:nvPr/>
        </p:nvSpPr>
        <p:spPr>
          <a:xfrm>
            <a:off x="666253" y="5480134"/>
            <a:ext cx="816744" cy="554793"/>
          </a:xfrm>
          <a:prstGeom prst="rightArrow">
            <a:avLst/>
          </a:prstGeom>
          <a:solidFill>
            <a:srgbClr val="04848A"/>
          </a:solidFill>
          <a:ln w="12700">
            <a:solidFill>
              <a:srgbClr val="7F7F7F"/>
            </a:solidFill>
            <a:prstDash val="sysDash"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круглений прямокутник 34"/>
          <p:cNvSpPr/>
          <p:nvPr/>
        </p:nvSpPr>
        <p:spPr>
          <a:xfrm>
            <a:off x="1593859" y="5498157"/>
            <a:ext cx="2420364" cy="6291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dirty="0" smtClean="0">
              <a:solidFill>
                <a:schemeClr val="tx1"/>
              </a:solidFill>
              <a:latin typeface="HeliosCondBlack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HeliosCondBlack"/>
              </a:rPr>
              <a:t>Packages Professionals for new clients PE</a:t>
            </a:r>
            <a:endParaRPr lang="en-US" sz="1400" dirty="0">
              <a:solidFill>
                <a:schemeClr val="tx1"/>
              </a:solidFill>
              <a:latin typeface="HeliosCondBlack"/>
            </a:endParaRPr>
          </a:p>
          <a:p>
            <a:endParaRPr lang="en-US" sz="2200" b="1" dirty="0">
              <a:solidFill>
                <a:schemeClr val="tx1"/>
              </a:solidFill>
              <a:latin typeface="HeliosCondBlack"/>
            </a:endParaRPr>
          </a:p>
        </p:txBody>
      </p:sp>
      <p:sp>
        <p:nvSpPr>
          <p:cNvPr id="36" name="Стрілка вправо 35"/>
          <p:cNvSpPr/>
          <p:nvPr/>
        </p:nvSpPr>
        <p:spPr>
          <a:xfrm>
            <a:off x="4608394" y="5456040"/>
            <a:ext cx="816744" cy="554793"/>
          </a:xfrm>
          <a:prstGeom prst="rightArrow">
            <a:avLst/>
          </a:prstGeom>
          <a:solidFill>
            <a:srgbClr val="04848A"/>
          </a:solidFill>
          <a:ln w="12700">
            <a:solidFill>
              <a:srgbClr val="7F7F7F"/>
            </a:solidFill>
            <a:prstDash val="sysDash"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5522444" y="5480134"/>
            <a:ext cx="2330868" cy="830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HeliosCondBlack"/>
              </a:rPr>
              <a:t>7% </a:t>
            </a:r>
            <a:r>
              <a:rPr lang="en-US" sz="1400" b="1" dirty="0" smtClean="0">
                <a:solidFill>
                  <a:schemeClr val="tx1"/>
                </a:solidFill>
                <a:latin typeface="HeliosCondBlack"/>
              </a:rPr>
              <a:t>charge on account balance for new clients </a:t>
            </a:r>
            <a:r>
              <a:rPr lang="en-US" sz="1400" b="1" dirty="0">
                <a:solidFill>
                  <a:schemeClr val="tx1"/>
                </a:solidFill>
                <a:latin typeface="HeliosCondBlack"/>
              </a:rPr>
              <a:t>for </a:t>
            </a:r>
            <a:r>
              <a:rPr lang="en-US" sz="1400" b="1" dirty="0" smtClean="0">
                <a:solidFill>
                  <a:schemeClr val="tx1"/>
                </a:solidFill>
                <a:latin typeface="HeliosCondBlack"/>
              </a:rPr>
              <a:t>6 months</a:t>
            </a:r>
            <a:endParaRPr lang="en-US" sz="1400" b="1" dirty="0">
              <a:solidFill>
                <a:schemeClr val="tx1"/>
              </a:solidFill>
              <a:latin typeface="HeliosCondBlack"/>
            </a:endParaRPr>
          </a:p>
        </p:txBody>
      </p:sp>
      <p:sp>
        <p:nvSpPr>
          <p:cNvPr id="38" name="Espace réservé du texte 52">
            <a:extLst>
              <a:ext uri="{FF2B5EF4-FFF2-40B4-BE49-F238E27FC236}">
                <a16:creationId xmlns:a16="http://schemas.microsoft.com/office/drawing/2014/main" id="{D23EAA62-40E6-41C5-90C5-09AC1EF0A324}"/>
              </a:ext>
            </a:extLst>
          </p:cNvPr>
          <p:cNvSpPr txBox="1">
            <a:spLocks/>
          </p:cNvSpPr>
          <p:nvPr/>
        </p:nvSpPr>
        <p:spPr>
          <a:xfrm>
            <a:off x="941387" y="2115072"/>
            <a:ext cx="3433661" cy="56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uk-UA" sz="1400" dirty="0"/>
              <a:t> </a:t>
            </a:r>
            <a:r>
              <a:rPr lang="fr-FR" sz="1400" b="1" dirty="0">
                <a:solidFill>
                  <a:srgbClr val="017368"/>
                </a:solidFill>
                <a:latin typeface="HeliosCondBlack"/>
              </a:rPr>
              <a:t>Promo </a:t>
            </a:r>
            <a:r>
              <a:rPr lang="fr-FR" sz="1400" b="1" dirty="0" err="1" smtClean="0">
                <a:solidFill>
                  <a:srgbClr val="017368"/>
                </a:solidFill>
                <a:latin typeface="HeliosCondBlack"/>
              </a:rPr>
              <a:t>period</a:t>
            </a:r>
            <a:r>
              <a:rPr lang="uk-UA" sz="1400" b="1" dirty="0" smtClean="0">
                <a:solidFill>
                  <a:srgbClr val="017368"/>
                </a:solidFill>
                <a:latin typeface="HeliosCondBlack"/>
              </a:rPr>
              <a:t>:</a:t>
            </a:r>
            <a:endParaRPr lang="fr-FR" sz="1400" b="1" dirty="0">
              <a:solidFill>
                <a:srgbClr val="017368"/>
              </a:solidFill>
              <a:latin typeface="HeliosCondBlack"/>
            </a:endParaRPr>
          </a:p>
          <a:p>
            <a:pPr>
              <a:lnSpc>
                <a:spcPct val="110000"/>
              </a:lnSpc>
            </a:pPr>
            <a:r>
              <a:rPr lang="uk-UA" sz="1400" dirty="0" smtClean="0">
                <a:latin typeface="HeliosCondBlack"/>
              </a:rPr>
              <a:t> 23</a:t>
            </a:r>
            <a:r>
              <a:rPr lang="en-US" sz="1400" dirty="0" smtClean="0">
                <a:latin typeface="HeliosCondBlack"/>
              </a:rPr>
              <a:t>.</a:t>
            </a:r>
            <a:r>
              <a:rPr lang="uk-UA" sz="1400" dirty="0" smtClean="0">
                <a:latin typeface="HeliosCondBlack"/>
              </a:rPr>
              <a:t>0</a:t>
            </a:r>
            <a:r>
              <a:rPr lang="en-US" sz="1400" dirty="0" smtClean="0">
                <a:latin typeface="HeliosCondBlack"/>
              </a:rPr>
              <a:t>2.202</a:t>
            </a:r>
            <a:r>
              <a:rPr lang="en-US" sz="1400" dirty="0">
                <a:latin typeface="HeliosCondBlack"/>
              </a:rPr>
              <a:t>6</a:t>
            </a:r>
            <a:r>
              <a:rPr lang="en-US" sz="1400" dirty="0" smtClean="0">
                <a:latin typeface="HeliosCondBlack"/>
              </a:rPr>
              <a:t> – </a:t>
            </a:r>
            <a:r>
              <a:rPr lang="uk-UA" sz="1400" dirty="0" smtClean="0">
                <a:latin typeface="HeliosCondBlack"/>
              </a:rPr>
              <a:t>20</a:t>
            </a:r>
            <a:r>
              <a:rPr lang="en-US" sz="1400" dirty="0" smtClean="0">
                <a:latin typeface="HeliosCondBlack"/>
              </a:rPr>
              <a:t>.</a:t>
            </a:r>
            <a:r>
              <a:rPr lang="uk-UA" sz="1400" dirty="0" smtClean="0">
                <a:latin typeface="HeliosCondBlack"/>
              </a:rPr>
              <a:t>0</a:t>
            </a:r>
            <a:r>
              <a:rPr lang="en-US" sz="1400" dirty="0">
                <a:latin typeface="HeliosCondBlack"/>
              </a:rPr>
              <a:t>3</a:t>
            </a:r>
            <a:r>
              <a:rPr lang="en-US" sz="1400" dirty="0" smtClean="0">
                <a:latin typeface="HeliosCondBlack"/>
              </a:rPr>
              <a:t>.2026 (</a:t>
            </a:r>
            <a:r>
              <a:rPr lang="en-US" sz="1400" dirty="0">
                <a:latin typeface="HeliosCondBlack"/>
              </a:rPr>
              <a:t>4</a:t>
            </a:r>
            <a:r>
              <a:rPr lang="en-US" sz="1400" dirty="0" smtClean="0">
                <a:latin typeface="HeliosCondBlack"/>
              </a:rPr>
              <a:t> weeks)</a:t>
            </a:r>
            <a:endParaRPr lang="en-US" sz="1400" dirty="0">
              <a:latin typeface="HeliosCondBlack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989777" y="2542435"/>
            <a:ext cx="4807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17368"/>
                </a:solidFill>
                <a:latin typeface="HeliosCondBlack"/>
              </a:rPr>
              <a:t>Promo </a:t>
            </a:r>
            <a:r>
              <a:rPr lang="en-US" sz="1400" b="1" dirty="0" smtClean="0">
                <a:solidFill>
                  <a:srgbClr val="017368"/>
                </a:solidFill>
                <a:latin typeface="HeliosCondBlack"/>
              </a:rPr>
              <a:t>mechanics</a:t>
            </a:r>
            <a:r>
              <a:rPr lang="uk-UA" sz="1400" b="1" dirty="0" smtClean="0">
                <a:solidFill>
                  <a:srgbClr val="017368"/>
                </a:solidFill>
                <a:latin typeface="HeliosCondBlack"/>
              </a:rPr>
              <a:t>:</a:t>
            </a:r>
          </a:p>
          <a:p>
            <a:r>
              <a:rPr lang="en-US" sz="1400" dirty="0" smtClean="0">
                <a:latin typeface="HeliosCondBlack"/>
              </a:rPr>
              <a:t>1) Visit </a:t>
            </a:r>
            <a:r>
              <a:rPr lang="en-US" sz="1400" dirty="0">
                <a:latin typeface="HeliosCondBlack"/>
              </a:rPr>
              <a:t>to branch during the promo </a:t>
            </a:r>
            <a:endParaRPr lang="uk-UA" sz="1400" dirty="0">
              <a:latin typeface="HeliosCondBlack"/>
            </a:endParaRPr>
          </a:p>
          <a:p>
            <a:r>
              <a:rPr lang="en-US" sz="1400" dirty="0" smtClean="0">
                <a:latin typeface="HeliosCondBlack"/>
              </a:rPr>
              <a:t>2) </a:t>
            </a:r>
            <a:r>
              <a:rPr lang="en-US" sz="1400" dirty="0">
                <a:latin typeface="HeliosCondBlack"/>
              </a:rPr>
              <a:t>Buy one of the listed promo-products </a:t>
            </a:r>
          </a:p>
          <a:p>
            <a:r>
              <a:rPr lang="en-US" sz="1400" dirty="0" smtClean="0">
                <a:latin typeface="HeliosCondBlack"/>
              </a:rPr>
              <a:t>3) Participate </a:t>
            </a:r>
            <a:r>
              <a:rPr lang="en-US" sz="1400" dirty="0">
                <a:latin typeface="HeliosCondBlack"/>
              </a:rPr>
              <a:t>in the drawing of 2</a:t>
            </a:r>
            <a:r>
              <a:rPr lang="uk-UA" sz="1400" dirty="0" smtClean="0">
                <a:latin typeface="HeliosCondBlack"/>
              </a:rPr>
              <a:t> </a:t>
            </a:r>
            <a:r>
              <a:rPr lang="en-US" sz="1400" dirty="0" smtClean="0">
                <a:latin typeface="HeliosCondBlack"/>
              </a:rPr>
              <a:t>charge station </a:t>
            </a:r>
            <a:r>
              <a:rPr lang="en-US" sz="1400" dirty="0" err="1" smtClean="0">
                <a:latin typeface="HeliosCondBlack"/>
              </a:rPr>
              <a:t>EcoFlow</a:t>
            </a:r>
            <a:r>
              <a:rPr lang="en-US" sz="1400" dirty="0" smtClean="0">
                <a:latin typeface="HeliosCondBlack"/>
              </a:rPr>
              <a:t> (</a:t>
            </a:r>
            <a:r>
              <a:rPr lang="uk-UA" sz="1400" dirty="0" smtClean="0">
                <a:latin typeface="HeliosCondBlack"/>
              </a:rPr>
              <a:t>1 </a:t>
            </a:r>
            <a:r>
              <a:rPr lang="en-US" sz="1400" dirty="0" smtClean="0">
                <a:latin typeface="HeliosCondBlack"/>
              </a:rPr>
              <a:t>station for all buyers for separately each promo-products)</a:t>
            </a:r>
            <a:endParaRPr lang="en-US" sz="1400" dirty="0">
              <a:latin typeface="HeliosCondBlack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1012639" y="1008804"/>
            <a:ext cx="480722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17368"/>
                </a:solidFill>
                <a:latin typeface="HeliosCondBlack"/>
              </a:rPr>
              <a:t>Targets</a:t>
            </a:r>
            <a:r>
              <a:rPr lang="uk-UA" sz="1400" b="1" dirty="0" smtClean="0">
                <a:solidFill>
                  <a:srgbClr val="017368"/>
                </a:solidFill>
                <a:latin typeface="HeliosCondBlack"/>
              </a:rPr>
              <a:t>: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HeliosCondBlack"/>
              </a:rPr>
              <a:t>Increase number of new </a:t>
            </a:r>
            <a:r>
              <a:rPr lang="en-US" sz="1400" dirty="0" smtClean="0">
                <a:latin typeface="HeliosCondBlack"/>
              </a:rPr>
              <a:t>clients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HeliosCondBlack"/>
              </a:rPr>
              <a:t>Increase</a:t>
            </a:r>
            <a:r>
              <a:rPr lang="uk-UA" sz="1400" dirty="0" smtClean="0">
                <a:latin typeface="HeliosCondBlack"/>
              </a:rPr>
              <a:t> </a:t>
            </a:r>
            <a:r>
              <a:rPr lang="en-US" sz="1400" dirty="0" smtClean="0">
                <a:latin typeface="HeliosCondBlack"/>
              </a:rPr>
              <a:t>customer coverage with banking products</a:t>
            </a:r>
            <a:endParaRPr lang="en-US" sz="1400" dirty="0">
              <a:latin typeface="HeliosCondBlack"/>
            </a:endParaRP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HeliosCondBlack"/>
              </a:rPr>
              <a:t>Increase loyalty of current customers </a:t>
            </a:r>
            <a:endParaRPr lang="uk-UA" sz="1400" dirty="0">
              <a:latin typeface="HeliosCondBlack"/>
            </a:endParaRP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HeliosCondBlack"/>
              </a:rPr>
              <a:t>Increase of NBI</a:t>
            </a:r>
            <a:endParaRPr lang="uk-UA" sz="1400" dirty="0">
              <a:latin typeface="HeliosCondBlack"/>
            </a:endParaRPr>
          </a:p>
          <a:p>
            <a:endParaRPr lang="en-US" sz="1300" dirty="0">
              <a:latin typeface="HeliosCondBlack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855" y="4481977"/>
            <a:ext cx="1682649" cy="15896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44" y="1082149"/>
            <a:ext cx="665733" cy="665733"/>
          </a:xfrm>
          <a:prstGeom prst="rect">
            <a:avLst/>
          </a:prstGeom>
        </p:spPr>
      </p:pic>
      <p:pic>
        <p:nvPicPr>
          <p:cNvPr id="28" name="Picture 194" descr="стокові ілюстрації на тему піктограма пісочного годинника - пісочний годинник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97" y="1974674"/>
            <a:ext cx="823825" cy="8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41" y="2889148"/>
            <a:ext cx="665867" cy="6658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309" y="840091"/>
            <a:ext cx="2608263" cy="2573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271" y="826044"/>
            <a:ext cx="2636260" cy="25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2339162"/>
            <a:ext cx="12031129" cy="956931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lang="en-GB" sz="2400" cap="all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5</a:t>
            </a:r>
            <a:r>
              <a:rPr lang="en-GB" sz="2400" cap="all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  )  2026 ambitions and acquisition plan</a:t>
            </a:r>
          </a:p>
          <a:p>
            <a:pPr marL="0" marR="0" lvl="0" indent="0" algn="ctr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05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Placeholder 4"/>
          <p:cNvSpPr txBox="1">
            <a:spLocks/>
          </p:cNvSpPr>
          <p:nvPr/>
        </p:nvSpPr>
        <p:spPr>
          <a:xfrm>
            <a:off x="233362" y="1353610"/>
            <a:ext cx="10727266" cy="703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10800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ukraine’s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competitive banking environment (segment professionals) the winners are banks that offer a simple, digital and reliable banking experience with transparent pricing and fast access to financing – without bureaucracy or wasted time. </a:t>
            </a: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364F845-D254-4B2F-92A7-812AC089F452}"/>
              </a:ext>
            </a:extLst>
          </p:cNvPr>
          <p:cNvSpPr txBox="1"/>
          <p:nvPr/>
        </p:nvSpPr>
        <p:spPr>
          <a:xfrm>
            <a:off x="233362" y="2698340"/>
            <a:ext cx="54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Rapid digitalization of banking services and full shift to online banking processes.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Growing demand for remote account opening and online servicing.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competition between banks on pricing and bundled offers.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Growing need for accessible business lending, especially via government-backed programs and financing energy independence, efficiency, and recovery projects</a:t>
            </a:r>
            <a:r>
              <a:rPr kumimoji="0" lang="uk-UA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Stricter financial monitoring, KYC and automated risk controls. 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Widespread adoption of AI for scoring, personalization, and process automation</a:t>
            </a:r>
            <a:r>
              <a:rPr kumimoji="0" lang="uk-UA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Expansion of open banking, APIs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655DC0E-ECD0-4876-99DC-FC0E57387794}"/>
              </a:ext>
            </a:extLst>
          </p:cNvPr>
          <p:cNvSpPr txBox="1"/>
          <p:nvPr/>
        </p:nvSpPr>
        <p:spPr>
          <a:xfrm>
            <a:off x="6232320" y="2702200"/>
            <a:ext cx="54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Convenient and reliable digital banking.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Transparent and competitive pricing.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and simple access to financing with minimal bureaucracy.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bank reliability, strong reputation, and stability.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Quick, high-quality support incl. AI-assisted chat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Personalized offers based on client data.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Seamless integration with governments services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Diia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tax tools)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Dedicated products and programs supporting energy independence and recovery</a:t>
            </a: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097DB48-B19B-4C42-88A3-BAFC241D2332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PROFESSIONALS MARKET CONTEXT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5BF470A-C168-40E6-9C29-6A8E87D1DCF5}"/>
              </a:ext>
            </a:extLst>
          </p:cNvPr>
          <p:cNvSpPr txBox="1">
            <a:spLocks/>
          </p:cNvSpPr>
          <p:nvPr/>
        </p:nvSpPr>
        <p:spPr>
          <a:xfrm>
            <a:off x="233362" y="2192143"/>
            <a:ext cx="6120000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597">
                    <a:alpha val="72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TRENDS: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9597">
                  <a:alpha val="72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DBC19F1-D02A-4423-A435-19EDB5665AA3}"/>
              </a:ext>
            </a:extLst>
          </p:cNvPr>
          <p:cNvSpPr txBox="1">
            <a:spLocks/>
          </p:cNvSpPr>
          <p:nvPr/>
        </p:nvSpPr>
        <p:spPr>
          <a:xfrm>
            <a:off x="6096000" y="2192143"/>
            <a:ext cx="6120000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597">
                    <a:alpha val="72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KEY EXPECTATIONS FROM BANKS: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srgbClr val="009597">
                  <a:alpha val="72000"/>
                </a:srgb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09D0993-4FFF-4E4B-B7EF-9A6DCA801314}"/>
              </a:ext>
            </a:extLst>
          </p:cNvPr>
          <p:cNvSpPr txBox="1">
            <a:spLocks/>
          </p:cNvSpPr>
          <p:nvPr/>
        </p:nvSpPr>
        <p:spPr>
          <a:xfrm>
            <a:off x="233362" y="958813"/>
            <a:ext cx="6120000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400">
                <a:solidFill>
                  <a:srgbClr val="009597">
                    <a:alpha val="72000"/>
                  </a:srgbClr>
                </a:solidFill>
                <a:latin typeface="Arial Black"/>
              </a:rPr>
              <a:t>MAIN POINT:</a:t>
            </a:r>
          </a:p>
        </p:txBody>
      </p:sp>
    </p:spTree>
    <p:extLst>
      <p:ext uri="{BB962C8B-B14F-4D97-AF65-F5344CB8AC3E}">
        <p14:creationId xmlns:p14="http://schemas.microsoft.com/office/powerpoint/2010/main" val="184916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5"/>
          <p:cNvGraphicFramePr/>
          <p:nvPr/>
        </p:nvGraphicFramePr>
        <p:xfrm>
          <a:off x="5434443" y="1267443"/>
          <a:ext cx="4752528" cy="459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3" name="Group 59">
            <a:extLst>
              <a:ext uri="{FF2B5EF4-FFF2-40B4-BE49-F238E27FC236}">
                <a16:creationId xmlns:a16="http://schemas.microsoft.com/office/drawing/2014/main" id="{65DDA0B9-8126-4549-81A7-76B7D8AAFCAE}"/>
              </a:ext>
            </a:extLst>
          </p:cNvPr>
          <p:cNvGrpSpPr/>
          <p:nvPr/>
        </p:nvGrpSpPr>
        <p:grpSpPr>
          <a:xfrm>
            <a:off x="9460009" y="5912471"/>
            <a:ext cx="702000" cy="316133"/>
            <a:chOff x="1779379" y="1383715"/>
            <a:chExt cx="1237232" cy="297319"/>
          </a:xfrm>
          <a:solidFill>
            <a:schemeClr val="accent5">
              <a:lumMod val="50000"/>
            </a:schemeClr>
          </a:solidFill>
        </p:grpSpPr>
        <p:sp>
          <p:nvSpPr>
            <p:cNvPr id="64" name="Rounded Rectangle 44">
              <a:extLst>
                <a:ext uri="{FF2B5EF4-FFF2-40B4-BE49-F238E27FC236}">
                  <a16:creationId xmlns:a16="http://schemas.microsoft.com/office/drawing/2014/main" id="{9596D4D4-8AA6-490C-BDC1-168876C3F526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6CE1E687-FBE0-45F9-B857-8CE29CB22464}"/>
                </a:ext>
              </a:extLst>
            </p:cNvPr>
            <p:cNvSpPr txBox="1">
              <a:spLocks/>
            </p:cNvSpPr>
            <p:nvPr/>
          </p:nvSpPr>
          <p:spPr>
            <a:xfrm>
              <a:off x="1809140" y="1420129"/>
              <a:ext cx="1175245" cy="2315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B2</a:t>
              </a:r>
              <a:r>
                <a:rPr kumimoji="0" lang="uk-UA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6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</p:grpSp>
      <p:grpSp>
        <p:nvGrpSpPr>
          <p:cNvPr id="66" name="Group 59">
            <a:extLst>
              <a:ext uri="{FF2B5EF4-FFF2-40B4-BE49-F238E27FC236}">
                <a16:creationId xmlns:a16="http://schemas.microsoft.com/office/drawing/2014/main" id="{0A3EF298-AEB7-4585-B717-B2CD2DF105D5}"/>
              </a:ext>
            </a:extLst>
          </p:cNvPr>
          <p:cNvGrpSpPr/>
          <p:nvPr/>
        </p:nvGrpSpPr>
        <p:grpSpPr>
          <a:xfrm>
            <a:off x="10220749" y="5856622"/>
            <a:ext cx="665355" cy="396426"/>
            <a:chOff x="1770969" y="1383715"/>
            <a:chExt cx="1245642" cy="297319"/>
          </a:xfrm>
        </p:grpSpPr>
        <p:sp>
          <p:nvSpPr>
            <p:cNvPr id="67" name="Rounded Rectangle 112">
              <a:extLst>
                <a:ext uri="{FF2B5EF4-FFF2-40B4-BE49-F238E27FC236}">
                  <a16:creationId xmlns:a16="http://schemas.microsoft.com/office/drawing/2014/main" id="{DF036ED5-5A3D-4729-A2CD-94D5B5D9E1DA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68" name="Text Placeholder 3">
              <a:extLst>
                <a:ext uri="{FF2B5EF4-FFF2-40B4-BE49-F238E27FC236}">
                  <a16:creationId xmlns:a16="http://schemas.microsoft.com/office/drawing/2014/main" id="{4C2376BD-7EC8-4C21-9E7D-095561CA9AE5}"/>
                </a:ext>
              </a:extLst>
            </p:cNvPr>
            <p:cNvSpPr txBox="1">
              <a:spLocks/>
            </p:cNvSpPr>
            <p:nvPr/>
          </p:nvSpPr>
          <p:spPr>
            <a:xfrm>
              <a:off x="1770969" y="1427087"/>
              <a:ext cx="1245642" cy="2154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16k</a:t>
              </a: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ED1B2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9" name="Group 59">
            <a:extLst>
              <a:ext uri="{FF2B5EF4-FFF2-40B4-BE49-F238E27FC236}">
                <a16:creationId xmlns:a16="http://schemas.microsoft.com/office/drawing/2014/main" id="{BC9BF47D-7849-41BE-975A-72A4B282AB73}"/>
              </a:ext>
            </a:extLst>
          </p:cNvPr>
          <p:cNvGrpSpPr/>
          <p:nvPr/>
        </p:nvGrpSpPr>
        <p:grpSpPr>
          <a:xfrm>
            <a:off x="10799379" y="5621607"/>
            <a:ext cx="720620" cy="396426"/>
            <a:chOff x="1779379" y="1383715"/>
            <a:chExt cx="1237232" cy="297319"/>
          </a:xfrm>
          <a:solidFill>
            <a:schemeClr val="accent6">
              <a:lumMod val="75000"/>
            </a:schemeClr>
          </a:solidFill>
        </p:grpSpPr>
        <p:sp>
          <p:nvSpPr>
            <p:cNvPr id="70" name="Rounded Rectangle 115">
              <a:extLst>
                <a:ext uri="{FF2B5EF4-FFF2-40B4-BE49-F238E27FC236}">
                  <a16:creationId xmlns:a16="http://schemas.microsoft.com/office/drawing/2014/main" id="{582D2348-F6FC-4623-845C-46446AE0F291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71" name="Text Placeholder 3">
              <a:extLst>
                <a:ext uri="{FF2B5EF4-FFF2-40B4-BE49-F238E27FC236}">
                  <a16:creationId xmlns:a16="http://schemas.microsoft.com/office/drawing/2014/main" id="{ECA1A01C-ECE2-4E5D-8B4D-95514FC04A71}"/>
                </a:ext>
              </a:extLst>
            </p:cNvPr>
            <p:cNvSpPr txBox="1">
              <a:spLocks/>
            </p:cNvSpPr>
            <p:nvPr/>
          </p:nvSpPr>
          <p:spPr>
            <a:xfrm>
              <a:off x="1779379" y="1427649"/>
              <a:ext cx="1237232" cy="215492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19</a:t>
              </a: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k</a:t>
              </a: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ED1B2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5" name="Group 59">
            <a:extLst>
              <a:ext uri="{FF2B5EF4-FFF2-40B4-BE49-F238E27FC236}">
                <a16:creationId xmlns:a16="http://schemas.microsoft.com/office/drawing/2014/main" id="{DAA2A211-BBC9-4531-B60F-CD45B84608FB}"/>
              </a:ext>
            </a:extLst>
          </p:cNvPr>
          <p:cNvGrpSpPr/>
          <p:nvPr/>
        </p:nvGrpSpPr>
        <p:grpSpPr>
          <a:xfrm>
            <a:off x="9415801" y="4389641"/>
            <a:ext cx="612090" cy="396426"/>
            <a:chOff x="1289650" y="1383715"/>
            <a:chExt cx="1237410" cy="297319"/>
          </a:xfrm>
          <a:solidFill>
            <a:srgbClr val="006A4E"/>
          </a:solidFill>
        </p:grpSpPr>
        <p:sp>
          <p:nvSpPr>
            <p:cNvPr id="76" name="Rounded Rectangle 81">
              <a:extLst>
                <a:ext uri="{FF2B5EF4-FFF2-40B4-BE49-F238E27FC236}">
                  <a16:creationId xmlns:a16="http://schemas.microsoft.com/office/drawing/2014/main" id="{BD33F0E4-247D-491D-A797-AFF3B2FA55D6}"/>
                </a:ext>
              </a:extLst>
            </p:cNvPr>
            <p:cNvSpPr/>
            <p:nvPr/>
          </p:nvSpPr>
          <p:spPr>
            <a:xfrm>
              <a:off x="1289828" y="1383715"/>
              <a:ext cx="1237232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77" name="Text Placeholder 3">
              <a:extLst>
                <a:ext uri="{FF2B5EF4-FFF2-40B4-BE49-F238E27FC236}">
                  <a16:creationId xmlns:a16="http://schemas.microsoft.com/office/drawing/2014/main" id="{F6DB1842-3388-4CD7-B5AC-1D24AFF62E49}"/>
                </a:ext>
              </a:extLst>
            </p:cNvPr>
            <p:cNvSpPr txBox="1">
              <a:spLocks/>
            </p:cNvSpPr>
            <p:nvPr/>
          </p:nvSpPr>
          <p:spPr>
            <a:xfrm>
              <a:off x="1289650" y="1428477"/>
              <a:ext cx="1237231" cy="215492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10k </a:t>
              </a:r>
            </a:p>
          </p:txBody>
        </p:sp>
      </p:grpSp>
      <p:grpSp>
        <p:nvGrpSpPr>
          <p:cNvPr id="78" name="Group 59">
            <a:extLst>
              <a:ext uri="{FF2B5EF4-FFF2-40B4-BE49-F238E27FC236}">
                <a16:creationId xmlns:a16="http://schemas.microsoft.com/office/drawing/2014/main" id="{A5C97048-564E-42D0-8179-93929B7606AE}"/>
              </a:ext>
            </a:extLst>
          </p:cNvPr>
          <p:cNvGrpSpPr/>
          <p:nvPr/>
        </p:nvGrpSpPr>
        <p:grpSpPr>
          <a:xfrm>
            <a:off x="9928584" y="4151144"/>
            <a:ext cx="612090" cy="396426"/>
            <a:chOff x="1289650" y="1383715"/>
            <a:chExt cx="1237410" cy="297319"/>
          </a:xfrm>
          <a:solidFill>
            <a:srgbClr val="58BABA"/>
          </a:solidFill>
        </p:grpSpPr>
        <p:sp>
          <p:nvSpPr>
            <p:cNvPr id="79" name="Rounded Rectangle 81">
              <a:extLst>
                <a:ext uri="{FF2B5EF4-FFF2-40B4-BE49-F238E27FC236}">
                  <a16:creationId xmlns:a16="http://schemas.microsoft.com/office/drawing/2014/main" id="{99DB09AE-4F36-4E81-AEDF-9EFC0C262D63}"/>
                </a:ext>
              </a:extLst>
            </p:cNvPr>
            <p:cNvSpPr/>
            <p:nvPr/>
          </p:nvSpPr>
          <p:spPr>
            <a:xfrm>
              <a:off x="1289828" y="1383715"/>
              <a:ext cx="1237232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80" name="Text Placeholder 3">
              <a:extLst>
                <a:ext uri="{FF2B5EF4-FFF2-40B4-BE49-F238E27FC236}">
                  <a16:creationId xmlns:a16="http://schemas.microsoft.com/office/drawing/2014/main" id="{55700890-070E-4602-9BAC-A0C545A19903}"/>
                </a:ext>
              </a:extLst>
            </p:cNvPr>
            <p:cNvSpPr txBox="1">
              <a:spLocks/>
            </p:cNvSpPr>
            <p:nvPr/>
          </p:nvSpPr>
          <p:spPr>
            <a:xfrm>
              <a:off x="1289650" y="1428477"/>
              <a:ext cx="1237230" cy="215492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12,5k </a:t>
              </a:r>
            </a:p>
          </p:txBody>
        </p:sp>
      </p:grpSp>
      <p:grpSp>
        <p:nvGrpSpPr>
          <p:cNvPr id="90" name="Group 59">
            <a:extLst>
              <a:ext uri="{FF2B5EF4-FFF2-40B4-BE49-F238E27FC236}">
                <a16:creationId xmlns:a16="http://schemas.microsoft.com/office/drawing/2014/main" id="{DDDB86BD-D887-4210-861F-4AA02F9E1729}"/>
              </a:ext>
            </a:extLst>
          </p:cNvPr>
          <p:cNvGrpSpPr/>
          <p:nvPr/>
        </p:nvGrpSpPr>
        <p:grpSpPr>
          <a:xfrm>
            <a:off x="9914704" y="3230787"/>
            <a:ext cx="612090" cy="396426"/>
            <a:chOff x="1289650" y="1383715"/>
            <a:chExt cx="1237410" cy="297319"/>
          </a:xfrm>
          <a:solidFill>
            <a:srgbClr val="006A4E"/>
          </a:solidFill>
        </p:grpSpPr>
        <p:sp>
          <p:nvSpPr>
            <p:cNvPr id="91" name="Rounded Rectangle 81">
              <a:extLst>
                <a:ext uri="{FF2B5EF4-FFF2-40B4-BE49-F238E27FC236}">
                  <a16:creationId xmlns:a16="http://schemas.microsoft.com/office/drawing/2014/main" id="{6051976D-B7D1-4EEB-8766-8C9C57E5A3AD}"/>
                </a:ext>
              </a:extLst>
            </p:cNvPr>
            <p:cNvSpPr/>
            <p:nvPr/>
          </p:nvSpPr>
          <p:spPr>
            <a:xfrm>
              <a:off x="1289828" y="1383715"/>
              <a:ext cx="1237232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92" name="Text Placeholder 3">
              <a:extLst>
                <a:ext uri="{FF2B5EF4-FFF2-40B4-BE49-F238E27FC236}">
                  <a16:creationId xmlns:a16="http://schemas.microsoft.com/office/drawing/2014/main" id="{2EFB72B6-FF56-4D1E-8368-9DF52BAE7B1E}"/>
                </a:ext>
              </a:extLst>
            </p:cNvPr>
            <p:cNvSpPr txBox="1">
              <a:spLocks/>
            </p:cNvSpPr>
            <p:nvPr/>
          </p:nvSpPr>
          <p:spPr>
            <a:xfrm>
              <a:off x="1289650" y="1428477"/>
              <a:ext cx="1237230" cy="215492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6k</a:t>
              </a:r>
            </a:p>
          </p:txBody>
        </p:sp>
      </p:grpSp>
      <p:grpSp>
        <p:nvGrpSpPr>
          <p:cNvPr id="93" name="Group 59">
            <a:extLst>
              <a:ext uri="{FF2B5EF4-FFF2-40B4-BE49-F238E27FC236}">
                <a16:creationId xmlns:a16="http://schemas.microsoft.com/office/drawing/2014/main" id="{5F0D5208-4DA7-41C6-BBF5-5EC12E73AD10}"/>
              </a:ext>
            </a:extLst>
          </p:cNvPr>
          <p:cNvGrpSpPr/>
          <p:nvPr/>
        </p:nvGrpSpPr>
        <p:grpSpPr>
          <a:xfrm>
            <a:off x="9076379" y="2459000"/>
            <a:ext cx="612090" cy="396426"/>
            <a:chOff x="1289650" y="1383715"/>
            <a:chExt cx="1237410" cy="297319"/>
          </a:xfrm>
          <a:solidFill>
            <a:srgbClr val="58BABA"/>
          </a:solidFill>
        </p:grpSpPr>
        <p:sp>
          <p:nvSpPr>
            <p:cNvPr id="94" name="Rounded Rectangle 81">
              <a:extLst>
                <a:ext uri="{FF2B5EF4-FFF2-40B4-BE49-F238E27FC236}">
                  <a16:creationId xmlns:a16="http://schemas.microsoft.com/office/drawing/2014/main" id="{F8B37EC3-2542-42EE-AB5B-CCDE1BCAFD2B}"/>
                </a:ext>
              </a:extLst>
            </p:cNvPr>
            <p:cNvSpPr/>
            <p:nvPr/>
          </p:nvSpPr>
          <p:spPr>
            <a:xfrm>
              <a:off x="1289828" y="1383715"/>
              <a:ext cx="1237232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95" name="Text Placeholder 3">
              <a:extLst>
                <a:ext uri="{FF2B5EF4-FFF2-40B4-BE49-F238E27FC236}">
                  <a16:creationId xmlns:a16="http://schemas.microsoft.com/office/drawing/2014/main" id="{9E69D119-1D23-4C59-B750-3687D90E0920}"/>
                </a:ext>
              </a:extLst>
            </p:cNvPr>
            <p:cNvSpPr txBox="1">
              <a:spLocks/>
            </p:cNvSpPr>
            <p:nvPr/>
          </p:nvSpPr>
          <p:spPr>
            <a:xfrm>
              <a:off x="1289650" y="1428477"/>
              <a:ext cx="1237231" cy="215492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6,5k </a:t>
              </a:r>
            </a:p>
          </p:txBody>
        </p:sp>
      </p:grpSp>
      <p:grpSp>
        <p:nvGrpSpPr>
          <p:cNvPr id="42" name="Group 59">
            <a:extLst>
              <a:ext uri="{FF2B5EF4-FFF2-40B4-BE49-F238E27FC236}">
                <a16:creationId xmlns:a16="http://schemas.microsoft.com/office/drawing/2014/main" id="{E70EADB6-5937-4E9F-A16A-64AA5B6D2039}"/>
              </a:ext>
            </a:extLst>
          </p:cNvPr>
          <p:cNvGrpSpPr/>
          <p:nvPr/>
        </p:nvGrpSpPr>
        <p:grpSpPr>
          <a:xfrm>
            <a:off x="8293576" y="5919040"/>
            <a:ext cx="1093403" cy="316134"/>
            <a:chOff x="1779379" y="1383715"/>
            <a:chExt cx="1237232" cy="297319"/>
          </a:xfrm>
        </p:grpSpPr>
        <p:sp>
          <p:nvSpPr>
            <p:cNvPr id="46" name="Rounded Rectangle 30">
              <a:extLst>
                <a:ext uri="{FF2B5EF4-FFF2-40B4-BE49-F238E27FC236}">
                  <a16:creationId xmlns:a16="http://schemas.microsoft.com/office/drawing/2014/main" id="{B8A995B9-ED16-488B-AB67-BB4B3B7E8A1E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47" name="Text Placeholder 3">
              <a:extLst>
                <a:ext uri="{FF2B5EF4-FFF2-40B4-BE49-F238E27FC236}">
                  <a16:creationId xmlns:a16="http://schemas.microsoft.com/office/drawing/2014/main" id="{F3F467EA-B0F0-4750-92D7-C2FD2DDB1472}"/>
                </a:ext>
              </a:extLst>
            </p:cNvPr>
            <p:cNvSpPr txBox="1">
              <a:spLocks/>
            </p:cNvSpPr>
            <p:nvPr/>
          </p:nvSpPr>
          <p:spPr>
            <a:xfrm>
              <a:off x="1779379" y="1412973"/>
              <a:ext cx="1237232" cy="23156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rPr>
                <a:t>2025</a:t>
              </a:r>
            </a:p>
          </p:txBody>
        </p:sp>
      </p:grpSp>
      <p:sp>
        <p:nvSpPr>
          <p:cNvPr id="54" name="Google Shape;522;p41"/>
          <p:cNvSpPr txBox="1">
            <a:spLocks/>
          </p:cNvSpPr>
          <p:nvPr/>
        </p:nvSpPr>
        <p:spPr>
          <a:xfrm>
            <a:off x="1937529" y="3466783"/>
            <a:ext cx="3143211" cy="603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ACTIVE PRO</a:t>
            </a:r>
            <a:endParaRPr kumimoji="0" lang="en-US" sz="2000" b="1" i="0" u="none" strike="noStrike" kern="1200" cap="all" spc="0" normalizeH="0" baseline="0" noProof="0">
              <a:ln>
                <a:noFill/>
              </a:ln>
              <a:solidFill>
                <a:srgbClr val="006A4E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03536" y="3121708"/>
            <a:ext cx="2144086" cy="396426"/>
          </a:xfrm>
          <a:prstGeom prst="roundRect">
            <a:avLst/>
          </a:prstGeom>
          <a:solidFill>
            <a:srgbClr val="006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+3 000 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4D87A4EB-6659-482D-987B-C638431E57D0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Professionals segment</a:t>
            </a:r>
            <a:r>
              <a:rPr lang="ru-RU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: 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Pro CUSTOMERs</a:t>
            </a:r>
          </a:p>
          <a:p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61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FEA0400-1497-4141-A0DA-F05481ACD313}"/>
              </a:ext>
            </a:extLst>
          </p:cNvPr>
          <p:cNvSpPr/>
          <p:nvPr/>
        </p:nvSpPr>
        <p:spPr>
          <a:xfrm>
            <a:off x="1634490" y="3524239"/>
            <a:ext cx="189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 CLIENTS</a:t>
            </a:r>
          </a:p>
        </p:txBody>
      </p:sp>
      <p:sp>
        <p:nvSpPr>
          <p:cNvPr id="67" name="Rounded Rectangle 82">
            <a:extLst>
              <a:ext uri="{FF2B5EF4-FFF2-40B4-BE49-F238E27FC236}">
                <a16:creationId xmlns:a16="http://schemas.microsoft.com/office/drawing/2014/main" id="{3934863B-A964-4DC8-8BB5-86E0DAE5546A}"/>
              </a:ext>
            </a:extLst>
          </p:cNvPr>
          <p:cNvSpPr/>
          <p:nvPr/>
        </p:nvSpPr>
        <p:spPr>
          <a:xfrm>
            <a:off x="701623" y="3090410"/>
            <a:ext cx="3550237" cy="3866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19 000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(+ 3 000 net)</a:t>
            </a:r>
            <a:endParaRPr kumimoji="0" lang="uk-UA" sz="2400" b="1" i="0" u="none" strike="noStrike" kern="1200" cap="none" spc="0" normalizeH="0" baseline="0" noProof="0">
              <a:ln>
                <a:noFill/>
              </a:ln>
              <a:solidFill>
                <a:srgbClr val="026B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5FEBAA7-7473-42A6-ACE5-DBD16FEA2A14}"/>
              </a:ext>
            </a:extLst>
          </p:cNvPr>
          <p:cNvSpPr/>
          <p:nvPr/>
        </p:nvSpPr>
        <p:spPr>
          <a:xfrm>
            <a:off x="4361908" y="3535603"/>
            <a:ext cx="1765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 NEW CLIENTS</a:t>
            </a:r>
          </a:p>
        </p:txBody>
      </p:sp>
      <p:sp>
        <p:nvSpPr>
          <p:cNvPr id="70" name="Rounded Rectangle 85">
            <a:extLst>
              <a:ext uri="{FF2B5EF4-FFF2-40B4-BE49-F238E27FC236}">
                <a16:creationId xmlns:a16="http://schemas.microsoft.com/office/drawing/2014/main" id="{AA471745-25FA-4498-B915-9D82C41C2BF5}"/>
              </a:ext>
            </a:extLst>
          </p:cNvPr>
          <p:cNvSpPr/>
          <p:nvPr/>
        </p:nvSpPr>
        <p:spPr>
          <a:xfrm>
            <a:off x="3745851" y="3159143"/>
            <a:ext cx="2490651" cy="3866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26B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</a:t>
            </a:r>
            <a:endParaRPr kumimoji="0" lang="uk-UA" sz="3600" b="1" i="0" u="none" strike="noStrike" kern="1200" cap="none" spc="0" normalizeH="0" baseline="0" noProof="0">
              <a:ln>
                <a:noFill/>
              </a:ln>
              <a:solidFill>
                <a:srgbClr val="026B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E3D321-AA2A-43A5-8B6C-C73EB8505651}"/>
              </a:ext>
            </a:extLst>
          </p:cNvPr>
          <p:cNvSpPr/>
          <p:nvPr/>
        </p:nvSpPr>
        <p:spPr>
          <a:xfrm>
            <a:off x="6743357" y="2638581"/>
            <a:ext cx="1693542" cy="386634"/>
          </a:xfrm>
          <a:prstGeom prst="rect">
            <a:avLst/>
          </a:prstGeom>
          <a:solidFill>
            <a:srgbClr val="009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771B7-72EA-40A1-86C3-0A7BD2EEBDDD}"/>
              </a:ext>
            </a:extLst>
          </p:cNvPr>
          <p:cNvSpPr/>
          <p:nvPr/>
        </p:nvSpPr>
        <p:spPr>
          <a:xfrm>
            <a:off x="6743357" y="3608869"/>
            <a:ext cx="1693542" cy="386634"/>
          </a:xfrm>
          <a:prstGeom prst="rect">
            <a:avLst/>
          </a:prstGeom>
          <a:solidFill>
            <a:srgbClr val="ED1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BD389E-B227-4AD4-B5C6-8314F0A7D3E7}"/>
              </a:ext>
            </a:extLst>
          </p:cNvPr>
          <p:cNvSpPr/>
          <p:nvPr/>
        </p:nvSpPr>
        <p:spPr>
          <a:xfrm>
            <a:off x="7143029" y="4077917"/>
            <a:ext cx="880534" cy="386634"/>
          </a:xfrm>
          <a:prstGeom prst="rect">
            <a:avLst/>
          </a:prstGeom>
          <a:solidFill>
            <a:srgbClr val="006A4E"/>
          </a:solidFill>
          <a:ln>
            <a:solidFill>
              <a:srgbClr val="004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E3D321-AA2A-43A5-8B6C-C73EB8505651}"/>
              </a:ext>
            </a:extLst>
          </p:cNvPr>
          <p:cNvSpPr/>
          <p:nvPr/>
        </p:nvSpPr>
        <p:spPr>
          <a:xfrm>
            <a:off x="7143028" y="3118703"/>
            <a:ext cx="880535" cy="386634"/>
          </a:xfrm>
          <a:prstGeom prst="rect">
            <a:avLst/>
          </a:prstGeom>
          <a:solidFill>
            <a:srgbClr val="009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07CF2D-DE17-4E7D-A7FE-73C2848D785D}"/>
              </a:ext>
            </a:extLst>
          </p:cNvPr>
          <p:cNvSpPr/>
          <p:nvPr/>
        </p:nvSpPr>
        <p:spPr>
          <a:xfrm>
            <a:off x="8600843" y="2692602"/>
            <a:ext cx="1996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 NEW ACTIVE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430808-E365-4540-92E6-5791022125B5}"/>
              </a:ext>
            </a:extLst>
          </p:cNvPr>
          <p:cNvSpPr/>
          <p:nvPr/>
        </p:nvSpPr>
        <p:spPr>
          <a:xfrm>
            <a:off x="8680584" y="3678304"/>
            <a:ext cx="112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ATTRITION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1B79EA-5487-4A7E-844D-727BEA3017A3}"/>
              </a:ext>
            </a:extLst>
          </p:cNvPr>
          <p:cNvSpPr/>
          <p:nvPr/>
        </p:nvSpPr>
        <p:spPr>
          <a:xfrm>
            <a:off x="8090193" y="4154460"/>
            <a:ext cx="2436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6A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 ACTIVE CUSTOMERS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7CF2D-DE17-4E7D-A7FE-73C2848D785D}"/>
              </a:ext>
            </a:extLst>
          </p:cNvPr>
          <p:cNvSpPr/>
          <p:nvPr/>
        </p:nvSpPr>
        <p:spPr>
          <a:xfrm>
            <a:off x="8291045" y="3168758"/>
            <a:ext cx="1515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REACTIVATION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:a16="http://schemas.microsoft.com/office/drawing/2014/main" id="{FB3ECBC1-A8F1-4537-A49B-FF97F525641A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Professionals</a:t>
            </a:r>
            <a:r>
              <a:rPr lang="ru-RU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: </a:t>
            </a: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TARGETS &amp; OBJECTIVES</a:t>
            </a:r>
          </a:p>
          <a:p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68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112" imgW="347" imgH="348" progId="TCLayout.ActiveDocument.1">
                  <p:embed/>
                </p:oleObj>
              </mc:Choice>
              <mc:Fallback>
                <p:oleObj name="think-cell Slide" r:id="rId112" imgW="347" imgH="348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1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7">
            <a:extLst>
              <a:ext uri="{FF2B5EF4-FFF2-40B4-BE49-F238E27FC236}">
                <a16:creationId xmlns:a16="http://schemas.microsoft.com/office/drawing/2014/main" id="{AD60A85B-7885-25C0-F1D5-AB774D4CB2DF}"/>
              </a:ext>
            </a:extLst>
          </p:cNvPr>
          <p:cNvSpPr txBox="1">
            <a:spLocks/>
          </p:cNvSpPr>
          <p:nvPr/>
        </p:nvSpPr>
        <p:spPr>
          <a:xfrm>
            <a:off x="719936" y="316422"/>
            <a:ext cx="11558697" cy="50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Proximity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results 2025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21791" y="972647"/>
            <a:ext cx="350202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spcAft>
                <a:spcPts val="900"/>
              </a:spcAft>
              <a:buSzPct val="100000"/>
              <a:defRPr sz="14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 UAH Deposits, bnUAH</a:t>
            </a:r>
          </a:p>
        </p:txBody>
      </p:sp>
      <p:graphicFrame>
        <p:nvGraphicFramePr>
          <p:cNvPr id="112" name="Chart 111"/>
          <p:cNvGraphicFramePr/>
          <p:nvPr>
            <p:custDataLst>
              <p:tags r:id="rId3"/>
            </p:custDataLst>
            <p:extLst/>
          </p:nvPr>
        </p:nvGraphicFramePr>
        <p:xfrm>
          <a:off x="310973" y="2000553"/>
          <a:ext cx="3381375" cy="116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4"/>
          </a:graphicData>
        </a:graphic>
      </p:graphicFrame>
      <p:cxnSp>
        <p:nvCxnSpPr>
          <p:cNvPr id="271" name="Straight Connector 270"/>
          <p:cNvCxnSpPr/>
          <p:nvPr>
            <p:custDataLst>
              <p:tags r:id="rId4"/>
            </p:custDataLst>
          </p:nvPr>
        </p:nvCxnSpPr>
        <p:spPr bwMode="auto">
          <a:xfrm flipV="1">
            <a:off x="928511" y="1737029"/>
            <a:ext cx="0" cy="284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>
            <p:custDataLst>
              <p:tags r:id="rId5"/>
            </p:custDataLst>
          </p:nvPr>
        </p:nvCxnSpPr>
        <p:spPr bwMode="auto">
          <a:xfrm>
            <a:off x="928510" y="1737028"/>
            <a:ext cx="1035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>
            <p:custDataLst>
              <p:tags r:id="rId6"/>
            </p:custDataLst>
          </p:nvPr>
        </p:nvCxnSpPr>
        <p:spPr bwMode="auto">
          <a:xfrm>
            <a:off x="1963561" y="173702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>
            <p:custDataLst>
              <p:tags r:id="rId7"/>
            </p:custDataLst>
          </p:nvPr>
        </p:nvCxnSpPr>
        <p:spPr bwMode="auto">
          <a:xfrm flipV="1">
            <a:off x="2039761" y="1679878"/>
            <a:ext cx="0" cy="209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>
            <p:custDataLst>
              <p:tags r:id="rId8"/>
            </p:custDataLst>
          </p:nvPr>
        </p:nvCxnSpPr>
        <p:spPr bwMode="auto">
          <a:xfrm>
            <a:off x="2039762" y="1679878"/>
            <a:ext cx="10334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>
            <p:custDataLst>
              <p:tags r:id="rId9"/>
            </p:custDataLst>
          </p:nvPr>
        </p:nvCxnSpPr>
        <p:spPr bwMode="auto">
          <a:xfrm>
            <a:off x="3073223" y="167987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3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925586" y="2119616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36283A3-84F6-4706-8EA5-7F54BD508FC2}" type="datetime'''''''''''3''''.''''8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3.8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925586" y="2372028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3382EA-700A-4943-A3D8-48A303CC8F80}" type="datetime'3''''''''''''''''.''''''''''''''''''''''''''''8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3.8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925586" y="274350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ECA25A9-FABB-404F-85E2-4FA6BE211A4E}" type="datetime'''''''''''7''''''''.''''''''''''''''''''4''''''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7.4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0" name="Rectangle 219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2763661" y="3135616"/>
            <a:ext cx="619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197FD-2B80-4854-9591-4C3A2FE54910}" type="datetime'''''''D''e''c-''''''''''''B''''''''''''''''''''2''''6'''''''">
              <a:rPr kumimoji="0" lang="en-US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Dec-B26</a:t>
            </a:fld>
            <a:endParaRPr kumimoji="0" lang="uk-UA" alt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854023" y="2179941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5C816F8-C79D-4625-B697-F724ADF25229}" type="datetime'''3''''''''''''''''''''''''''''''''.''''9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3.9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854023" y="2429178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F586C43-2099-48B1-88CA-C3D8158469DB}" type="datetime'''''''''''''''''''''''''''''3''''''''''''''''.''''''''6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3.6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854023" y="276890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B78D4F-506C-4078-8B49-1B8C4788E214}" type="datetime'''''''''''6''''''''''''''''''.''''''''''''''''''''''''''''6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6.6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9" name="Rectangle 218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1747661" y="3135616"/>
            <a:ext cx="509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5FB48-8E76-42ED-9045-03A91EB98E51}" type="datetime'''D''''''e''''''''''''''''''c''''''''''''-2''''''''''''5'''">
              <a:rPr kumimoji="0" lang="en-US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Dec-25</a:t>
            </a:fld>
            <a:endParaRPr kumimoji="0" lang="uk-UA" alt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7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80873" y="229265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A51ED89-D587-4010-BA2A-FC472AC0EF82}" type="datetime'''''''''''''''''3''''.''''''''''''3''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3.3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8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80873" y="2516491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9E22282-74FE-4201-8334-6EEC8BA88BEA}" type="datetime'''''''3''''.4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3.4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9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80873" y="2810178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EA1257-BD2E-411B-87D4-A2C14ED80017}" type="datetime'''''''''5''''''''''''.''''''''''''''''''''''''''''''''4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5.4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77686" y="3135616"/>
            <a:ext cx="501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728CE-DFAC-4BB3-8120-4685D044B587}" type="datetime'''''D''''''''''''''''''''''''''''''''''''''ec''''''''-2''''4'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Dec-24</a:t>
            </a:fld>
            <a:endParaRPr kumimoji="0" lang="uk-UA" alt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876373" y="187037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47B972B-1078-4E4E-8AA5-42700531C1F3}" type="datetime'1''''''''''''4''''.''''''''''''9''''''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14.9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5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804811" y="192752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3D2D0C-89B8-425A-B389-E98D63C651BC}" type="datetime'''''''''''''''''''1''''''4''''''.''''''''''''1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14.1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4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31661" y="2059291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5C1764C-6F5C-4628-868D-A09B9133B8DD}" type="datetime'''''''''''''1''''''''''2''.''''''''''''''''''''''1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12.1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70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122186" y="1600503"/>
            <a:ext cx="64928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5EB6094-D40B-4DEE-84DA-7B8565A82AFC}" type="datetime'''+''''''''''''''1''''''''6''''''''''''''''''''''%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+16%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4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300111" y="1543353"/>
            <a:ext cx="51117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81C9BDB-94C0-489D-8A3F-9FA2BECB6526}" type="datetime'''+''''6''''''''''''%''''''''''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+6%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Freeform 213"/>
          <p:cNvSpPr>
            <a:spLocks noEditPoints="1"/>
          </p:cNvSpPr>
          <p:nvPr/>
        </p:nvSpPr>
        <p:spPr bwMode="auto">
          <a:xfrm rot="539165">
            <a:off x="1147510" y="1487128"/>
            <a:ext cx="628650" cy="377825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344987" y="1001011"/>
            <a:ext cx="350202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spcAft>
                <a:spcPts val="900"/>
              </a:spcAft>
              <a:buSzPct val="100000"/>
              <a:defRPr sz="14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 UAH Deposits, mUAH</a:t>
            </a:r>
          </a:p>
        </p:txBody>
      </p:sp>
      <p:graphicFrame>
        <p:nvGraphicFramePr>
          <p:cNvPr id="394" name="Chart 393"/>
          <p:cNvGraphicFramePr/>
          <p:nvPr>
            <p:custDataLst>
              <p:tags r:id="rId27"/>
            </p:custDataLst>
            <p:extLst/>
          </p:nvPr>
        </p:nvGraphicFramePr>
        <p:xfrm>
          <a:off x="4433887" y="1666174"/>
          <a:ext cx="3381375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5"/>
          </a:graphicData>
        </a:graphic>
      </p:graphicFrame>
      <p:cxnSp>
        <p:nvCxnSpPr>
          <p:cNvPr id="284" name="Straight Connector 283"/>
          <p:cNvCxnSpPr/>
          <p:nvPr>
            <p:custDataLst>
              <p:tags r:id="rId28"/>
            </p:custDataLst>
          </p:nvPr>
        </p:nvCxnSpPr>
        <p:spPr bwMode="auto">
          <a:xfrm flipV="1">
            <a:off x="5051425" y="1616961"/>
            <a:ext cx="0" cy="336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29"/>
            </p:custDataLst>
          </p:nvPr>
        </p:nvCxnSpPr>
        <p:spPr bwMode="auto">
          <a:xfrm>
            <a:off x="5051425" y="1616961"/>
            <a:ext cx="1035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>
            <p:custDataLst>
              <p:tags r:id="rId30"/>
            </p:custDataLst>
          </p:nvPr>
        </p:nvCxnSpPr>
        <p:spPr bwMode="auto">
          <a:xfrm>
            <a:off x="6086475" y="1616961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>
            <p:custDataLst>
              <p:tags r:id="rId31"/>
            </p:custDataLst>
          </p:nvPr>
        </p:nvCxnSpPr>
        <p:spPr bwMode="auto">
          <a:xfrm flipV="1">
            <a:off x="6162675" y="1693161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>
            <p:custDataLst>
              <p:tags r:id="rId32"/>
            </p:custDataLst>
          </p:nvPr>
        </p:nvCxnSpPr>
        <p:spPr bwMode="auto">
          <a:xfrm flipH="1">
            <a:off x="5275262" y="2263074"/>
            <a:ext cx="968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>
            <p:custDataLst>
              <p:tags r:id="rId33"/>
            </p:custDataLst>
          </p:nvPr>
        </p:nvCxnSpPr>
        <p:spPr bwMode="auto">
          <a:xfrm flipH="1">
            <a:off x="6348412" y="2083686"/>
            <a:ext cx="968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>
            <p:custDataLst>
              <p:tags r:id="rId34"/>
            </p:custDataLst>
          </p:nvPr>
        </p:nvCxnSpPr>
        <p:spPr bwMode="auto">
          <a:xfrm flipH="1">
            <a:off x="7419975" y="2199574"/>
            <a:ext cx="9683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Rectangle 289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4800600" y="3163186"/>
            <a:ext cx="501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A6F48-F389-4237-B51B-F67F41E321E2}" type="datetime'''D''''e''''''c''''''''''-''''''''''''''''''''''''24'''''''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Dec-24</a:t>
            </a:fld>
            <a:endParaRPr kumimoji="0" lang="uk-UA" alt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1" name="Rectangle 290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5870575" y="3163186"/>
            <a:ext cx="509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180A0-A931-47A4-9452-FC42981D883A}" type="datetime'''''''''''''''''D''''''''''e''''c-''''''25'''''''">
              <a:rPr kumimoji="0" lang="en-US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Dec-25</a:t>
            </a:fld>
            <a:endParaRPr kumimoji="0" lang="uk-UA" alt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2" name="Rectangle 291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6886575" y="3163186"/>
            <a:ext cx="619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9BD31-CA86-4259-9252-6E05D90347CE}" type="datetime'''''D''e''''''c-''B''''''''''''''''''''''''''''26'">
              <a:rPr kumimoji="0" lang="en-US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Dec-B26</a:t>
            </a:fld>
            <a:endParaRPr kumimoji="0" lang="uk-UA" alt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3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878387" y="1991611"/>
            <a:ext cx="346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AB4DA51-826B-42E4-B6EA-61243B3C7216}" type="datetime'''3''''''''''''''''''''''1''''''7''''''''''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317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94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951537" y="1807461"/>
            <a:ext cx="346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5562A9C-B9D7-4BD7-8F18-A414DAFD9BC3}" type="datetime'''''''''''''''''''''''''''''''''''3''''''''8''2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382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95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023100" y="1921761"/>
            <a:ext cx="346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668E1F-82C7-405C-9221-6F36EF458DC4}" type="datetime'''''''''''''''342''''''''''''''''''''''''''''''''''''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342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05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245100" y="1480436"/>
            <a:ext cx="64928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EACD469-E942-4B91-A384-2410C2E6FFC5}" type="datetime'''''''''''''''''''''+''''''''''''''''''''''''2''0%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+20%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3" name="Freeform 213"/>
          <p:cNvSpPr>
            <a:spLocks noEditPoints="1"/>
          </p:cNvSpPr>
          <p:nvPr/>
        </p:nvSpPr>
        <p:spPr bwMode="auto">
          <a:xfrm rot="539165">
            <a:off x="5270500" y="1402148"/>
            <a:ext cx="628650" cy="377825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4" name="Picture 323"/>
          <p:cNvPicPr>
            <a:picLocks noChangeAspect="1"/>
          </p:cNvPicPr>
          <p:nvPr/>
        </p:nvPicPr>
        <p:blipFill>
          <a:blip r:embed="rId11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3" y="185145"/>
            <a:ext cx="540000" cy="54000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6F5078E-E41B-46C4-90BA-316F591133A1}"/>
              </a:ext>
            </a:extLst>
          </p:cNvPr>
          <p:cNvSpPr/>
          <p:nvPr/>
        </p:nvSpPr>
        <p:spPr>
          <a:xfrm>
            <a:off x="8342521" y="1003784"/>
            <a:ext cx="3983038" cy="30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NBI by segments</a:t>
            </a: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C7A3EDAF-7B97-41E8-A2D6-9AF4707AABA4}"/>
              </a:ext>
            </a:extLst>
          </p:cNvPr>
          <p:cNvGraphicFramePr/>
          <p:nvPr>
            <p:custDataLst>
              <p:tags r:id="rId42"/>
            </p:custDataLst>
            <p:extLst/>
          </p:nvPr>
        </p:nvGraphicFramePr>
        <p:xfrm>
          <a:off x="8413339" y="1854684"/>
          <a:ext cx="3849688" cy="133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7"/>
          </a:graphicData>
        </a:graphic>
      </p:graphicFrame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3A979F5-CBBD-44BB-A51C-FD0C7C030048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9416639" y="1537184"/>
            <a:ext cx="0" cy="166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FD75398-24E9-4E82-B97F-ED211C74C8AD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9416639" y="1537184"/>
            <a:ext cx="18415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BFDE0AA-4530-4300-B014-57F210583E21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11258139" y="1537184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0AE4623-B032-482D-8AED-44CD8440C8A7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9192802" y="1951521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30CC30D-F0F8-453A-9DB6-E53B4D139F6C}" type="datetime'''4''0''''''3''''''''''''''''''''''''''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403</a:t>
            </a:fld>
            <a:r>
              <a:rPr kumimoji="0" lang="uk-UA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96127DB6-EE26-4032-907A-8ABC6E061E11}" type="datetime'2''''7''''''''''''''''''''''''''''''''%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27%</a:t>
            </a:fld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39A1801C-0D83-46CE-9F60-F7CDF828225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192802" y="2322996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B9F162-8807-43BC-AF5B-FC74924F5FDA}" type="datetime'''''5''''''''''''''''4''''''7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547</a:t>
            </a:fld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00BF97CA-74D0-4CC4-B484-942513B61FF3}" type="datetime'''''''''''''''3''''7''''''''''''''''''%''''''''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37%</a:t>
            </a:fld>
            <a:r>
              <a:rPr kumimoji="0" lang="uk-UA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8BBE52F-AAA9-4C88-8B00-95505C47CFAC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192802" y="2740509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47D2C0-95F3-4FF0-AF59-65DA1B444265}" type="datetime'''''''''''''''''''''''''''5''''2''''''1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521</a:t>
            </a:fld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AE2A9279-0B0B-4177-A1F6-ACD4916DBAE6}" type="datetime'''''''''''''''''35%''''''''''''''''''''''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35%</a:t>
            </a:fld>
            <a:r>
              <a:rPr kumimoji="0" lang="uk-UA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F9F4748-2D5C-4976-B62E-69C13CF488EA}"/>
              </a:ext>
            </a:extLst>
          </p:cNvPr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auto">
          <a:xfrm>
            <a:off x="9242014" y="3161196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D887D-0733-4C6A-91B6-8F99AFA6602B}" type="datetime'''''''''2''''''0''''''''''''''2''''''4'''''''''''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</a:t>
            </a:fld>
            <a:endParaRPr kumimoji="0" lang="uk-UA" alt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CD274EAA-8C09-4BF5-A6E7-892851ECB02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1034302" y="1943584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5D5EB42-12C0-4A8E-BBE2-5979D677FF64}" type="datetime'''''''''''''''''''''4''''''''''''''''''''1''''''8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418</a:t>
            </a:fld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D1FF57E4-5B3B-4A4C-A8E0-A12F60989F65}" type="datetime'''''''''''2''''''''''''''''''''''''''''8''''''''%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28%</a:t>
            </a:fld>
            <a:r>
              <a:rPr kumimoji="0" lang="uk-UA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C82908C3-47E6-4B35-ABDC-61E45E73FA41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1034302" y="2305534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413313B-3F6E-47A5-A279-F614EC179AA3}" type="datetime'''''''''5''''''''''0''''''''''''''''8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508</a:t>
            </a:fld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AEA9345D-9BD4-4382-B5CE-37487512F3C2}" type="datetime'''''''''''''''''''3''''''''''''''''4''''''''''%''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34%</a:t>
            </a:fld>
            <a:r>
              <a:rPr kumimoji="0" lang="uk-UA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A9334BA0-1492-4779-B742-0B5B45264DA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1034302" y="2724634"/>
            <a:ext cx="4492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4C23205-072F-4A15-969A-1FDA3433E018}" type="datetime'''''''5''63''''''''''''''''''''''''''''''''''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563</a:t>
            </a:fld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/>
            </a:r>
            <a:b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</a:br>
            <a:r>
              <a:rPr kumimoji="0" lang="uk-UA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(</a:t>
            </a:r>
            <a:fld id="{675CD85C-E7C8-4A4B-B3CC-77D41F02A120}" type="datetime'''''3''''''''8''''''''''''''%'''''''''">
              <a:rPr kumimoji="0" lang="uk-UA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38%</a:t>
            </a:fld>
            <a:r>
              <a:rPr kumimoji="0" lang="uk-UA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41A3686-9C61-4700-B648-38561ED79BA7}"/>
              </a:ext>
            </a:extLst>
          </p:cNvPr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auto">
          <a:xfrm>
            <a:off x="11083514" y="3161196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E136C-5E0E-4D82-86A4-B75F78CA671F}" type="datetime'2''''0''2''''''''''''5'''''">
              <a:rPr kumimoji="0" lang="en-US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uk-UA" alt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11A97D9-80D5-4D68-8427-F4148F53288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9170577" y="1741971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8DA2347-4963-45E1-B5FA-C4B8576BEB9A}" type="datetime'1'''''' ''''''4''''''7''''''''''''''''''''''''''''''''1''''''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1 471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2DFD6EE3-1453-4236-8684-8259E638C99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1012077" y="1727684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B9CD88B-0FEC-4FEA-957C-5EAEF5929161}" type="datetime'''''''''''1'''''''''''' ''''''''''''''''''''''''4''90'">
              <a:rPr kumimoji="0" lang="uk-UA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1 490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888A899D-66E4-433A-8835-173EDF8E81B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0119902" y="1419709"/>
            <a:ext cx="436563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38702E-0BBE-4C96-9CA4-0EF0B0067777}" type="datetime'''''''''''''''''''''''''''+''''1''''''''''''''''''''%'''''">
              <a:rPr kumimoji="0" lang="uk-UA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+1%</a:t>
            </a:fld>
            <a:endParaRPr kumimoji="0" lang="uk-UA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E62DF70-65EE-4413-90AD-60CDF0B4756E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4892675" y="3469150"/>
            <a:ext cx="196850" cy="147638"/>
          </a:xfrm>
          <a:prstGeom prst="rect">
            <a:avLst/>
          </a:prstGeom>
          <a:solidFill>
            <a:srgbClr val="C0C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133AD70-2667-4A68-9232-75A14B73A28A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6081713" y="3469150"/>
            <a:ext cx="196850" cy="147638"/>
          </a:xfrm>
          <a:prstGeom prst="rect">
            <a:avLst/>
          </a:prstGeom>
          <a:solidFill>
            <a:schemeClr val="folHlink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8846AD7-79FC-4222-A590-EF5A968DC34B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6562725" y="3469150"/>
            <a:ext cx="196850" cy="147638"/>
          </a:xfrm>
          <a:prstGeom prst="rect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5EFC9A30-A983-49C3-976D-122F33A24BD0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140325" y="3477088"/>
            <a:ext cx="839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9FF33D5-CB40-4D51-954B-711F8F967617}" type="datetime'''''Pr''''''o''fes''''''''''''''s''i''''onal''''''''''s''''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Professionals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11559D76-9DCA-4FB6-9766-F4C574325733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6329363" y="3477088"/>
            <a:ext cx="1317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F204A45-1F29-4107-845D-DF4D62F407A3}" type="datetime'''''''''P''''I''''''''''''''''''''''''''''''''''''''''''''''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PI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275C51F5-2CEA-4410-ADBD-BB026F498943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6810375" y="3477088"/>
            <a:ext cx="558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3DA6D8E-87AC-46C8-8D5C-80A65A332C9E}" type="datetime'P''''''''''''''''''''''''''r''''''e''m''''''''''i''''u''m''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Premium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2585DC6-372B-4C94-B594-F1C155E1259E}"/>
              </a:ext>
            </a:extLst>
          </p:cNvPr>
          <p:cNvCxnSpPr/>
          <p:nvPr>
            <p:custDataLst>
              <p:tags r:id="rId63"/>
            </p:custDataLst>
          </p:nvPr>
        </p:nvCxnSpPr>
        <p:spPr bwMode="white">
          <a:xfrm>
            <a:off x="5368749" y="6198646"/>
            <a:ext cx="5873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C4C833-FE7C-4DBC-BE6D-483F1086111F}"/>
              </a:ext>
            </a:extLst>
          </p:cNvPr>
          <p:cNvCxnSpPr/>
          <p:nvPr>
            <p:custDataLst>
              <p:tags r:id="rId64"/>
            </p:custDataLst>
          </p:nvPr>
        </p:nvCxnSpPr>
        <p:spPr bwMode="white">
          <a:xfrm>
            <a:off x="5368749" y="5852571"/>
            <a:ext cx="5873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31E49DB-BEFB-496A-8363-0720B0A8452A}"/>
              </a:ext>
            </a:extLst>
          </p:cNvPr>
          <p:cNvCxnSpPr/>
          <p:nvPr>
            <p:custDataLst>
              <p:tags r:id="rId65"/>
            </p:custDataLst>
          </p:nvPr>
        </p:nvCxnSpPr>
        <p:spPr bwMode="white">
          <a:xfrm>
            <a:off x="5368749" y="5409658"/>
            <a:ext cx="5873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753CCE6-20F2-46B7-94AF-B86E6AC81E21}"/>
              </a:ext>
            </a:extLst>
          </p:cNvPr>
          <p:cNvCxnSpPr/>
          <p:nvPr>
            <p:custDataLst>
              <p:tags r:id="rId66"/>
            </p:custDataLst>
          </p:nvPr>
        </p:nvCxnSpPr>
        <p:spPr bwMode="white">
          <a:xfrm>
            <a:off x="5368749" y="4850858"/>
            <a:ext cx="5873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5" name="Chart 134">
            <a:extLst>
              <a:ext uri="{FF2B5EF4-FFF2-40B4-BE49-F238E27FC236}">
                <a16:creationId xmlns:a16="http://schemas.microsoft.com/office/drawing/2014/main" id="{BF6A0B7F-615A-40F0-AB6D-966E3C41BADB}"/>
              </a:ext>
            </a:extLst>
          </p:cNvPr>
          <p:cNvGraphicFramePr/>
          <p:nvPr>
            <p:custDataLst>
              <p:tags r:id="rId67"/>
            </p:custDataLst>
            <p:extLst/>
          </p:nvPr>
        </p:nvGraphicFramePr>
        <p:xfrm>
          <a:off x="414161" y="4768308"/>
          <a:ext cx="5037138" cy="151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8"/>
          </a:graphicData>
        </a:graphic>
      </p:graphicFrame>
      <p:sp useBgFill="1">
        <p:nvSpPr>
          <p:cNvPr id="136" name="Freeform 10">
            <a:extLst>
              <a:ext uri="{FF2B5EF4-FFF2-40B4-BE49-F238E27FC236}">
                <a16:creationId xmlns:a16="http://schemas.microsoft.com/office/drawing/2014/main" id="{F22CDF33-6622-46D1-A88B-2720AC3710BC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5295724" y="6085933"/>
            <a:ext cx="146050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Freeform 13">
            <a:extLst>
              <a:ext uri="{FF2B5EF4-FFF2-40B4-BE49-F238E27FC236}">
                <a16:creationId xmlns:a16="http://schemas.microsoft.com/office/drawing/2014/main" id="{68872422-B814-46D7-8BDD-29120BDE923F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4775024" y="5222333"/>
            <a:ext cx="660400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3A0ACDD6-5079-41DF-9881-60C6B5089480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5295724" y="6085933"/>
            <a:ext cx="146050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8">
            <a:extLst>
              <a:ext uri="{FF2B5EF4-FFF2-40B4-BE49-F238E27FC236}">
                <a16:creationId xmlns:a16="http://schemas.microsoft.com/office/drawing/2014/main" id="{C515D0E7-1BE8-4E7B-95BF-5FE8DD3B371C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5295724" y="6143083"/>
            <a:ext cx="146050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0A247748-17EC-4DAC-A95D-090381E93585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4775024" y="5222333"/>
            <a:ext cx="660400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2">
            <a:extLst>
              <a:ext uri="{FF2B5EF4-FFF2-40B4-BE49-F238E27FC236}">
                <a16:creationId xmlns:a16="http://schemas.microsoft.com/office/drawing/2014/main" id="{B81ABEBB-C759-496D-BADC-44A46A8AAF50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4775024" y="5279483"/>
            <a:ext cx="660400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35265-9658-456B-9D0B-F06932546FF7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 flipV="1">
            <a:off x="2933524" y="5258846"/>
            <a:ext cx="0" cy="396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F45216A-A2BB-4363-8445-4E9788B9D61F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2933524" y="5258846"/>
            <a:ext cx="11795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2A4B763-5D4D-4B87-A178-6B78D2A0291A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4113036" y="5258846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CA323C5-2710-4310-8758-2DAD53382CC1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 flipV="1">
            <a:off x="4189236" y="4587333"/>
            <a:ext cx="0" cy="823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BC2CEAB-3E91-424E-B574-E0B9AF864B1B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4189236" y="4587333"/>
            <a:ext cx="11033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7EE9727-B262-4094-8418-C1BB005CD7B4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5292549" y="4587333"/>
            <a:ext cx="0" cy="2730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7EE5CCB1-5135-482E-B719-F09B0FF37FCE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8016180" y="2902824"/>
            <a:ext cx="346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CE56AC0-26A5-4548-8254-A4CDDF6669C7}" type="datetime'''''''''''''''2''''''''''''3''''''''''5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235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0A66859E-80BA-41BB-9973-BC5864A2A853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204611" y="6257383"/>
            <a:ext cx="584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9669A5B-74B9-421D-A566-F43BFDDA6B33}" type="datetime'''D''''''''''''''''e''c''''-''''''2''''''2'''''''''"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Dec-22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407AACB4-7F7D-4041-8B98-267A94EA712D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1582561" y="5711283"/>
            <a:ext cx="346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7ECDBF-D4DA-4A3F-B9AD-5C7760712947}" type="datetime'2''''''''''''''''''''''''''2''''''''8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228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0652DE8A-AEDF-4848-9F7A-BAEE775DCDC4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1422224" y="6257383"/>
            <a:ext cx="584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007B01-A967-4724-89CC-23E76D2A8DCF}" type="datetime'''D''''''''''''e''''c''''''-''''''''''''''''''''2''''3'''''''"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Dec-23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B2763F38-F422-4683-AA9A-5CAE6BB563CA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2854149" y="5693821"/>
            <a:ext cx="346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2922156-5CB1-4AFC-8C3A-8B6D81E75DC3}" type="datetime'''2''''''''''''2''''''''9''''''''''''''''''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229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45826DD-C7BD-4E55-97E2-85C6BB19938D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2641424" y="6257383"/>
            <a:ext cx="584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AA0461-6B83-4DD9-A155-829407E68A3A}" type="datetime'''''''''''''''''''D''''e''c-''2''''''''''''4'''''''''"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Dec-24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66" name="Text Placeholder 2">
            <a:extLst>
              <a:ext uri="{FF2B5EF4-FFF2-40B4-BE49-F238E27FC236}">
                <a16:creationId xmlns:a16="http://schemas.microsoft.com/office/drawing/2014/main" id="{6392A83B-E134-481B-8BF7-D8930F21B056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3978099" y="5449346"/>
            <a:ext cx="346075" cy="192088"/>
          </a:xfrm>
          <a:prstGeom prst="rect">
            <a:avLst/>
          </a:prstGeom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C9473A3-D31F-4EB5-8D72-8E7D65E0C895}" type="datetime'''''''''''''''''''''''''''''''2''''''3''''''''''''3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233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F94F199A-44FF-4C41-BB62-C5B18700460C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3854274" y="6257383"/>
            <a:ext cx="5937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DC09EDC-A0E7-4441-B990-52A85A37BFC3}" type="datetime'D''''''''e''''''c''''''''''''''''''-''''''''''25'''''''''''''">
              <a:rPr kumimoji="0" lang="en-US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Dec-25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80BB4A23-7C00-4658-A7C1-B69E6302585C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4978224" y="4898483"/>
            <a:ext cx="346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FAE9DD1-FE04-4EC4-9900-E2B473231050}" type="datetime'''''''''2''''5''''''''''''''''''''''''''''''''''''''''''''7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257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B14423C-73AB-4B4C-9D21-C189D3488DBD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5008386" y="6257383"/>
            <a:ext cx="7223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F22D453-9CDE-4161-B148-25CF37BB72D9}" type="datetime'''''''''D''''''e''''c''-''B''''''''''26'''''">
              <a:rPr kumimoji="0" lang="en-US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Dec-B26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77FDB1F-50DB-4BA2-86E7-932A163A5E6B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3233561" y="5025483"/>
            <a:ext cx="579438" cy="468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DE3201-B39D-4538-B4B9-385154E7DF88}" type="datetime'''''''''''''''''''''''''''''''''''''''''+''5'''''''''''">
              <a:rPr kumimoji="0" lang="uk-UA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+5</a:t>
            </a:fld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fld id="{531A4464-F543-4D9E-B5B8-AF0458569E44}" type="datetime'''''''+2''''''''''''''%'''''''''''''''''''''''''">
              <a:rPr kumimoji="0" lang="uk-UA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+2%</a:t>
            </a:fld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uk-UA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05E36429-3021-46A8-902A-7D8B18972BE0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4390849" y="4353971"/>
            <a:ext cx="698500" cy="468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1DD3F19-1168-42A8-900C-8A63D399F166}" type="datetime'''''''''''''''''''''''''''''''+''''''''''''''''''''2''3'''''">
              <a:rPr kumimoji="0" lang="uk-UA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+23</a:t>
            </a:fld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A242722F-0C07-4C83-8D10-540DA3957F20}" type="datetime'+''''''''1''''''''''''''''''''''''''''''''''''0%'''''''''">
              <a:rPr kumimoji="0" lang="uk-UA" alt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+10%</a:t>
            </a:fld>
            <a:r>
              <a:rPr kumimoji="0" lang="uk-UA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uk-UA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3FCAAC-1816-416D-9EE5-B718AC408E74}"/>
              </a:ext>
            </a:extLst>
          </p:cNvPr>
          <p:cNvSpPr txBox="1"/>
          <p:nvPr/>
        </p:nvSpPr>
        <p:spPr>
          <a:xfrm>
            <a:off x="1179336" y="3857928"/>
            <a:ext cx="378777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Proximity Active clients, </a:t>
            </a:r>
            <a:r>
              <a:rPr kumimoji="0" lang="en-US" sz="1400" b="1" i="1" u="sng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ths</a:t>
            </a:r>
            <a:endParaRPr kumimoji="0" lang="en-US" sz="1400" b="1" i="1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5" name="Chart 174">
            <a:extLst>
              <a:ext uri="{FF2B5EF4-FFF2-40B4-BE49-F238E27FC236}">
                <a16:creationId xmlns:a16="http://schemas.microsoft.com/office/drawing/2014/main" id="{1662F405-28E5-4AF0-BE6C-A7792A67B438}"/>
              </a:ext>
            </a:extLst>
          </p:cNvPr>
          <p:cNvGraphicFramePr/>
          <p:nvPr>
            <p:custDataLst>
              <p:tags r:id="rId92"/>
            </p:custDataLst>
            <p:extLst/>
          </p:nvPr>
        </p:nvGraphicFramePr>
        <p:xfrm>
          <a:off x="6318867" y="4295234"/>
          <a:ext cx="5324475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9"/>
          </a:graphicData>
        </a:graphic>
      </p:graphicFrame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D6868E86-DC02-482C-B4E4-3A1B49DDFF8E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6898310" y="5100096"/>
            <a:ext cx="296863" cy="192088"/>
          </a:xfrm>
          <a:prstGeom prst="rect">
            <a:avLst/>
          </a:prstGeom>
          <a:solidFill>
            <a:srgbClr val="1F4E79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AD46E7F-7E1D-4672-A609-F9032CEADD5C}" type="datetime'''''''''''''''''''''''''1''''''''''''''''''.''''''''''2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1.2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591FF8D8-4524-4D42-8528-00AD0B4892C1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6898310" y="5663659"/>
            <a:ext cx="296863" cy="192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75C03ED-CA62-4F78-85D2-A58714D4E342}" type="datetime'''''''''''''''1''''''''''''''.''''''''4''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1.4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FDB9F9B9-6D73-41B8-BACA-EB2284C9618E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6753848" y="6201821"/>
            <a:ext cx="584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32C8CC2-08B7-4CA1-926A-3F6C10A4FB3B}" type="datetime'''De''''c''''''''''-2''''''''''''''''''''''''''''3'''''''''"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Dec-23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21D8CA6A-593B-4AC7-BCD1-96E4008A9D67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8188948" y="4922296"/>
            <a:ext cx="296863" cy="192088"/>
          </a:xfrm>
          <a:prstGeom prst="rect">
            <a:avLst/>
          </a:prstGeom>
          <a:solidFill>
            <a:srgbClr val="1F4E79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701AD54-C791-4371-BC48-BC581C6A1567}" type="datetime'1''''''''''.''''''''''''''''''''''''''''''''''''7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CFA3BD7B-877A-40F2-8CEC-D2EEC0FA66E8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8188948" y="5611271"/>
            <a:ext cx="296863" cy="192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5519536-5836-452D-924B-F109CE24B3C6}" type="datetime'''''''''''1''''''''.''''''''''''''''''''''''''7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A0E5F9B2-EA69-4A06-B3AE-D2A502C68AB8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044485" y="6201821"/>
            <a:ext cx="584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1E1D7F-1C79-4950-A364-2D6DB8599EA9}" type="datetime'D''''''''e''c''''''''-''''''24'''''''''''''"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Dec-24</a:t>
            </a:fld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15A62530-9726-4A38-8CC3-DDEC0AC8B301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9477998" y="4754021"/>
            <a:ext cx="296863" cy="192088"/>
          </a:xfrm>
          <a:prstGeom prst="rect">
            <a:avLst/>
          </a:prstGeom>
          <a:solidFill>
            <a:srgbClr val="1F4E79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6141DC3-FA97-4667-AD26-7D0767D5C7A6}" type="datetime'''''''2''''''''''''''''''''''''''''''''''''''''.1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2.1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FFF35C7A-4591-4A0E-80A4-99587292DC8C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9477998" y="5603334"/>
            <a:ext cx="296863" cy="192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C98F88B-EE29-48CA-AF31-1CBA0378B2BA}" type="datetime'1''''''''''.6'''''''''''''''''''">
              <a:rPr kumimoji="0" lang="uk-UA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1.6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2E93CDF6-4D30-4B64-89E0-831AB7912004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9328773" y="6201821"/>
            <a:ext cx="5937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972C9E-BD5F-427E-AA5D-8818A992176D}" type="datetime'''''''''''''''''''''''D''''ec''-2''5'''''''''''''''''''''''">
              <a:rPr kumimoji="0" lang="en-US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Dec-25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85C1567E-74C5-44AD-A84F-8443F2F02FF6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10555910" y="6201821"/>
            <a:ext cx="7223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E92B16B-5492-485D-8B73-1382D66B1375}" type="datetime'''D''''''''''ec''''-''B2''6'''''''''''''''''''''">
              <a:rPr kumimoji="0" lang="en-US" alt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Dec-B26</a:t>
            </a:fld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93AA6E46-31ED-401A-90B7-7E64F6113197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6670219" y="6385972"/>
            <a:ext cx="196850" cy="147638"/>
          </a:xfrm>
          <a:prstGeom prst="rect">
            <a:avLst/>
          </a:prstGeom>
          <a:solidFill>
            <a:srgbClr val="1F4E79"/>
          </a:solidFill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7F7F7F"/>
                </a:solidFill>
                <a:prstDash val="sys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B336755-D161-4CF2-9DB1-14E9B3891F70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7740194" y="6385972"/>
            <a:ext cx="196850" cy="147638"/>
          </a:xfrm>
          <a:prstGeom prst="rect">
            <a:avLst/>
          </a:prstGeom>
          <a:solidFill>
            <a:srgbClr val="C3CFE1"/>
          </a:solidFill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7F7F7F"/>
                </a:solidFill>
                <a:prstDash val="sysDash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B229AA1-E075-4E94-AF82-E6D37263D9E9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9113382" y="6385972"/>
            <a:ext cx="196850" cy="147638"/>
          </a:xfrm>
          <a:prstGeom prst="rect">
            <a:avLst/>
          </a:prstGeom>
          <a:solidFill>
            <a:schemeClr val="folHlink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77E42D7-DD13-449A-ADD2-3D4089B648CA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9811882" y="6385972"/>
            <a:ext cx="196850" cy="147638"/>
          </a:xfrm>
          <a:prstGeom prst="rect">
            <a:avLst/>
          </a:prstGeom>
          <a:solidFill>
            <a:srgbClr val="80808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90B174F9-4C75-4832-B533-2925A842E44F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6917869" y="6393909"/>
            <a:ext cx="7207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AB03C38-8320-4AF5-9110-CA536BD979FE}" type="datetime'IT ''''''P''r''e''''''m''''''''i''''''u''''''''''''m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IT Premium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9C08A796-D312-4E5C-B3E3-3D8B3107ADCC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7987844" y="6393909"/>
            <a:ext cx="10239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2E80E3B-768C-4F23-93DF-B2D3B4A00726}" type="datetime'''''N''''on-IT'' ''''P''''''''''r''e''''''''''m''''''i''um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Non-IT Premium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1F23AEF3-D16B-4D64-9B80-CDAB4FDA648A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9361032" y="6393909"/>
            <a:ext cx="3492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04C089F-ECA0-4772-8958-E9E020C10998}" type="datetime'''I''''T'''''''''' ''''''P''''''''''''''''''''''''''''''''E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IT PE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7" name="Text Placeholder 2">
            <a:extLst>
              <a:ext uri="{FF2B5EF4-FFF2-40B4-BE49-F238E27FC236}">
                <a16:creationId xmlns:a16="http://schemas.microsoft.com/office/drawing/2014/main" id="{C2234715-A581-44B4-89CE-827C94F181C8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10059532" y="6393909"/>
            <a:ext cx="13049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17576FB-DB8D-4EEC-9DE4-157063B30DB2}" type="datetime'N''o''n-''I''T P''ro''''''fe''''''ss''''''ion''''a''l''s'''">
              <a:rPr kumimoji="0" lang="en-US" altLang="en-US" sz="11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Non-IT Professionals</a:t>
            </a:fld>
            <a:endParaRPr kumimoji="0" lang="uk-UA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69CDE76-3C72-476E-BAC9-1D487932DB49}"/>
              </a:ext>
            </a:extLst>
          </p:cNvPr>
          <p:cNvSpPr txBox="1"/>
          <p:nvPr/>
        </p:nvSpPr>
        <p:spPr>
          <a:xfrm>
            <a:off x="6556198" y="3857281"/>
            <a:ext cx="433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&amp; Professionals Active clients, </a:t>
            </a:r>
            <a:r>
              <a:rPr kumimoji="0" lang="en-US" sz="1400" b="1" i="1" u="sng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ths</a:t>
            </a:r>
            <a:endParaRPr kumimoji="0" lang="en-US" sz="1400" b="1" i="1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5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31"/>
          <p:cNvSpPr/>
          <p:nvPr/>
        </p:nvSpPr>
        <p:spPr>
          <a:xfrm>
            <a:off x="409183" y="1028973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/>
            <a:r>
              <a:rPr lang="en-US" sz="1200">
                <a:solidFill>
                  <a:schemeClr val="tx1"/>
                </a:solidFill>
              </a:rPr>
              <a:t>Development new automation process </a:t>
            </a:r>
          </a:p>
          <a:p>
            <a:pPr algn="just"/>
            <a:r>
              <a:rPr lang="en-US" sz="1200">
                <a:solidFill>
                  <a:schemeClr val="tx1"/>
                </a:solidFill>
              </a:rPr>
              <a:t>in front (web) / back (iOpday, BPM)</a:t>
            </a:r>
          </a:p>
          <a:p>
            <a:pPr algn="just"/>
            <a:endParaRPr lang="en-US" sz="1200" b="1">
              <a:solidFill>
                <a:schemeClr val="tx1"/>
              </a:solidFill>
            </a:endParaRPr>
          </a:p>
          <a:p>
            <a:pPr algn="just"/>
            <a:r>
              <a:rPr lang="en-US" sz="1200" b="1">
                <a:solidFill>
                  <a:schemeClr val="tx1"/>
                </a:solidFill>
              </a:rPr>
              <a:t>PURPOSE: New clients acquisition</a:t>
            </a:r>
          </a:p>
        </p:txBody>
      </p:sp>
      <p:sp>
        <p:nvSpPr>
          <p:cNvPr id="82" name="Rounded Rectangle 14"/>
          <p:cNvSpPr/>
          <p:nvPr/>
        </p:nvSpPr>
        <p:spPr>
          <a:xfrm>
            <a:off x="214270" y="744424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ONLINE Onboarding LE</a:t>
            </a:r>
            <a:endParaRPr lang="uk-UA" sz="1600" b="1" cap="all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02051" y="1933514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31">
            <a:extLst>
              <a:ext uri="{FF2B5EF4-FFF2-40B4-BE49-F238E27FC236}">
                <a16:creationId xmlns:a16="http://schemas.microsoft.com/office/drawing/2014/main" id="{BB6AE85E-B746-4D09-ACC0-B0556F477598}"/>
              </a:ext>
            </a:extLst>
          </p:cNvPr>
          <p:cNvSpPr/>
          <p:nvPr/>
        </p:nvSpPr>
        <p:spPr>
          <a:xfrm>
            <a:off x="409183" y="4919477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/>
            <a:r>
              <a:rPr lang="en-US" sz="1200">
                <a:solidFill>
                  <a:schemeClr val="tx1"/>
                </a:solidFill>
              </a:rPr>
              <a:t>Attracting customers through a referral program</a:t>
            </a:r>
          </a:p>
          <a:p>
            <a:pPr algn="just"/>
            <a:endParaRPr lang="en-US" sz="1200">
              <a:solidFill>
                <a:schemeClr val="tx1"/>
              </a:solidFill>
            </a:endParaRPr>
          </a:p>
          <a:p>
            <a:pPr algn="just"/>
            <a:r>
              <a:rPr lang="en-US" sz="1200" b="1">
                <a:solidFill>
                  <a:schemeClr val="tx1"/>
                </a:solidFill>
              </a:rPr>
              <a:t>PURPOSE: New clients acquisition</a:t>
            </a:r>
          </a:p>
        </p:txBody>
      </p:sp>
      <p:sp>
        <p:nvSpPr>
          <p:cNvPr id="69" name="Rounded Rectangle 14">
            <a:extLst>
              <a:ext uri="{FF2B5EF4-FFF2-40B4-BE49-F238E27FC236}">
                <a16:creationId xmlns:a16="http://schemas.microsoft.com/office/drawing/2014/main" id="{0514A884-C50B-42B3-B839-4486503D3DD0}"/>
              </a:ext>
            </a:extLst>
          </p:cNvPr>
          <p:cNvSpPr/>
          <p:nvPr/>
        </p:nvSpPr>
        <p:spPr>
          <a:xfrm>
            <a:off x="214270" y="4645823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referral program</a:t>
            </a:r>
          </a:p>
        </p:txBody>
      </p:sp>
      <p:sp>
        <p:nvSpPr>
          <p:cNvPr id="71" name="Rounded Rectangle 48">
            <a:extLst>
              <a:ext uri="{FF2B5EF4-FFF2-40B4-BE49-F238E27FC236}">
                <a16:creationId xmlns:a16="http://schemas.microsoft.com/office/drawing/2014/main" id="{8993908E-7809-4405-92E1-E0D2599E4404}"/>
              </a:ext>
            </a:extLst>
          </p:cNvPr>
          <p:cNvSpPr/>
          <p:nvPr/>
        </p:nvSpPr>
        <p:spPr>
          <a:xfrm>
            <a:off x="3096562" y="5913131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>
                <a:solidFill>
                  <a:srgbClr val="FFFFFF"/>
                </a:solidFill>
                <a:latin typeface="Arial"/>
              </a:rPr>
              <a:t>300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ounded Rectangle 33">
            <a:extLst>
              <a:ext uri="{FF2B5EF4-FFF2-40B4-BE49-F238E27FC236}">
                <a16:creationId xmlns:a16="http://schemas.microsoft.com/office/drawing/2014/main" id="{45FDE2D7-6319-4697-9249-22761A53BB59}"/>
              </a:ext>
            </a:extLst>
          </p:cNvPr>
          <p:cNvSpPr/>
          <p:nvPr/>
        </p:nvSpPr>
        <p:spPr>
          <a:xfrm>
            <a:off x="8513764" y="2958697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/>
            <a:r>
              <a:rPr lang="en-US" sz="1200">
                <a:solidFill>
                  <a:schemeClr val="tx1"/>
                </a:solidFill>
              </a:rPr>
              <a:t>Development Healthcare strategy for attracting new clients</a:t>
            </a:r>
          </a:p>
          <a:p>
            <a:pPr algn="just"/>
            <a:endParaRPr lang="en-US" sz="1200" b="1">
              <a:solidFill>
                <a:schemeClr val="tx1"/>
              </a:solidFill>
            </a:endParaRPr>
          </a:p>
          <a:p>
            <a:pPr algn="just"/>
            <a:r>
              <a:rPr lang="en-US" sz="1200" b="1">
                <a:solidFill>
                  <a:schemeClr val="tx1"/>
                </a:solidFill>
              </a:rPr>
              <a:t>PURPOSE: New clients acquisition</a:t>
            </a:r>
            <a:r>
              <a:rPr lang="uk-UA" sz="1200" b="1">
                <a:solidFill>
                  <a:schemeClr val="tx1"/>
                </a:solidFill>
              </a:rPr>
              <a:t> 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76" name="Rounded Rectangle 16">
            <a:extLst>
              <a:ext uri="{FF2B5EF4-FFF2-40B4-BE49-F238E27FC236}">
                <a16:creationId xmlns:a16="http://schemas.microsoft.com/office/drawing/2014/main" id="{3B802ECC-1186-495A-BA28-9719A2C9E866}"/>
              </a:ext>
            </a:extLst>
          </p:cNvPr>
          <p:cNvSpPr/>
          <p:nvPr/>
        </p:nvSpPr>
        <p:spPr>
          <a:xfrm>
            <a:off x="8275774" y="2674148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HEALTHCARE</a:t>
            </a:r>
            <a:endParaRPr lang="uk-UA" sz="1600" b="1" cap="all">
              <a:solidFill>
                <a:schemeClr val="bg1"/>
              </a:solidFill>
            </a:endParaRPr>
          </a:p>
        </p:txBody>
      </p:sp>
      <p:sp>
        <p:nvSpPr>
          <p:cNvPr id="77" name="Rounded Rectangle 47">
            <a:extLst>
              <a:ext uri="{FF2B5EF4-FFF2-40B4-BE49-F238E27FC236}">
                <a16:creationId xmlns:a16="http://schemas.microsoft.com/office/drawing/2014/main" id="{F983A0B4-8473-4546-830B-28C7ABAFA641}"/>
              </a:ext>
            </a:extLst>
          </p:cNvPr>
          <p:cNvSpPr/>
          <p:nvPr/>
        </p:nvSpPr>
        <p:spPr>
          <a:xfrm>
            <a:off x="11191987" y="3863238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B4DAB384-A1E1-460C-B64C-2FB6E6B185A2}"/>
              </a:ext>
            </a:extLst>
          </p:cNvPr>
          <p:cNvSpPr/>
          <p:nvPr/>
        </p:nvSpPr>
        <p:spPr>
          <a:xfrm>
            <a:off x="409183" y="3010609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/>
            <a:r>
              <a:rPr lang="en-US" sz="1200">
                <a:solidFill>
                  <a:srgbClr val="707173"/>
                </a:solidFill>
              </a:rPr>
              <a:t>Small </a:t>
            </a:r>
            <a:r>
              <a:rPr lang="en-US" sz="1200" err="1">
                <a:solidFill>
                  <a:srgbClr val="707173"/>
                </a:solidFill>
              </a:rPr>
              <a:t>agro</a:t>
            </a:r>
            <a:r>
              <a:rPr lang="en-US" sz="1200">
                <a:solidFill>
                  <a:srgbClr val="707173"/>
                </a:solidFill>
              </a:rPr>
              <a:t> pilot results and</a:t>
            </a:r>
            <a:r>
              <a:rPr lang="uk-UA" sz="1200">
                <a:solidFill>
                  <a:srgbClr val="707173"/>
                </a:solidFill>
              </a:rPr>
              <a:t> </a:t>
            </a:r>
            <a:r>
              <a:rPr lang="en-US" sz="1200">
                <a:solidFill>
                  <a:srgbClr val="707173"/>
                </a:solidFill>
              </a:rPr>
              <a:t>full regions rollout</a:t>
            </a:r>
            <a:r>
              <a:rPr lang="uk-UA" sz="1200">
                <a:solidFill>
                  <a:srgbClr val="707173"/>
                </a:solidFill>
              </a:rPr>
              <a:t>: </a:t>
            </a:r>
            <a:r>
              <a:rPr lang="en-US" sz="1200">
                <a:solidFill>
                  <a:srgbClr val="707173"/>
                </a:solidFill>
              </a:rPr>
              <a:t>NAP, Standard changes, new procedure</a:t>
            </a:r>
          </a:p>
          <a:p>
            <a:pPr algn="just"/>
            <a:r>
              <a:rPr lang="en-US" sz="1200" b="1">
                <a:solidFill>
                  <a:schemeClr val="tx1"/>
                </a:solidFill>
              </a:rPr>
              <a:t>PURPOSE: New clients acquisition</a:t>
            </a:r>
            <a:r>
              <a:rPr lang="ru-RU" sz="1200" b="1">
                <a:solidFill>
                  <a:schemeClr val="tx1"/>
                </a:solidFill>
              </a:rPr>
              <a:t>, </a:t>
            </a:r>
            <a:r>
              <a:rPr lang="en-US" sz="1200" b="1">
                <a:solidFill>
                  <a:schemeClr val="tx1"/>
                </a:solidFill>
              </a:rPr>
              <a:t>increase credit portfolio</a:t>
            </a:r>
            <a:endParaRPr lang="en-US" sz="1200" b="1">
              <a:solidFill>
                <a:srgbClr val="707173"/>
              </a:solidFill>
            </a:endParaRP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3ECE5B18-D554-442F-8463-2665F2B135AD}"/>
              </a:ext>
            </a:extLst>
          </p:cNvPr>
          <p:cNvSpPr/>
          <p:nvPr/>
        </p:nvSpPr>
        <p:spPr>
          <a:xfrm>
            <a:off x="214270" y="2746244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dirty="0">
                <a:solidFill>
                  <a:srgbClr val="FFFFFF"/>
                </a:solidFill>
                <a:latin typeface="Roboto Medium"/>
              </a:rPr>
              <a:t>small agro</a:t>
            </a:r>
            <a:endParaRPr lang="uk-UA" sz="1600" b="1" cap="all" dirty="0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51" name="Rounded Rectangle 45">
            <a:extLst>
              <a:ext uri="{FF2B5EF4-FFF2-40B4-BE49-F238E27FC236}">
                <a16:creationId xmlns:a16="http://schemas.microsoft.com/office/drawing/2014/main" id="{289575C6-21C2-46CC-AD5F-AFE6F2A36341}"/>
              </a:ext>
            </a:extLst>
          </p:cNvPr>
          <p:cNvSpPr/>
          <p:nvPr/>
        </p:nvSpPr>
        <p:spPr>
          <a:xfrm>
            <a:off x="3096562" y="3845542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33">
            <a:extLst>
              <a:ext uri="{FF2B5EF4-FFF2-40B4-BE49-F238E27FC236}">
                <a16:creationId xmlns:a16="http://schemas.microsoft.com/office/drawing/2014/main" id="{FB63296A-F07F-4A5E-8B76-8ED56C0FF0DF}"/>
              </a:ext>
            </a:extLst>
          </p:cNvPr>
          <p:cNvSpPr/>
          <p:nvPr/>
        </p:nvSpPr>
        <p:spPr>
          <a:xfrm>
            <a:off x="4581163" y="3025748"/>
            <a:ext cx="3240000" cy="1064861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New acquiring partner</a:t>
            </a:r>
            <a:endParaRPr lang="uk-UA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Development new process and procedure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algn="just"/>
            <a:r>
              <a:rPr lang="en-US" sz="1200" b="1" dirty="0">
                <a:solidFill>
                  <a:schemeClr val="tx1"/>
                </a:solidFill>
              </a:rPr>
              <a:t>PURPOSE: New clients acquisition</a:t>
            </a:r>
            <a:r>
              <a:rPr lang="uk-UA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>
                <a:solidFill>
                  <a:srgbClr val="707173"/>
                </a:solidFill>
              </a:rPr>
              <a:t>Clients retention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" name="Rounded Rectangle 16">
            <a:extLst>
              <a:ext uri="{FF2B5EF4-FFF2-40B4-BE49-F238E27FC236}">
                <a16:creationId xmlns:a16="http://schemas.microsoft.com/office/drawing/2014/main" id="{4909E19C-0395-4BC6-917B-4F602ADF0A39}"/>
              </a:ext>
            </a:extLst>
          </p:cNvPr>
          <p:cNvSpPr/>
          <p:nvPr/>
        </p:nvSpPr>
        <p:spPr>
          <a:xfrm>
            <a:off x="4306618" y="2746244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chemeClr val="bg1"/>
                </a:solidFill>
              </a:rPr>
              <a:t>Acquiring</a:t>
            </a:r>
          </a:p>
        </p:txBody>
      </p:sp>
      <p:sp>
        <p:nvSpPr>
          <p:cNvPr id="72" name="Rounded Rectangle 46">
            <a:extLst>
              <a:ext uri="{FF2B5EF4-FFF2-40B4-BE49-F238E27FC236}">
                <a16:creationId xmlns:a16="http://schemas.microsoft.com/office/drawing/2014/main" id="{CE4FF2EE-8873-4D41-843D-6DBC299339D2}"/>
              </a:ext>
            </a:extLst>
          </p:cNvPr>
          <p:cNvSpPr/>
          <p:nvPr/>
        </p:nvSpPr>
        <p:spPr>
          <a:xfrm>
            <a:off x="7222832" y="3855607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33">
            <a:extLst>
              <a:ext uri="{FF2B5EF4-FFF2-40B4-BE49-F238E27FC236}">
                <a16:creationId xmlns:a16="http://schemas.microsoft.com/office/drawing/2014/main" id="{0304CD26-7CCD-43EE-A987-CCCAE272D781}"/>
              </a:ext>
            </a:extLst>
          </p:cNvPr>
          <p:cNvSpPr/>
          <p:nvPr/>
        </p:nvSpPr>
        <p:spPr>
          <a:xfrm>
            <a:off x="8677806" y="1028973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just"/>
            <a:r>
              <a:rPr lang="en-US" sz="1200">
                <a:solidFill>
                  <a:srgbClr val="707173"/>
                </a:solidFill>
              </a:rPr>
              <a:t>Approval with risk-management</a:t>
            </a:r>
          </a:p>
          <a:p>
            <a:pPr lvl="0" algn="just"/>
            <a:r>
              <a:rPr lang="en-US" sz="1200">
                <a:solidFill>
                  <a:srgbClr val="707173"/>
                </a:solidFill>
              </a:rPr>
              <a:t>Automatization of loan process</a:t>
            </a:r>
            <a:r>
              <a:rPr lang="uk-UA" sz="1200">
                <a:solidFill>
                  <a:srgbClr val="707173"/>
                </a:solidFill>
              </a:rPr>
              <a:t>: </a:t>
            </a:r>
            <a:r>
              <a:rPr lang="ru-RU" sz="1200">
                <a:solidFill>
                  <a:srgbClr val="707173"/>
                </a:solidFill>
              </a:rPr>
              <a:t> </a:t>
            </a:r>
            <a:r>
              <a:rPr lang="en-US" sz="1200">
                <a:solidFill>
                  <a:srgbClr val="707173"/>
                </a:solidFill>
              </a:rPr>
              <a:t>development new process</a:t>
            </a:r>
            <a:r>
              <a:rPr lang="ru-RU" sz="1200">
                <a:solidFill>
                  <a:srgbClr val="707173"/>
                </a:solidFill>
              </a:rPr>
              <a:t>, </a:t>
            </a:r>
            <a:r>
              <a:rPr lang="en-US" sz="1200">
                <a:solidFill>
                  <a:srgbClr val="707173"/>
                </a:solidFill>
              </a:rPr>
              <a:t>changes to Standard and procedure</a:t>
            </a:r>
          </a:p>
          <a:p>
            <a:pPr algn="just"/>
            <a:r>
              <a:rPr lang="en-US" sz="1200">
                <a:solidFill>
                  <a:srgbClr val="707173"/>
                </a:solidFill>
              </a:rPr>
              <a:t> </a:t>
            </a:r>
            <a:r>
              <a:rPr lang="en-US" sz="1200" b="1">
                <a:solidFill>
                  <a:schemeClr val="tx1"/>
                </a:solidFill>
              </a:rPr>
              <a:t>PURPOSE: increase credit portfolio</a:t>
            </a:r>
            <a:endParaRPr lang="en-US" sz="1200">
              <a:solidFill>
                <a:srgbClr val="707173"/>
              </a:solidFill>
            </a:endParaRPr>
          </a:p>
        </p:txBody>
      </p:sp>
      <p:sp>
        <p:nvSpPr>
          <p:cNvPr id="93" name="Rounded Rectangle 16">
            <a:extLst>
              <a:ext uri="{FF2B5EF4-FFF2-40B4-BE49-F238E27FC236}">
                <a16:creationId xmlns:a16="http://schemas.microsoft.com/office/drawing/2014/main" id="{30743EF6-12F3-4B16-9D2F-EF5CB8041D03}"/>
              </a:ext>
            </a:extLst>
          </p:cNvPr>
          <p:cNvSpPr/>
          <p:nvPr/>
        </p:nvSpPr>
        <p:spPr>
          <a:xfrm>
            <a:off x="8397118" y="744424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loans PE UNFREEZE</a:t>
            </a:r>
            <a:endParaRPr lang="uk-UA" sz="1600" b="1" cap="all">
              <a:solidFill>
                <a:schemeClr val="bg1"/>
              </a:solidFill>
            </a:endParaRPr>
          </a:p>
        </p:txBody>
      </p:sp>
      <p:sp>
        <p:nvSpPr>
          <p:cNvPr id="94" name="Rounded Rectangle 43">
            <a:extLst>
              <a:ext uri="{FF2B5EF4-FFF2-40B4-BE49-F238E27FC236}">
                <a16:creationId xmlns:a16="http://schemas.microsoft.com/office/drawing/2014/main" id="{07DF1457-66FB-46DD-9F26-AC368E8A77C0}"/>
              </a:ext>
            </a:extLst>
          </p:cNvPr>
          <p:cNvSpPr/>
          <p:nvPr/>
        </p:nvSpPr>
        <p:spPr>
          <a:xfrm>
            <a:off x="11277118" y="1987366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>
                <a:solidFill>
                  <a:srgbClr val="FFFFFF"/>
                </a:solidFill>
                <a:latin typeface="Arial"/>
              </a:rPr>
              <a:t>100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ounded Rectangle 33">
            <a:extLst>
              <a:ext uri="{FF2B5EF4-FFF2-40B4-BE49-F238E27FC236}">
                <a16:creationId xmlns:a16="http://schemas.microsoft.com/office/drawing/2014/main" id="{D0819685-A7EF-458A-ABFB-EDAC246ACF20}"/>
              </a:ext>
            </a:extLst>
          </p:cNvPr>
          <p:cNvSpPr/>
          <p:nvPr/>
        </p:nvSpPr>
        <p:spPr>
          <a:xfrm>
            <a:off x="4697804" y="1073156"/>
            <a:ext cx="3240000" cy="1106861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sz="1200">
                <a:solidFill>
                  <a:srgbClr val="707173"/>
                </a:solidFill>
              </a:rPr>
              <a:t>Automatization of loan process</a:t>
            </a:r>
            <a:r>
              <a:rPr lang="uk-UA" sz="1200">
                <a:solidFill>
                  <a:srgbClr val="707173"/>
                </a:solidFill>
              </a:rPr>
              <a:t>: </a:t>
            </a:r>
            <a:r>
              <a:rPr lang="en-US" sz="1200">
                <a:solidFill>
                  <a:srgbClr val="707173"/>
                </a:solidFill>
              </a:rPr>
              <a:t>development new process</a:t>
            </a:r>
            <a:r>
              <a:rPr lang="uk-UA" sz="1200">
                <a:solidFill>
                  <a:srgbClr val="707173"/>
                </a:solidFill>
              </a:rPr>
              <a:t>, </a:t>
            </a:r>
            <a:r>
              <a:rPr lang="en-US" sz="1200">
                <a:solidFill>
                  <a:srgbClr val="707173"/>
                </a:solidFill>
              </a:rPr>
              <a:t>Procedure approval </a:t>
            </a:r>
          </a:p>
          <a:p>
            <a:pPr algn="just"/>
            <a:endParaRPr lang="en-US" sz="1200">
              <a:solidFill>
                <a:srgbClr val="707173"/>
              </a:solidFill>
            </a:endParaRPr>
          </a:p>
          <a:p>
            <a:pPr algn="just"/>
            <a:r>
              <a:rPr lang="en-US" sz="1200" b="1">
                <a:solidFill>
                  <a:srgbClr val="707173"/>
                </a:solidFill>
              </a:rPr>
              <a:t>PURPOSE: increase credit portfolio</a:t>
            </a:r>
          </a:p>
        </p:txBody>
      </p: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C040A5A1-5E2C-4ECC-9235-E83BAEE5633D}"/>
              </a:ext>
            </a:extLst>
          </p:cNvPr>
          <p:cNvSpPr/>
          <p:nvPr/>
        </p:nvSpPr>
        <p:spPr>
          <a:xfrm>
            <a:off x="4417116" y="789989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Credit process for LE</a:t>
            </a:r>
            <a:endParaRPr lang="uk-UA" sz="1600" b="1" cap="all">
              <a:solidFill>
                <a:schemeClr val="bg1"/>
              </a:solidFill>
            </a:endParaRPr>
          </a:p>
        </p:txBody>
      </p:sp>
      <p:sp>
        <p:nvSpPr>
          <p:cNvPr id="58" name="Rounded Rectangle 43">
            <a:extLst>
              <a:ext uri="{FF2B5EF4-FFF2-40B4-BE49-F238E27FC236}">
                <a16:creationId xmlns:a16="http://schemas.microsoft.com/office/drawing/2014/main" id="{DF790CC8-49A6-4FF8-8243-31F7EE3B566F}"/>
              </a:ext>
            </a:extLst>
          </p:cNvPr>
          <p:cNvSpPr/>
          <p:nvPr/>
        </p:nvSpPr>
        <p:spPr>
          <a:xfrm>
            <a:off x="7515805" y="1956844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ounded Rectangle 35">
            <a:extLst>
              <a:ext uri="{FF2B5EF4-FFF2-40B4-BE49-F238E27FC236}">
                <a16:creationId xmlns:a16="http://schemas.microsoft.com/office/drawing/2014/main" id="{6872EFAA-135D-4B32-B993-6D9A1E7AEAF5}"/>
              </a:ext>
            </a:extLst>
          </p:cNvPr>
          <p:cNvSpPr/>
          <p:nvPr/>
        </p:nvSpPr>
        <p:spPr>
          <a:xfrm>
            <a:off x="5489804" y="4962784"/>
            <a:ext cx="3240000" cy="1080000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just"/>
            <a:r>
              <a:rPr lang="en-US" sz="1200">
                <a:solidFill>
                  <a:srgbClr val="707173"/>
                </a:solidFill>
              </a:rPr>
              <a:t>Development changes to procedure and Standard</a:t>
            </a:r>
          </a:p>
          <a:p>
            <a:pPr lvl="0" algn="just"/>
            <a:endParaRPr lang="en-US" sz="1200">
              <a:solidFill>
                <a:srgbClr val="707173"/>
              </a:solidFill>
            </a:endParaRPr>
          </a:p>
          <a:p>
            <a:pPr lvl="0" algn="just"/>
            <a:r>
              <a:rPr lang="en-US" sz="1200" b="1">
                <a:solidFill>
                  <a:schemeClr val="tx1"/>
                </a:solidFill>
              </a:rPr>
              <a:t>PURPOSE: New clients acquisition</a:t>
            </a:r>
            <a:endParaRPr lang="en-US" sz="1200" b="1">
              <a:solidFill>
                <a:srgbClr val="707173"/>
              </a:solidFill>
            </a:endParaRPr>
          </a:p>
        </p:txBody>
      </p:sp>
      <p:sp>
        <p:nvSpPr>
          <p:cNvPr id="64" name="Rounded Rectangle 19">
            <a:extLst>
              <a:ext uri="{FF2B5EF4-FFF2-40B4-BE49-F238E27FC236}">
                <a16:creationId xmlns:a16="http://schemas.microsoft.com/office/drawing/2014/main" id="{D7C4F247-8088-4259-93F6-E70897280A37}"/>
              </a:ext>
            </a:extLst>
          </p:cNvPr>
          <p:cNvSpPr/>
          <p:nvPr/>
        </p:nvSpPr>
        <p:spPr>
          <a:xfrm>
            <a:off x="5209116" y="4689130"/>
            <a:ext cx="2880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rgbClr val="FFFFFF"/>
                </a:solidFill>
                <a:latin typeface="Roboto Medium"/>
              </a:rPr>
              <a:t>overdraft for le</a:t>
            </a:r>
          </a:p>
        </p:txBody>
      </p:sp>
      <p:sp>
        <p:nvSpPr>
          <p:cNvPr id="65" name="Rounded Rectangle 49">
            <a:extLst>
              <a:ext uri="{FF2B5EF4-FFF2-40B4-BE49-F238E27FC236}">
                <a16:creationId xmlns:a16="http://schemas.microsoft.com/office/drawing/2014/main" id="{B2E8B2B9-DD19-4ED5-9232-0DD45E045C69}"/>
              </a:ext>
            </a:extLst>
          </p:cNvPr>
          <p:cNvSpPr/>
          <p:nvPr/>
        </p:nvSpPr>
        <p:spPr>
          <a:xfrm>
            <a:off x="8089116" y="5956438"/>
            <a:ext cx="792000" cy="360000"/>
          </a:xfrm>
          <a:prstGeom prst="roundRect">
            <a:avLst/>
          </a:prstGeom>
          <a:solidFill>
            <a:srgbClr val="18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endParaRPr kumimoji="0" lang="uk-UA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ytuł 1">
            <a:extLst>
              <a:ext uri="{FF2B5EF4-FFF2-40B4-BE49-F238E27FC236}">
                <a16:creationId xmlns:a16="http://schemas.microsoft.com/office/drawing/2014/main" id="{BA65CAEA-2D7F-4340-B887-7D19C028D6BD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ACTION PLAN 2026 - Main actions for NEW CLIENTS ACQUISITION</a:t>
            </a:r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41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algn="ctr" defTabSz="514266">
              <a:defRPr/>
            </a:pPr>
            <a:r>
              <a:rPr lang="en-GB" sz="2400" cap="all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6 </a:t>
            </a:r>
            <a:r>
              <a:rPr lang="en-GB" sz="2400" cap="all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)  2026 innovations within the BPIs</a:t>
            </a:r>
          </a:p>
          <a:p>
            <a:pPr algn="ctr" defTabSz="514266">
              <a:defRPr/>
            </a:pPr>
            <a:r>
              <a:rPr lang="en-GB" sz="2400" cap="all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95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540B815-5855-46E8-9D5E-45EC30631E19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latin typeface="Arial Black" panose="020B0A04020102020204" pitchFamily="34" charset="0"/>
                <a:cs typeface="Arial"/>
              </a:rPr>
              <a:t>User activity in </a:t>
            </a:r>
            <a:r>
              <a:rPr lang="en-US" sz="2400" b="0" err="1">
                <a:latin typeface="Arial Black" panose="020B0A04020102020204" pitchFamily="34" charset="0"/>
                <a:cs typeface="Arial"/>
              </a:rPr>
              <a:t>ca+pro</a:t>
            </a:r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12664835-DE0E-4885-8D10-009458AED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6714"/>
              </p:ext>
            </p:extLst>
          </p:nvPr>
        </p:nvGraphicFramePr>
        <p:xfrm>
          <a:off x="3891000" y="3858067"/>
          <a:ext cx="7789419" cy="246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3EFE2AFB-DE77-4157-A8B4-3B94B54E1F7D}"/>
              </a:ext>
            </a:extLst>
          </p:cNvPr>
          <p:cNvSpPr/>
          <p:nvPr/>
        </p:nvSpPr>
        <p:spPr>
          <a:xfrm>
            <a:off x="111165" y="4213587"/>
            <a:ext cx="3695699" cy="140602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2B4EACFB-7567-4B47-A298-0E72547FBA5D}"/>
              </a:ext>
            </a:extLst>
          </p:cNvPr>
          <p:cNvSpPr/>
          <p:nvPr/>
        </p:nvSpPr>
        <p:spPr>
          <a:xfrm>
            <a:off x="1021596" y="4242899"/>
            <a:ext cx="1874838" cy="288000"/>
          </a:xfrm>
          <a:prstGeom prst="roundRect">
            <a:avLst/>
          </a:prstGeom>
          <a:solidFill>
            <a:srgbClr val="E8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Nb transactions</a:t>
            </a:r>
            <a:endParaRPr lang="uk-UA" sz="1600" b="1" cap="all" dirty="0">
              <a:solidFill>
                <a:schemeClr val="tx1">
                  <a:lumMod val="50000"/>
                </a:schemeClr>
              </a:solidFill>
              <a:latin typeface="Roboto Medium"/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C2D61EAA-C050-4356-868B-65B60965536C}"/>
              </a:ext>
            </a:extLst>
          </p:cNvPr>
          <p:cNvSpPr/>
          <p:nvPr/>
        </p:nvSpPr>
        <p:spPr>
          <a:xfrm>
            <a:off x="195302" y="4978373"/>
            <a:ext cx="1652588" cy="288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21 901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A0A1CE01-7E5A-420A-81DB-84D82A691BAB}"/>
              </a:ext>
            </a:extLst>
          </p:cNvPr>
          <p:cNvSpPr/>
          <p:nvPr/>
        </p:nvSpPr>
        <p:spPr>
          <a:xfrm>
            <a:off x="2002224" y="4978373"/>
            <a:ext cx="1652588" cy="288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12 670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1F7FCDF9-1DD2-4D10-AA8C-A4072CBAD3E5}"/>
              </a:ext>
            </a:extLst>
          </p:cNvPr>
          <p:cNvSpPr/>
          <p:nvPr/>
        </p:nvSpPr>
        <p:spPr>
          <a:xfrm>
            <a:off x="521057" y="5282470"/>
            <a:ext cx="936000" cy="288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ABA36660-7DDE-457B-8589-9E7E0B569964}"/>
              </a:ext>
            </a:extLst>
          </p:cNvPr>
          <p:cNvSpPr/>
          <p:nvPr/>
        </p:nvSpPr>
        <p:spPr>
          <a:xfrm>
            <a:off x="2326559" y="5313495"/>
            <a:ext cx="936000" cy="288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‘24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2AB20223-A7F8-4423-9463-F61F7AFFA5D9}"/>
              </a:ext>
            </a:extLst>
          </p:cNvPr>
          <p:cNvSpPr/>
          <p:nvPr/>
        </p:nvSpPr>
        <p:spPr>
          <a:xfrm>
            <a:off x="1533686" y="4749311"/>
            <a:ext cx="942813" cy="15057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+73%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53" name="Сполучна лінія: уступом 52">
            <a:extLst>
              <a:ext uri="{FF2B5EF4-FFF2-40B4-BE49-F238E27FC236}">
                <a16:creationId xmlns:a16="http://schemas.microsoft.com/office/drawing/2014/main" id="{76B9B0FD-3B34-40EB-8103-D3CF68D04F24}"/>
              </a:ext>
            </a:extLst>
          </p:cNvPr>
          <p:cNvCxnSpPr>
            <a:endCxn id="30" idx="0"/>
          </p:cNvCxnSpPr>
          <p:nvPr/>
        </p:nvCxnSpPr>
        <p:spPr>
          <a:xfrm rot="10800000">
            <a:off x="1021596" y="4978373"/>
            <a:ext cx="1874838" cy="12700"/>
          </a:xfrm>
          <a:prstGeom prst="bentConnector4">
            <a:avLst>
              <a:gd name="adj1" fmla="val 22"/>
              <a:gd name="adj2" fmla="val 257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">
            <a:extLst>
              <a:ext uri="{FF2B5EF4-FFF2-40B4-BE49-F238E27FC236}">
                <a16:creationId xmlns:a16="http://schemas.microsoft.com/office/drawing/2014/main" id="{E22F35E9-13BD-48CC-BB09-4B4AB9FEA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60472"/>
              </p:ext>
            </p:extLst>
          </p:nvPr>
        </p:nvGraphicFramePr>
        <p:xfrm>
          <a:off x="3891001" y="1060854"/>
          <a:ext cx="7878763" cy="225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1F79BBEF-7835-48DA-B32A-B333314ECC67}"/>
              </a:ext>
            </a:extLst>
          </p:cNvPr>
          <p:cNvSpPr/>
          <p:nvPr/>
        </p:nvSpPr>
        <p:spPr>
          <a:xfrm>
            <a:off x="111165" y="1340188"/>
            <a:ext cx="3695699" cy="140602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Rounded Rectangle 14">
            <a:extLst>
              <a:ext uri="{FF2B5EF4-FFF2-40B4-BE49-F238E27FC236}">
                <a16:creationId xmlns:a16="http://schemas.microsoft.com/office/drawing/2014/main" id="{C58B6943-D713-4986-BB24-DFE19FC50762}"/>
              </a:ext>
            </a:extLst>
          </p:cNvPr>
          <p:cNvSpPr/>
          <p:nvPr/>
        </p:nvSpPr>
        <p:spPr>
          <a:xfrm>
            <a:off x="1021596" y="1369500"/>
            <a:ext cx="1874838" cy="288000"/>
          </a:xfrm>
          <a:prstGeom prst="roundRect">
            <a:avLst/>
          </a:prstGeom>
          <a:solidFill>
            <a:srgbClr val="E8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Nb active users</a:t>
            </a:r>
            <a:endParaRPr lang="uk-UA" sz="1600" b="1" cap="all">
              <a:solidFill>
                <a:schemeClr val="tx1">
                  <a:lumMod val="50000"/>
                </a:schemeClr>
              </a:solidFill>
              <a:latin typeface="Roboto Medium"/>
            </a:endParaRPr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2DDAFC69-392B-41FB-844C-6EB15BBC3CE3}"/>
              </a:ext>
            </a:extLst>
          </p:cNvPr>
          <p:cNvSpPr/>
          <p:nvPr/>
        </p:nvSpPr>
        <p:spPr>
          <a:xfrm>
            <a:off x="195302" y="2104974"/>
            <a:ext cx="1652588" cy="288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2909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Rounded Rectangle 14">
            <a:extLst>
              <a:ext uri="{FF2B5EF4-FFF2-40B4-BE49-F238E27FC236}">
                <a16:creationId xmlns:a16="http://schemas.microsoft.com/office/drawing/2014/main" id="{2E14AA20-5645-4445-9860-B1AC83C19708}"/>
              </a:ext>
            </a:extLst>
          </p:cNvPr>
          <p:cNvSpPr/>
          <p:nvPr/>
        </p:nvSpPr>
        <p:spPr>
          <a:xfrm>
            <a:off x="2002224" y="2104974"/>
            <a:ext cx="1652588" cy="288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2158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Rounded Rectangle 14">
            <a:extLst>
              <a:ext uri="{FF2B5EF4-FFF2-40B4-BE49-F238E27FC236}">
                <a16:creationId xmlns:a16="http://schemas.microsoft.com/office/drawing/2014/main" id="{6E79D956-EB73-4FD3-B478-8AA57B2339A9}"/>
              </a:ext>
            </a:extLst>
          </p:cNvPr>
          <p:cNvSpPr/>
          <p:nvPr/>
        </p:nvSpPr>
        <p:spPr>
          <a:xfrm>
            <a:off x="521057" y="2409071"/>
            <a:ext cx="936000" cy="288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2" name="Rounded Rectangle 14">
            <a:extLst>
              <a:ext uri="{FF2B5EF4-FFF2-40B4-BE49-F238E27FC236}">
                <a16:creationId xmlns:a16="http://schemas.microsoft.com/office/drawing/2014/main" id="{49711118-2B20-428F-B256-618BA65C5D42}"/>
              </a:ext>
            </a:extLst>
          </p:cNvPr>
          <p:cNvSpPr/>
          <p:nvPr/>
        </p:nvSpPr>
        <p:spPr>
          <a:xfrm>
            <a:off x="2326559" y="2440096"/>
            <a:ext cx="936000" cy="288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‘24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Rounded Rectangle 14">
            <a:extLst>
              <a:ext uri="{FF2B5EF4-FFF2-40B4-BE49-F238E27FC236}">
                <a16:creationId xmlns:a16="http://schemas.microsoft.com/office/drawing/2014/main" id="{113A1A53-FC39-4422-B374-10D11429E976}"/>
              </a:ext>
            </a:extLst>
          </p:cNvPr>
          <p:cNvSpPr/>
          <p:nvPr/>
        </p:nvSpPr>
        <p:spPr>
          <a:xfrm>
            <a:off x="1533686" y="1875912"/>
            <a:ext cx="942813" cy="15057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+35%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4" name="Сполучна лінія: уступом 63">
            <a:extLst>
              <a:ext uri="{FF2B5EF4-FFF2-40B4-BE49-F238E27FC236}">
                <a16:creationId xmlns:a16="http://schemas.microsoft.com/office/drawing/2014/main" id="{115EED7B-ECA4-4F8F-A689-94D0E9049A25}"/>
              </a:ext>
            </a:extLst>
          </p:cNvPr>
          <p:cNvCxnSpPr>
            <a:endCxn id="59" idx="0"/>
          </p:cNvCxnSpPr>
          <p:nvPr/>
        </p:nvCxnSpPr>
        <p:spPr>
          <a:xfrm rot="10800000">
            <a:off x="1021596" y="2104974"/>
            <a:ext cx="1874838" cy="12700"/>
          </a:xfrm>
          <a:prstGeom prst="bentConnector4">
            <a:avLst>
              <a:gd name="adj1" fmla="val 22"/>
              <a:gd name="adj2" fmla="val 257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ADDD94E3-66B7-4F69-916E-8EB4936132E9}"/>
              </a:ext>
            </a:extLst>
          </p:cNvPr>
          <p:cNvSpPr/>
          <p:nvPr/>
        </p:nvSpPr>
        <p:spPr>
          <a:xfrm>
            <a:off x="6761551" y="667633"/>
            <a:ext cx="1874838" cy="288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Nb active users</a:t>
            </a:r>
            <a:endParaRPr lang="uk-UA" sz="1400" b="1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6" name="Rounded Rectangle 14">
            <a:extLst>
              <a:ext uri="{FF2B5EF4-FFF2-40B4-BE49-F238E27FC236}">
                <a16:creationId xmlns:a16="http://schemas.microsoft.com/office/drawing/2014/main" id="{A172C060-68A8-4B25-880D-2C128C285645}"/>
              </a:ext>
            </a:extLst>
          </p:cNvPr>
          <p:cNvSpPr/>
          <p:nvPr/>
        </p:nvSpPr>
        <p:spPr>
          <a:xfrm>
            <a:off x="6761551" y="3539499"/>
            <a:ext cx="1874838" cy="288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</a:rPr>
              <a:t>Nb transactions</a:t>
            </a:r>
            <a:endParaRPr lang="uk-UA" sz="1400" b="1" cap="all">
              <a:solidFill>
                <a:schemeClr val="tx1">
                  <a:lumMod val="50000"/>
                </a:schemeClr>
              </a:solidFill>
              <a:latin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833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1">
            <a:extLst>
              <a:ext uri="{FF2B5EF4-FFF2-40B4-BE49-F238E27FC236}">
                <a16:creationId xmlns:a16="http://schemas.microsoft.com/office/drawing/2014/main" id="{55243BC4-297D-45B1-BD79-F726C38E6DD3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Delivery in CA+PRO 2025</a:t>
            </a:r>
          </a:p>
        </p:txBody>
      </p:sp>
      <p:sp>
        <p:nvSpPr>
          <p:cNvPr id="25" name="Rounded Rectangle 45">
            <a:extLst>
              <a:ext uri="{FF2B5EF4-FFF2-40B4-BE49-F238E27FC236}">
                <a16:creationId xmlns:a16="http://schemas.microsoft.com/office/drawing/2014/main" id="{B53A6421-6F68-4260-A835-81FB8397CE13}"/>
              </a:ext>
            </a:extLst>
          </p:cNvPr>
          <p:cNvSpPr/>
          <p:nvPr/>
        </p:nvSpPr>
        <p:spPr>
          <a:xfrm>
            <a:off x="1782873" y="860825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</a:t>
            </a:r>
          </a:p>
        </p:txBody>
      </p:sp>
      <p:sp>
        <p:nvSpPr>
          <p:cNvPr id="26" name="Rounded Rectangle 45">
            <a:extLst>
              <a:ext uri="{FF2B5EF4-FFF2-40B4-BE49-F238E27FC236}">
                <a16:creationId xmlns:a16="http://schemas.microsoft.com/office/drawing/2014/main" id="{04130A17-7A14-40CE-91B5-2F57F899297A}"/>
              </a:ext>
            </a:extLst>
          </p:cNvPr>
          <p:cNvSpPr/>
          <p:nvPr/>
        </p:nvSpPr>
        <p:spPr>
          <a:xfrm>
            <a:off x="4401273" y="8750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Q2</a:t>
            </a:r>
          </a:p>
        </p:txBody>
      </p:sp>
      <p:sp>
        <p:nvSpPr>
          <p:cNvPr id="27" name="Rounded Rectangle 45">
            <a:extLst>
              <a:ext uri="{FF2B5EF4-FFF2-40B4-BE49-F238E27FC236}">
                <a16:creationId xmlns:a16="http://schemas.microsoft.com/office/drawing/2014/main" id="{55D70706-C5EE-4BF8-94D6-3E2B0C472B26}"/>
              </a:ext>
            </a:extLst>
          </p:cNvPr>
          <p:cNvSpPr/>
          <p:nvPr/>
        </p:nvSpPr>
        <p:spPr>
          <a:xfrm>
            <a:off x="7019673" y="8750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Q3</a:t>
            </a: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1644C210-BD50-4253-BC8F-5B7FA78F5D05}"/>
              </a:ext>
            </a:extLst>
          </p:cNvPr>
          <p:cNvSpPr/>
          <p:nvPr/>
        </p:nvSpPr>
        <p:spPr>
          <a:xfrm>
            <a:off x="9638073" y="8750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Q4</a:t>
            </a: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A7DA430-1E20-44BA-AF85-FBCC5CD8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00944"/>
              </p:ext>
            </p:extLst>
          </p:nvPr>
        </p:nvGraphicFramePr>
        <p:xfrm>
          <a:off x="127411" y="1229952"/>
          <a:ext cx="11937178" cy="31987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94427">
                  <a:extLst>
                    <a:ext uri="{9D8B030D-6E8A-4147-A177-3AD203B41FA5}">
                      <a16:colId xmlns:a16="http://schemas.microsoft.com/office/drawing/2014/main" val="1887800267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4069273583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714180718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18393598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455455427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710640146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440613494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106363460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148928414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750693266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746702582"/>
                    </a:ext>
                  </a:extLst>
                </a:gridCol>
                <a:gridCol w="998481">
                  <a:extLst>
                    <a:ext uri="{9D8B030D-6E8A-4147-A177-3AD203B41FA5}">
                      <a16:colId xmlns:a16="http://schemas.microsoft.com/office/drawing/2014/main" val="1575134916"/>
                    </a:ext>
                  </a:extLst>
                </a:gridCol>
              </a:tblGrid>
              <a:tr h="3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uk-UA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30391"/>
                  </a:ext>
                </a:extLst>
              </a:tr>
            </a:tbl>
          </a:graphicData>
        </a:graphic>
      </p:graphicFrame>
      <p:sp>
        <p:nvSpPr>
          <p:cNvPr id="29" name="Rounded Rectangle 45">
            <a:extLst>
              <a:ext uri="{FF2B5EF4-FFF2-40B4-BE49-F238E27FC236}">
                <a16:creationId xmlns:a16="http://schemas.microsoft.com/office/drawing/2014/main" id="{20E028B7-1F7B-441F-859B-07F552B3EE4B}"/>
              </a:ext>
            </a:extLst>
          </p:cNvPr>
          <p:cNvSpPr/>
          <p:nvPr/>
        </p:nvSpPr>
        <p:spPr>
          <a:xfrm>
            <a:off x="468137" y="18501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AutoFX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ounded Rectangle 45">
            <a:extLst>
              <a:ext uri="{FF2B5EF4-FFF2-40B4-BE49-F238E27FC236}">
                <a16:creationId xmlns:a16="http://schemas.microsoft.com/office/drawing/2014/main" id="{03A4B3D2-CDCF-493C-AE82-0B62A7BC433D}"/>
              </a:ext>
            </a:extLst>
          </p:cNvPr>
          <p:cNvSpPr/>
          <p:nvPr/>
        </p:nvSpPr>
        <p:spPr>
          <a:xfrm>
            <a:off x="6466029" y="2775243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Instant payment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C2C4DF0-9CDC-4CB9-9479-74F2B7CE9991}"/>
              </a:ext>
            </a:extLst>
          </p:cNvPr>
          <p:cNvSpPr/>
          <p:nvPr/>
        </p:nvSpPr>
        <p:spPr>
          <a:xfrm>
            <a:off x="468137" y="2733553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Feedback forms</a:t>
            </a: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652A86C-9597-4B5D-A9B5-D8F691EB4C17}"/>
              </a:ext>
            </a:extLst>
          </p:cNvPr>
          <p:cNvSpPr/>
          <p:nvPr/>
        </p:nvSpPr>
        <p:spPr>
          <a:xfrm>
            <a:off x="473382" y="2296206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 of payment PE</a:t>
            </a:r>
          </a:p>
        </p:txBody>
      </p:sp>
      <p:sp>
        <p:nvSpPr>
          <p:cNvPr id="48" name="Rounded Rectangle 45">
            <a:extLst>
              <a:ext uri="{FF2B5EF4-FFF2-40B4-BE49-F238E27FC236}">
                <a16:creationId xmlns:a16="http://schemas.microsoft.com/office/drawing/2014/main" id="{6DBDC02E-543A-45EA-8E5B-90A0D13E3DFA}"/>
              </a:ext>
            </a:extLst>
          </p:cNvPr>
          <p:cNvSpPr/>
          <p:nvPr/>
        </p:nvSpPr>
        <p:spPr>
          <a:xfrm>
            <a:off x="6466029" y="3233320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Requisites sharing by QR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8DCC2834-DFC2-4B3E-99E2-BDCF46A59FCA}"/>
              </a:ext>
            </a:extLst>
          </p:cNvPr>
          <p:cNvSpPr/>
          <p:nvPr/>
        </p:nvSpPr>
        <p:spPr>
          <a:xfrm>
            <a:off x="3410258" y="18501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Interface Logic Update</a:t>
            </a:r>
          </a:p>
        </p:txBody>
      </p:sp>
      <p:sp>
        <p:nvSpPr>
          <p:cNvPr id="56" name="Rounded Rectangle 45">
            <a:extLst>
              <a:ext uri="{FF2B5EF4-FFF2-40B4-BE49-F238E27FC236}">
                <a16:creationId xmlns:a16="http://schemas.microsoft.com/office/drawing/2014/main" id="{1D44973F-637B-45A1-B5D6-2E3CC0915C69}"/>
              </a:ext>
            </a:extLst>
          </p:cNvPr>
          <p:cNvSpPr/>
          <p:nvPr/>
        </p:nvSpPr>
        <p:spPr>
          <a:xfrm>
            <a:off x="6466029" y="18501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BA A2C</a:t>
            </a:r>
          </a:p>
        </p:txBody>
      </p:sp>
      <p:sp>
        <p:nvSpPr>
          <p:cNvPr id="57" name="Rounded Rectangle 45">
            <a:extLst>
              <a:ext uri="{FF2B5EF4-FFF2-40B4-BE49-F238E27FC236}">
                <a16:creationId xmlns:a16="http://schemas.microsoft.com/office/drawing/2014/main" id="{1B6E1764-157A-4258-A41B-DDE030890FE5}"/>
              </a:ext>
            </a:extLst>
          </p:cNvPr>
          <p:cNvSpPr/>
          <p:nvPr/>
        </p:nvSpPr>
        <p:spPr>
          <a:xfrm>
            <a:off x="6466029" y="22946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BA FX</a:t>
            </a:r>
          </a:p>
        </p:txBody>
      </p:sp>
      <p:sp>
        <p:nvSpPr>
          <p:cNvPr id="58" name="Rounded Rectangle 45">
            <a:extLst>
              <a:ext uri="{FF2B5EF4-FFF2-40B4-BE49-F238E27FC236}">
                <a16:creationId xmlns:a16="http://schemas.microsoft.com/office/drawing/2014/main" id="{921DBEE9-7871-48EF-8872-D882F07C1621}"/>
              </a:ext>
            </a:extLst>
          </p:cNvPr>
          <p:cNvSpPr/>
          <p:nvPr/>
        </p:nvSpPr>
        <p:spPr>
          <a:xfrm>
            <a:off x="9433137" y="22946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ВА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A2FR</a:t>
            </a: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F1B8DFAE-697D-4E3A-8A93-B3E3B1A483F5}"/>
              </a:ext>
            </a:extLst>
          </p:cNvPr>
          <p:cNvSpPr/>
          <p:nvPr/>
        </p:nvSpPr>
        <p:spPr>
          <a:xfrm>
            <a:off x="9426790" y="2775243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ВА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Tax</a:t>
            </a:r>
          </a:p>
        </p:txBody>
      </p:sp>
      <p:sp>
        <p:nvSpPr>
          <p:cNvPr id="60" name="Rounded Rectangle 45">
            <a:extLst>
              <a:ext uri="{FF2B5EF4-FFF2-40B4-BE49-F238E27FC236}">
                <a16:creationId xmlns:a16="http://schemas.microsoft.com/office/drawing/2014/main" id="{EF0BD2E4-1D0A-4474-BCC2-4248CCB57C9B}"/>
              </a:ext>
            </a:extLst>
          </p:cNvPr>
          <p:cNvSpPr/>
          <p:nvPr/>
        </p:nvSpPr>
        <p:spPr>
          <a:xfrm>
            <a:off x="9426790" y="3233320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QR sharing update</a:t>
            </a:r>
          </a:p>
        </p:txBody>
      </p:sp>
      <p:sp>
        <p:nvSpPr>
          <p:cNvPr id="62" name="Rounded Rectangle 45">
            <a:extLst>
              <a:ext uri="{FF2B5EF4-FFF2-40B4-BE49-F238E27FC236}">
                <a16:creationId xmlns:a16="http://schemas.microsoft.com/office/drawing/2014/main" id="{A6977630-8885-42E4-A521-D91AE4B0F278}"/>
              </a:ext>
            </a:extLst>
          </p:cNvPr>
          <p:cNvSpPr/>
          <p:nvPr/>
        </p:nvSpPr>
        <p:spPr>
          <a:xfrm>
            <a:off x="9433137" y="18501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Domestic instant payments</a:t>
            </a: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732C938F-9839-414F-BEB8-8582F0F3BA16}"/>
              </a:ext>
            </a:extLst>
          </p:cNvPr>
          <p:cNvCxnSpPr>
            <a:cxnSpLocks/>
          </p:cNvCxnSpPr>
          <p:nvPr/>
        </p:nvCxnSpPr>
        <p:spPr>
          <a:xfrm>
            <a:off x="3220109" y="1694705"/>
            <a:ext cx="0" cy="2772649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938DC642-7033-4A66-BA67-77024DD8FBE2}"/>
              </a:ext>
            </a:extLst>
          </p:cNvPr>
          <p:cNvCxnSpPr>
            <a:cxnSpLocks/>
          </p:cNvCxnSpPr>
          <p:nvPr/>
        </p:nvCxnSpPr>
        <p:spPr>
          <a:xfrm>
            <a:off x="6220493" y="1727650"/>
            <a:ext cx="0" cy="2739704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53D8FA42-2D1F-4803-A296-DBB842074411}"/>
              </a:ext>
            </a:extLst>
          </p:cNvPr>
          <p:cNvCxnSpPr>
            <a:cxnSpLocks/>
          </p:cNvCxnSpPr>
          <p:nvPr/>
        </p:nvCxnSpPr>
        <p:spPr>
          <a:xfrm>
            <a:off x="9206409" y="1727650"/>
            <a:ext cx="0" cy="2739704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45">
            <a:extLst>
              <a:ext uri="{FF2B5EF4-FFF2-40B4-BE49-F238E27FC236}">
                <a16:creationId xmlns:a16="http://schemas.microsoft.com/office/drawing/2014/main" id="{3D11BB10-ACD8-4D5E-A5D6-67E1FF4B6746}"/>
              </a:ext>
            </a:extLst>
          </p:cNvPr>
          <p:cNvSpPr/>
          <p:nvPr/>
        </p:nvSpPr>
        <p:spPr>
          <a:xfrm>
            <a:off x="3410258" y="22946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PE account access history (Admin console)</a:t>
            </a:r>
          </a:p>
        </p:txBody>
      </p:sp>
      <p:sp>
        <p:nvSpPr>
          <p:cNvPr id="40" name="Rounded Rectangle 45">
            <a:extLst>
              <a:ext uri="{FF2B5EF4-FFF2-40B4-BE49-F238E27FC236}">
                <a16:creationId xmlns:a16="http://schemas.microsoft.com/office/drawing/2014/main" id="{CCB5BC7B-588F-4A67-B090-E5649880F8D5}"/>
              </a:ext>
            </a:extLst>
          </p:cNvPr>
          <p:cNvSpPr/>
          <p:nvPr/>
        </p:nvSpPr>
        <p:spPr>
          <a:xfrm>
            <a:off x="9426790" y="3700377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Import currency sale payments (TP</a:t>
            </a:r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)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8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623FD021-4CB1-4DF8-A192-1E1330BCAF77}"/>
              </a:ext>
            </a:extLst>
          </p:cNvPr>
          <p:cNvSpPr/>
          <p:nvPr/>
        </p:nvSpPr>
        <p:spPr>
          <a:xfrm>
            <a:off x="305805" y="4453806"/>
            <a:ext cx="3695699" cy="17876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8A34E9DA-5429-45CB-886D-2D5FC804A310}"/>
              </a:ext>
            </a:extLst>
          </p:cNvPr>
          <p:cNvSpPr/>
          <p:nvPr/>
        </p:nvSpPr>
        <p:spPr>
          <a:xfrm>
            <a:off x="305806" y="2557104"/>
            <a:ext cx="3695699" cy="17876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D2A78D1-849B-4ACE-8F3E-2858B3E4E809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Business Account - </a:t>
            </a:r>
            <a:r>
              <a:rPr lang="en-US" sz="240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СА+Pro</a:t>
            </a:r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 inside CA+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1938472-D673-4BA2-9BC6-21641838D970}"/>
              </a:ext>
            </a:extLst>
          </p:cNvPr>
          <p:cNvSpPr/>
          <p:nvPr/>
        </p:nvSpPr>
        <p:spPr>
          <a:xfrm>
            <a:off x="1120949" y="766400"/>
            <a:ext cx="1874838" cy="360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May ‘24</a:t>
            </a:r>
            <a:endParaRPr lang="uk-UA" sz="1400" b="1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F1924651-FB7E-4A4C-B34A-53C6344513A0}"/>
              </a:ext>
            </a:extLst>
          </p:cNvPr>
          <p:cNvSpPr/>
          <p:nvPr/>
        </p:nvSpPr>
        <p:spPr>
          <a:xfrm>
            <a:off x="5158581" y="743338"/>
            <a:ext cx="1874838" cy="360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Sep ‘25</a:t>
            </a:r>
            <a:endParaRPr lang="uk-UA" sz="1400" b="1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DC9C9DA4-1DFF-4997-B02E-D22883D35DBB}"/>
              </a:ext>
            </a:extLst>
          </p:cNvPr>
          <p:cNvSpPr/>
          <p:nvPr/>
        </p:nvSpPr>
        <p:spPr>
          <a:xfrm>
            <a:off x="9034581" y="766400"/>
            <a:ext cx="1874838" cy="360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Dec ‘25</a:t>
            </a:r>
            <a:endParaRPr lang="uk-UA" sz="1400" b="1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ED6FCFC6-8A64-42C8-9597-5954C1758E71}"/>
              </a:ext>
            </a:extLst>
          </p:cNvPr>
          <p:cNvSpPr/>
          <p:nvPr/>
        </p:nvSpPr>
        <p:spPr>
          <a:xfrm>
            <a:off x="564000" y="1277506"/>
            <a:ext cx="3437506" cy="1167509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View transaction history and details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View and edit PEs account names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Share PEs account details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Generate and email account statements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9317D1F-3C48-4167-919F-22DA969573C7}"/>
              </a:ext>
            </a:extLst>
          </p:cNvPr>
          <p:cNvSpPr/>
          <p:nvPr/>
        </p:nvSpPr>
        <p:spPr>
          <a:xfrm>
            <a:off x="4440000" y="1277506"/>
            <a:ext cx="3437506" cy="1167509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Creating and saving a account-to-card payments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FX transactions (selling currency)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Signing payments using </a:t>
            </a:r>
            <a:r>
              <a:rPr lang="en-US" sz="1400" err="1">
                <a:solidFill>
                  <a:schemeClr val="tx1">
                    <a:lumMod val="50000"/>
                  </a:schemeClr>
                </a:solidFill>
                <a:latin typeface="Arial"/>
              </a:rPr>
              <a:t>Diia.Signature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 or File QES</a:t>
            </a:r>
            <a:endParaRPr lang="uk-UA" sz="140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6A88EF25-E473-478D-81B5-511B94F94A65}"/>
              </a:ext>
            </a:extLst>
          </p:cNvPr>
          <p:cNvSpPr/>
          <p:nvPr/>
        </p:nvSpPr>
        <p:spPr>
          <a:xfrm>
            <a:off x="8316000" y="1277506"/>
            <a:ext cx="3437506" cy="1167509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Creating and saving a SEP payments and instant payments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Arial"/>
              </a:rPr>
              <a:t>Creating and saving a tax payments and instant payments </a:t>
            </a:r>
            <a:endParaRPr lang="uk-UA" sz="140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5846F36-70C9-480C-A902-A12B106E57ED}"/>
              </a:ext>
            </a:extLst>
          </p:cNvPr>
          <p:cNvSpPr/>
          <p:nvPr/>
        </p:nvSpPr>
        <p:spPr>
          <a:xfrm>
            <a:off x="1250196" y="2646462"/>
            <a:ext cx="1874838" cy="396000"/>
          </a:xfrm>
          <a:prstGeom prst="roundRect">
            <a:avLst/>
          </a:prstGeom>
          <a:solidFill>
            <a:srgbClr val="E8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A2C in mobile</a:t>
            </a:r>
            <a:endParaRPr lang="uk-UA" sz="1600" b="1" cap="all">
              <a:solidFill>
                <a:schemeClr val="tx1">
                  <a:lumMod val="50000"/>
                </a:schemeClr>
              </a:solidFill>
              <a:latin typeface="Roboto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3ABD9F-831B-4D9B-BC46-54BC6044D27F}"/>
              </a:ext>
            </a:extLst>
          </p:cNvPr>
          <p:cNvSpPr/>
          <p:nvPr/>
        </p:nvSpPr>
        <p:spPr>
          <a:xfrm>
            <a:off x="1297726" y="4530696"/>
            <a:ext cx="1874838" cy="396000"/>
          </a:xfrm>
          <a:prstGeom prst="roundRect">
            <a:avLst/>
          </a:prstGeom>
          <a:solidFill>
            <a:srgbClr val="E8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FX in mobile</a:t>
            </a: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F0F7061D-4F16-4D0B-8996-4CC8ECF883A4}"/>
              </a:ext>
            </a:extLst>
          </p:cNvPr>
          <p:cNvSpPr/>
          <p:nvPr/>
        </p:nvSpPr>
        <p:spPr>
          <a:xfrm>
            <a:off x="423902" y="3381936"/>
            <a:ext cx="1652588" cy="396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12%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49072CB2-3CE4-4EF8-A3B4-74A84A997B44}"/>
              </a:ext>
            </a:extLst>
          </p:cNvPr>
          <p:cNvSpPr/>
          <p:nvPr/>
        </p:nvSpPr>
        <p:spPr>
          <a:xfrm>
            <a:off x="2230824" y="3381936"/>
            <a:ext cx="1652588" cy="396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30%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250B0F35-4A51-49ED-871D-AF6E44AB8FE9}"/>
              </a:ext>
            </a:extLst>
          </p:cNvPr>
          <p:cNvSpPr/>
          <p:nvPr/>
        </p:nvSpPr>
        <p:spPr>
          <a:xfrm>
            <a:off x="423902" y="5234584"/>
            <a:ext cx="1652588" cy="396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11%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38DD5922-B407-4C08-8E44-A23894E914C1}"/>
              </a:ext>
            </a:extLst>
          </p:cNvPr>
          <p:cNvSpPr/>
          <p:nvPr/>
        </p:nvSpPr>
        <p:spPr>
          <a:xfrm>
            <a:off x="2230824" y="5234584"/>
            <a:ext cx="1652588" cy="396000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33%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CD376FDF-099D-4118-822D-B052FCB1ADE9}"/>
              </a:ext>
            </a:extLst>
          </p:cNvPr>
          <p:cNvSpPr/>
          <p:nvPr/>
        </p:nvSpPr>
        <p:spPr>
          <a:xfrm>
            <a:off x="727097" y="3838638"/>
            <a:ext cx="936000" cy="396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Sep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21A1A0E1-481D-49CF-BB66-CC78D8F53363}"/>
              </a:ext>
            </a:extLst>
          </p:cNvPr>
          <p:cNvSpPr/>
          <p:nvPr/>
        </p:nvSpPr>
        <p:spPr>
          <a:xfrm>
            <a:off x="2589118" y="3812566"/>
            <a:ext cx="936000" cy="396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BF315B3C-5F79-4683-B86E-9A12547BCA58}"/>
              </a:ext>
            </a:extLst>
          </p:cNvPr>
          <p:cNvSpPr/>
          <p:nvPr/>
        </p:nvSpPr>
        <p:spPr>
          <a:xfrm>
            <a:off x="748237" y="5695600"/>
            <a:ext cx="936000" cy="396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Sep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Rounded Rectangle 14">
            <a:extLst>
              <a:ext uri="{FF2B5EF4-FFF2-40B4-BE49-F238E27FC236}">
                <a16:creationId xmlns:a16="http://schemas.microsoft.com/office/drawing/2014/main" id="{EB30A305-0438-419C-9564-D4D4F7384D71}"/>
              </a:ext>
            </a:extLst>
          </p:cNvPr>
          <p:cNvSpPr/>
          <p:nvPr/>
        </p:nvSpPr>
        <p:spPr>
          <a:xfrm>
            <a:off x="2589118" y="5676795"/>
            <a:ext cx="936000" cy="396000"/>
          </a:xfrm>
          <a:prstGeom prst="roundRect">
            <a:avLst/>
          </a:prstGeom>
          <a:solidFill>
            <a:schemeClr val="bg1">
              <a:lumMod val="85000"/>
              <a:alpha val="46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Dec ‘25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Сполучна лінія: уступом 42">
            <a:extLst>
              <a:ext uri="{FF2B5EF4-FFF2-40B4-BE49-F238E27FC236}">
                <a16:creationId xmlns:a16="http://schemas.microsoft.com/office/drawing/2014/main" id="{3A1DFD0E-EF64-40FF-AAEA-C898026D03E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88235" y="4343545"/>
            <a:ext cx="12700" cy="1806922"/>
          </a:xfrm>
          <a:prstGeom prst="bentConnector3">
            <a:avLst>
              <a:gd name="adj1" fmla="val 1800000"/>
            </a:avLst>
          </a:prstGeom>
          <a:ln w="12700">
            <a:solidFill>
              <a:srgbClr val="189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получна лінія: уступом 43">
            <a:extLst>
              <a:ext uri="{FF2B5EF4-FFF2-40B4-BE49-F238E27FC236}">
                <a16:creationId xmlns:a16="http://schemas.microsoft.com/office/drawing/2014/main" id="{0A5C4BA2-B8FB-4F4D-8B70-116367953C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13348" y="2458299"/>
            <a:ext cx="12700" cy="1806922"/>
          </a:xfrm>
          <a:prstGeom prst="bentConnector3">
            <a:avLst>
              <a:gd name="adj1" fmla="val 1800000"/>
            </a:avLst>
          </a:prstGeom>
          <a:ln w="12700">
            <a:solidFill>
              <a:srgbClr val="189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14">
            <a:extLst>
              <a:ext uri="{FF2B5EF4-FFF2-40B4-BE49-F238E27FC236}">
                <a16:creationId xmlns:a16="http://schemas.microsoft.com/office/drawing/2014/main" id="{370B4EBE-93EE-47AA-99FD-F5A9E64DB2E1}"/>
              </a:ext>
            </a:extLst>
          </p:cNvPr>
          <p:cNvSpPr/>
          <p:nvPr/>
        </p:nvSpPr>
        <p:spPr>
          <a:xfrm>
            <a:off x="1762286" y="3152874"/>
            <a:ext cx="942813" cy="15057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+18%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" name="Rounded Rectangle 14">
            <a:extLst>
              <a:ext uri="{FF2B5EF4-FFF2-40B4-BE49-F238E27FC236}">
                <a16:creationId xmlns:a16="http://schemas.microsoft.com/office/drawing/2014/main" id="{47A9B637-EA2E-4A8E-8A83-538EEDC84FAC}"/>
              </a:ext>
            </a:extLst>
          </p:cNvPr>
          <p:cNvSpPr/>
          <p:nvPr/>
        </p:nvSpPr>
        <p:spPr>
          <a:xfrm>
            <a:off x="1716208" y="5040530"/>
            <a:ext cx="942813" cy="15057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+22%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Picture 15" descr="A screenshot of a phone&#10;&#10;AI-generated content may be incorrect.">
            <a:extLst>
              <a:ext uri="{FF2B5EF4-FFF2-40B4-BE49-F238E27FC236}">
                <a16:creationId xmlns:a16="http://schemas.microsoft.com/office/drawing/2014/main" id="{7AB59029-D283-8610-F013-839620A9B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248" y="2432890"/>
            <a:ext cx="1906564" cy="3855906"/>
          </a:xfrm>
          <a:prstGeom prst="rect">
            <a:avLst/>
          </a:prstGeom>
        </p:spPr>
      </p:pic>
      <p:pic>
        <p:nvPicPr>
          <p:cNvPr id="18" name="Picture 17" descr="A screenshot of a phone&#10;&#10;AI-generated content may be incorrect.">
            <a:extLst>
              <a:ext uri="{FF2B5EF4-FFF2-40B4-BE49-F238E27FC236}">
                <a16:creationId xmlns:a16="http://schemas.microsoft.com/office/drawing/2014/main" id="{07851BE6-E27A-C853-C46B-E9F449E76E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45" y="2442069"/>
            <a:ext cx="1906563" cy="3846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D9E9D-B3FF-4B98-A61F-3D6E16612E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433" y="2424927"/>
            <a:ext cx="1909545" cy="38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1">
            <a:extLst>
              <a:ext uri="{FF2B5EF4-FFF2-40B4-BE49-F238E27FC236}">
                <a16:creationId xmlns:a16="http://schemas.microsoft.com/office/drawing/2014/main" id="{55243BC4-297D-45B1-BD79-F726C38E6DD3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FOCUS ON CA+ PRO 2026</a:t>
            </a:r>
            <a:endParaRPr lang="en-US" sz="2400" dirty="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5" name="Rounded Rectangle 45">
            <a:extLst>
              <a:ext uri="{FF2B5EF4-FFF2-40B4-BE49-F238E27FC236}">
                <a16:creationId xmlns:a16="http://schemas.microsoft.com/office/drawing/2014/main" id="{B53A6421-6F68-4260-A835-81FB8397CE13}"/>
              </a:ext>
            </a:extLst>
          </p:cNvPr>
          <p:cNvSpPr/>
          <p:nvPr/>
        </p:nvSpPr>
        <p:spPr>
          <a:xfrm>
            <a:off x="1718400" y="644925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</a:t>
            </a:r>
          </a:p>
        </p:txBody>
      </p:sp>
      <p:sp>
        <p:nvSpPr>
          <p:cNvPr id="26" name="Rounded Rectangle 45">
            <a:extLst>
              <a:ext uri="{FF2B5EF4-FFF2-40B4-BE49-F238E27FC236}">
                <a16:creationId xmlns:a16="http://schemas.microsoft.com/office/drawing/2014/main" id="{04130A17-7A14-40CE-91B5-2F57F899297A}"/>
              </a:ext>
            </a:extLst>
          </p:cNvPr>
          <p:cNvSpPr/>
          <p:nvPr/>
        </p:nvSpPr>
        <p:spPr>
          <a:xfrm>
            <a:off x="4336800" y="6591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Q2</a:t>
            </a:r>
          </a:p>
        </p:txBody>
      </p:sp>
      <p:sp>
        <p:nvSpPr>
          <p:cNvPr id="27" name="Rounded Rectangle 45">
            <a:extLst>
              <a:ext uri="{FF2B5EF4-FFF2-40B4-BE49-F238E27FC236}">
                <a16:creationId xmlns:a16="http://schemas.microsoft.com/office/drawing/2014/main" id="{55D70706-C5EE-4BF8-94D6-3E2B0C472B26}"/>
              </a:ext>
            </a:extLst>
          </p:cNvPr>
          <p:cNvSpPr/>
          <p:nvPr/>
        </p:nvSpPr>
        <p:spPr>
          <a:xfrm>
            <a:off x="6955200" y="6591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Q3</a:t>
            </a: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1644C210-BD50-4253-BC8F-5B7FA78F5D05}"/>
              </a:ext>
            </a:extLst>
          </p:cNvPr>
          <p:cNvSpPr/>
          <p:nvPr/>
        </p:nvSpPr>
        <p:spPr>
          <a:xfrm>
            <a:off x="9573600" y="659148"/>
            <a:ext cx="900000" cy="252000"/>
          </a:xfrm>
          <a:prstGeom prst="round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Q4</a:t>
            </a: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A7DA430-1E20-44BA-AF85-FBCC5CD8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00831"/>
              </p:ext>
            </p:extLst>
          </p:nvPr>
        </p:nvGraphicFramePr>
        <p:xfrm>
          <a:off x="168889" y="1013529"/>
          <a:ext cx="11937178" cy="31987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94427">
                  <a:extLst>
                    <a:ext uri="{9D8B030D-6E8A-4147-A177-3AD203B41FA5}">
                      <a16:colId xmlns:a16="http://schemas.microsoft.com/office/drawing/2014/main" val="1887800267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4069273583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714180718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18393598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455455427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710640146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440613494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106363460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1148928414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2750693266"/>
                    </a:ext>
                  </a:extLst>
                </a:gridCol>
                <a:gridCol w="994427">
                  <a:extLst>
                    <a:ext uri="{9D8B030D-6E8A-4147-A177-3AD203B41FA5}">
                      <a16:colId xmlns:a16="http://schemas.microsoft.com/office/drawing/2014/main" val="746702582"/>
                    </a:ext>
                  </a:extLst>
                </a:gridCol>
                <a:gridCol w="998481">
                  <a:extLst>
                    <a:ext uri="{9D8B030D-6E8A-4147-A177-3AD203B41FA5}">
                      <a16:colId xmlns:a16="http://schemas.microsoft.com/office/drawing/2014/main" val="1575134916"/>
                    </a:ext>
                  </a:extLst>
                </a:gridCol>
              </a:tblGrid>
              <a:tr h="3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Jan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Feb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Mar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Apr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May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Jun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Jul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Aug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Sep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Oct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Nov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Dec</a:t>
                      </a:r>
                      <a:endParaRPr lang="uk-UA" sz="14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5E0E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30391"/>
                  </a:ext>
                </a:extLst>
              </a:tr>
            </a:tbl>
          </a:graphicData>
        </a:graphic>
      </p:graphicFrame>
      <p:sp>
        <p:nvSpPr>
          <p:cNvPr id="29" name="Rounded Rectangle 45">
            <a:extLst>
              <a:ext uri="{FF2B5EF4-FFF2-40B4-BE49-F238E27FC236}">
                <a16:creationId xmlns:a16="http://schemas.microsoft.com/office/drawing/2014/main" id="{20E028B7-1F7B-441F-859B-07F552B3EE4B}"/>
              </a:ext>
            </a:extLst>
          </p:cNvPr>
          <p:cNvSpPr/>
          <p:nvPr/>
        </p:nvSpPr>
        <p:spPr>
          <a:xfrm>
            <a:off x="403664" y="16342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 QES</a:t>
            </a:r>
          </a:p>
        </p:txBody>
      </p:sp>
      <p:sp>
        <p:nvSpPr>
          <p:cNvPr id="44" name="Rounded Rectangle 45">
            <a:extLst>
              <a:ext uri="{FF2B5EF4-FFF2-40B4-BE49-F238E27FC236}">
                <a16:creationId xmlns:a16="http://schemas.microsoft.com/office/drawing/2014/main" id="{03A4B3D2-CDCF-493C-AE82-0B62A7BC433D}"/>
              </a:ext>
            </a:extLst>
          </p:cNvPr>
          <p:cNvSpPr/>
          <p:nvPr/>
        </p:nvSpPr>
        <p:spPr>
          <a:xfrm>
            <a:off x="403664" y="20787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Account additional opening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C2C4DF0-9CDC-4CB9-9479-74F2B7CE9991}"/>
              </a:ext>
            </a:extLst>
          </p:cNvPr>
          <p:cNvSpPr/>
          <p:nvPr/>
        </p:nvSpPr>
        <p:spPr>
          <a:xfrm>
            <a:off x="403664" y="2517653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Tracking SEP </a:t>
            </a: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652A86C-9597-4B5D-A9B5-D8F691EB4C17}"/>
              </a:ext>
            </a:extLst>
          </p:cNvPr>
          <p:cNvSpPr/>
          <p:nvPr/>
        </p:nvSpPr>
        <p:spPr>
          <a:xfrm>
            <a:off x="403663" y="2957417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Payment Templates</a:t>
            </a:r>
          </a:p>
        </p:txBody>
      </p:sp>
      <p:sp>
        <p:nvSpPr>
          <p:cNvPr id="48" name="Rounded Rectangle 45">
            <a:extLst>
              <a:ext uri="{FF2B5EF4-FFF2-40B4-BE49-F238E27FC236}">
                <a16:creationId xmlns:a16="http://schemas.microsoft.com/office/drawing/2014/main" id="{6DBDC02E-543A-45EA-8E5B-90A0D13E3DFA}"/>
              </a:ext>
            </a:extLst>
          </p:cNvPr>
          <p:cNvSpPr/>
          <p:nvPr/>
        </p:nvSpPr>
        <p:spPr>
          <a:xfrm>
            <a:off x="401118" y="3413420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Accessibility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8DCC2834-DFC2-4B3E-99E2-BDCF46A59FCA}"/>
              </a:ext>
            </a:extLst>
          </p:cNvPr>
          <p:cNvSpPr/>
          <p:nvPr/>
        </p:nvSpPr>
        <p:spPr>
          <a:xfrm>
            <a:off x="3386792" y="16342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Limit for PE</a:t>
            </a:r>
          </a:p>
        </p:txBody>
      </p:sp>
      <p:sp>
        <p:nvSpPr>
          <p:cNvPr id="51" name="Rounded Rectangle 45">
            <a:extLst>
              <a:ext uri="{FF2B5EF4-FFF2-40B4-BE49-F238E27FC236}">
                <a16:creationId xmlns:a16="http://schemas.microsoft.com/office/drawing/2014/main" id="{6B0A1EC6-775E-41E6-8D1D-A66575046D87}"/>
              </a:ext>
            </a:extLst>
          </p:cNvPr>
          <p:cNvSpPr/>
          <p:nvPr/>
        </p:nvSpPr>
        <p:spPr>
          <a:xfrm>
            <a:off x="3400867" y="20787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Bank ID PE</a:t>
            </a:r>
          </a:p>
        </p:txBody>
      </p:sp>
      <p:sp>
        <p:nvSpPr>
          <p:cNvPr id="52" name="Rounded Rectangle 45">
            <a:extLst>
              <a:ext uri="{FF2B5EF4-FFF2-40B4-BE49-F238E27FC236}">
                <a16:creationId xmlns:a16="http://schemas.microsoft.com/office/drawing/2014/main" id="{3A5DB50A-8C93-4362-A253-47B2D6771ABB}"/>
              </a:ext>
            </a:extLst>
          </p:cNvPr>
          <p:cNvSpPr/>
          <p:nvPr/>
        </p:nvSpPr>
        <p:spPr>
          <a:xfrm>
            <a:off x="3410688" y="2517653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Open Banking</a:t>
            </a:r>
          </a:p>
        </p:txBody>
      </p:sp>
      <p:sp>
        <p:nvSpPr>
          <p:cNvPr id="53" name="Rounded Rectangle 45">
            <a:extLst>
              <a:ext uri="{FF2B5EF4-FFF2-40B4-BE49-F238E27FC236}">
                <a16:creationId xmlns:a16="http://schemas.microsoft.com/office/drawing/2014/main" id="{A6B56FB3-9740-44EC-AC23-539913DC3DDE}"/>
              </a:ext>
            </a:extLst>
          </p:cNvPr>
          <p:cNvSpPr/>
          <p:nvPr/>
        </p:nvSpPr>
        <p:spPr>
          <a:xfrm>
            <a:off x="3410688" y="2957417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Sign payments without funds</a:t>
            </a:r>
          </a:p>
        </p:txBody>
      </p:sp>
      <p:sp>
        <p:nvSpPr>
          <p:cNvPr id="54" name="Rounded Rectangle 45">
            <a:extLst>
              <a:ext uri="{FF2B5EF4-FFF2-40B4-BE49-F238E27FC236}">
                <a16:creationId xmlns:a16="http://schemas.microsoft.com/office/drawing/2014/main" id="{FF843C08-E3A5-41E4-A85D-8A2A92865438}"/>
              </a:ext>
            </a:extLst>
          </p:cNvPr>
          <p:cNvSpPr/>
          <p:nvPr/>
        </p:nvSpPr>
        <p:spPr>
          <a:xfrm>
            <a:off x="9377827" y="208008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FX 24/7</a:t>
            </a:r>
            <a:endParaRPr lang="uk-UA" sz="1400" b="1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6" name="Rounded Rectangle 45">
            <a:extLst>
              <a:ext uri="{FF2B5EF4-FFF2-40B4-BE49-F238E27FC236}">
                <a16:creationId xmlns:a16="http://schemas.microsoft.com/office/drawing/2014/main" id="{1D44973F-637B-45A1-B5D6-2E3CC0915C69}"/>
              </a:ext>
            </a:extLst>
          </p:cNvPr>
          <p:cNvSpPr/>
          <p:nvPr/>
        </p:nvSpPr>
        <p:spPr>
          <a:xfrm>
            <a:off x="6417712" y="16342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Simplified registration</a:t>
            </a:r>
          </a:p>
        </p:txBody>
      </p:sp>
      <p:sp>
        <p:nvSpPr>
          <p:cNvPr id="58" name="Rounded Rectangle 45">
            <a:extLst>
              <a:ext uri="{FF2B5EF4-FFF2-40B4-BE49-F238E27FC236}">
                <a16:creationId xmlns:a16="http://schemas.microsoft.com/office/drawing/2014/main" id="{921DBEE9-7871-48EF-8872-D882F07C1621}"/>
              </a:ext>
            </a:extLst>
          </p:cNvPr>
          <p:cNvSpPr/>
          <p:nvPr/>
        </p:nvSpPr>
        <p:spPr>
          <a:xfrm>
            <a:off x="6431788" y="2078791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Deposits</a:t>
            </a: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F1B8DFAE-697D-4E3A-8A93-B3E3B1A483F5}"/>
              </a:ext>
            </a:extLst>
          </p:cNvPr>
          <p:cNvSpPr/>
          <p:nvPr/>
        </p:nvSpPr>
        <p:spPr>
          <a:xfrm>
            <a:off x="6417712" y="2518555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Electronic document management</a:t>
            </a:r>
          </a:p>
        </p:txBody>
      </p:sp>
      <p:sp>
        <p:nvSpPr>
          <p:cNvPr id="60" name="Rounded Rectangle 45">
            <a:extLst>
              <a:ext uri="{FF2B5EF4-FFF2-40B4-BE49-F238E27FC236}">
                <a16:creationId xmlns:a16="http://schemas.microsoft.com/office/drawing/2014/main" id="{EF0BD2E4-1D0A-4474-BCC2-4248CCB57C9B}"/>
              </a:ext>
            </a:extLst>
          </p:cNvPr>
          <p:cNvSpPr/>
          <p:nvPr/>
        </p:nvSpPr>
        <p:spPr>
          <a:xfrm>
            <a:off x="6422177" y="2974558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>
                <a:solidFill>
                  <a:schemeClr val="tx1">
                    <a:lumMod val="50000"/>
                  </a:schemeClr>
                </a:solidFill>
                <a:latin typeface="Arial"/>
              </a:rPr>
              <a:t>Multishering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 DIIA</a:t>
            </a:r>
          </a:p>
        </p:txBody>
      </p:sp>
      <p:sp>
        <p:nvSpPr>
          <p:cNvPr id="62" name="Rounded Rectangle 45">
            <a:extLst>
              <a:ext uri="{FF2B5EF4-FFF2-40B4-BE49-F238E27FC236}">
                <a16:creationId xmlns:a16="http://schemas.microsoft.com/office/drawing/2014/main" id="{A6977630-8885-42E4-A521-D91AE4B0F278}"/>
              </a:ext>
            </a:extLst>
          </p:cNvPr>
          <p:cNvSpPr/>
          <p:nvPr/>
        </p:nvSpPr>
        <p:spPr>
          <a:xfrm>
            <a:off x="9368664" y="163420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ReKYC PE</a:t>
            </a:r>
          </a:p>
        </p:txBody>
      </p:sp>
      <p:sp>
        <p:nvSpPr>
          <p:cNvPr id="64" name="Rounded Rectangle 45">
            <a:extLst>
              <a:ext uri="{FF2B5EF4-FFF2-40B4-BE49-F238E27FC236}">
                <a16:creationId xmlns:a16="http://schemas.microsoft.com/office/drawing/2014/main" id="{0D5E2382-006A-41EE-8ECA-C054AE627F2D}"/>
              </a:ext>
            </a:extLst>
          </p:cNvPr>
          <p:cNvSpPr/>
          <p:nvPr/>
        </p:nvSpPr>
        <p:spPr>
          <a:xfrm>
            <a:off x="9377827" y="3439199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Automated data exchange via API</a:t>
            </a: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732C938F-9839-414F-BEB8-8582F0F3BA16}"/>
              </a:ext>
            </a:extLst>
          </p:cNvPr>
          <p:cNvCxnSpPr>
            <a:cxnSpLocks/>
          </p:cNvCxnSpPr>
          <p:nvPr/>
        </p:nvCxnSpPr>
        <p:spPr>
          <a:xfrm>
            <a:off x="3155636" y="1478805"/>
            <a:ext cx="0" cy="2772649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938DC642-7033-4A66-BA67-77024DD8FBE2}"/>
              </a:ext>
            </a:extLst>
          </p:cNvPr>
          <p:cNvCxnSpPr>
            <a:cxnSpLocks/>
          </p:cNvCxnSpPr>
          <p:nvPr/>
        </p:nvCxnSpPr>
        <p:spPr>
          <a:xfrm>
            <a:off x="6156020" y="1511750"/>
            <a:ext cx="0" cy="2739704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53D8FA42-2D1F-4803-A296-DBB842074411}"/>
              </a:ext>
            </a:extLst>
          </p:cNvPr>
          <p:cNvCxnSpPr>
            <a:cxnSpLocks/>
          </p:cNvCxnSpPr>
          <p:nvPr/>
        </p:nvCxnSpPr>
        <p:spPr>
          <a:xfrm>
            <a:off x="9141936" y="1511750"/>
            <a:ext cx="0" cy="2739704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45">
            <a:extLst>
              <a:ext uri="{FF2B5EF4-FFF2-40B4-BE49-F238E27FC236}">
                <a16:creationId xmlns:a16="http://schemas.microsoft.com/office/drawing/2014/main" id="{D53C4F20-4815-4F41-BF3D-06563B0F8F11}"/>
              </a:ext>
            </a:extLst>
          </p:cNvPr>
          <p:cNvSpPr/>
          <p:nvPr/>
        </p:nvSpPr>
        <p:spPr>
          <a:xfrm>
            <a:off x="6431787" y="3416592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Integration of QES with external services</a:t>
            </a:r>
          </a:p>
        </p:txBody>
      </p:sp>
      <p:sp>
        <p:nvSpPr>
          <p:cNvPr id="71" name="Rounded Rectangle 45">
            <a:extLst>
              <a:ext uri="{FF2B5EF4-FFF2-40B4-BE49-F238E27FC236}">
                <a16:creationId xmlns:a16="http://schemas.microsoft.com/office/drawing/2014/main" id="{DC4FDE89-3376-4A60-B3CD-A726077ACF33}"/>
              </a:ext>
            </a:extLst>
          </p:cNvPr>
          <p:cNvSpPr/>
          <p:nvPr/>
        </p:nvSpPr>
        <p:spPr>
          <a:xfrm>
            <a:off x="9377827" y="2528587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Simplified registration</a:t>
            </a:r>
          </a:p>
        </p:txBody>
      </p:sp>
      <p:sp>
        <p:nvSpPr>
          <p:cNvPr id="72" name="Rounded Rectangle 45">
            <a:extLst>
              <a:ext uri="{FF2B5EF4-FFF2-40B4-BE49-F238E27FC236}">
                <a16:creationId xmlns:a16="http://schemas.microsoft.com/office/drawing/2014/main" id="{AE4B8CF6-6E0B-4422-A8B2-0EE01D4AE610}"/>
              </a:ext>
            </a:extLst>
          </p:cNvPr>
          <p:cNvSpPr/>
          <p:nvPr/>
        </p:nvSpPr>
        <p:spPr>
          <a:xfrm>
            <a:off x="9379287" y="2984590"/>
            <a:ext cx="2520000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SEPA</a:t>
            </a:r>
          </a:p>
        </p:txBody>
      </p: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146A72EE-A565-4A1F-8666-E83B5B0ACAFE}"/>
              </a:ext>
            </a:extLst>
          </p:cNvPr>
          <p:cNvCxnSpPr>
            <a:cxnSpLocks/>
          </p:cNvCxnSpPr>
          <p:nvPr/>
        </p:nvCxnSpPr>
        <p:spPr>
          <a:xfrm flipH="1">
            <a:off x="449055" y="4882926"/>
            <a:ext cx="2709208" cy="0"/>
          </a:xfrm>
          <a:prstGeom prst="line">
            <a:avLst/>
          </a:prstGeom>
          <a:ln>
            <a:solidFill>
              <a:srgbClr val="38D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E3249AC-F169-4E4B-8CC9-DFC20BB5800F}"/>
              </a:ext>
            </a:extLst>
          </p:cNvPr>
          <p:cNvSpPr txBox="1"/>
          <p:nvPr/>
        </p:nvSpPr>
        <p:spPr>
          <a:xfrm>
            <a:off x="401119" y="4530865"/>
            <a:ext cx="1464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71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 priorities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3BE310-6E73-43BD-8A52-2CB2ADA337A5}"/>
              </a:ext>
            </a:extLst>
          </p:cNvPr>
          <p:cNvSpPr txBox="1"/>
          <p:nvPr/>
        </p:nvSpPr>
        <p:spPr>
          <a:xfrm>
            <a:off x="6479723" y="5029259"/>
            <a:ext cx="2520000" cy="549641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srgbClr val="189FA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/>
              <a:t>Digital identify</a:t>
            </a:r>
            <a:r>
              <a:rPr lang="uk-UA" sz="1400"/>
              <a:t> &amp;</a:t>
            </a:r>
            <a:r>
              <a:rPr lang="en-US" sz="1400"/>
              <a:t> compliance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F74569-5EF0-475E-89E4-47C8E469357E}"/>
              </a:ext>
            </a:extLst>
          </p:cNvPr>
          <p:cNvSpPr txBox="1"/>
          <p:nvPr/>
        </p:nvSpPr>
        <p:spPr>
          <a:xfrm>
            <a:off x="9437899" y="5029259"/>
            <a:ext cx="2520000" cy="549640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srgbClr val="189FA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/>
              <a:t>Integration</a:t>
            </a:r>
            <a:r>
              <a:rPr lang="uk-UA" sz="1400"/>
              <a:t> &amp;</a:t>
            </a:r>
            <a:r>
              <a:rPr lang="en-US" sz="1400"/>
              <a:t> automation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97B32D-58C9-4F06-BC00-4A2017131B3C}"/>
              </a:ext>
            </a:extLst>
          </p:cNvPr>
          <p:cNvSpPr txBox="1"/>
          <p:nvPr/>
        </p:nvSpPr>
        <p:spPr>
          <a:xfrm>
            <a:off x="6408051" y="5029259"/>
            <a:ext cx="2351608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189FA1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>
              <a:solidFill>
                <a:srgbClr val="70717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9C9FC0-6705-4D2B-A44C-A960B9D57FF3}"/>
              </a:ext>
            </a:extLst>
          </p:cNvPr>
          <p:cNvSpPr txBox="1"/>
          <p:nvPr/>
        </p:nvSpPr>
        <p:spPr>
          <a:xfrm>
            <a:off x="3413378" y="5029259"/>
            <a:ext cx="2520000" cy="549640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srgbClr val="189FA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/>
              <a:t>Payments</a:t>
            </a:r>
            <a:r>
              <a:rPr lang="uk-UA" sz="1400"/>
              <a:t> &amp;</a:t>
            </a:r>
            <a:r>
              <a:rPr lang="en-US" sz="1400"/>
              <a:t> liquidity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F1B7B1D-8D64-4059-92D7-BD4E4B7A07DF}"/>
              </a:ext>
            </a:extLst>
          </p:cNvPr>
          <p:cNvSpPr txBox="1"/>
          <p:nvPr/>
        </p:nvSpPr>
        <p:spPr>
          <a:xfrm>
            <a:off x="401118" y="5062216"/>
            <a:ext cx="2520000" cy="549640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srgbClr val="189FA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/>
              <a:t>Customer growth</a:t>
            </a:r>
          </a:p>
        </p:txBody>
      </p:sp>
    </p:spTree>
    <p:extLst>
      <p:ext uri="{BB962C8B-B14F-4D97-AF65-F5344CB8AC3E}">
        <p14:creationId xmlns:p14="http://schemas.microsoft.com/office/powerpoint/2010/main" val="11475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0D8A1-6F3A-1379-6F78-E3756610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EBCA9AF-3641-BE7D-66C4-68F9B74B6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37514"/>
              </p:ext>
            </p:extLst>
          </p:nvPr>
        </p:nvGraphicFramePr>
        <p:xfrm>
          <a:off x="-379387" y="819652"/>
          <a:ext cx="12319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3375F4-658B-50F1-D5FE-144E52344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482532"/>
              </p:ext>
            </p:extLst>
          </p:nvPr>
        </p:nvGraphicFramePr>
        <p:xfrm>
          <a:off x="7133561" y="548680"/>
          <a:ext cx="4795087" cy="207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0B77CB-7F3C-FB3D-56A0-1FD825F7D65A}"/>
              </a:ext>
            </a:extLst>
          </p:cNvPr>
          <p:cNvSpPr txBox="1"/>
          <p:nvPr/>
        </p:nvSpPr>
        <p:spPr>
          <a:xfrm>
            <a:off x="9420171" y="265037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C000"/>
                </a:solidFill>
                <a:cs typeface="Segoe UI" panose="020B0502040204020203" pitchFamily="34" charset="0"/>
              </a:rPr>
              <a:t>Tracking tools included</a:t>
            </a:r>
            <a:endParaRPr lang="uk-UA" sz="1600">
              <a:solidFill>
                <a:srgbClr val="FFC000"/>
              </a:solidFill>
              <a:cs typeface="Segoe UI" panose="020B0502040204020203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6E3DA90-97A3-4A7D-81CD-ED51F5BDEC3B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Credit process for le</a:t>
            </a:r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43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66D479-DD66-4D93-9BBF-C3A60732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9577"/>
              </p:ext>
            </p:extLst>
          </p:nvPr>
        </p:nvGraphicFramePr>
        <p:xfrm>
          <a:off x="142875" y="734275"/>
          <a:ext cx="11958633" cy="48450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86093529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991840102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930248536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42725417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928411318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740792854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4287515853"/>
                    </a:ext>
                  </a:extLst>
                </a:gridCol>
                <a:gridCol w="2426715">
                  <a:extLst>
                    <a:ext uri="{9D8B030D-6E8A-4147-A177-3AD203B41FA5}">
                      <a16:colId xmlns:a16="http://schemas.microsoft.com/office/drawing/2014/main" val="3888684777"/>
                    </a:ext>
                  </a:extLst>
                </a:gridCol>
              </a:tblGrid>
              <a:tr h="2398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Work</a:t>
                      </a:r>
                      <a:r>
                        <a:rPr lang="ru-RU" sz="11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package Name</a:t>
                      </a:r>
                      <a:endParaRPr lang="uk-UA" sz="1100" b="1" i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2025                                                                                 </a:t>
                      </a:r>
                      <a:endParaRPr lang="en-US" sz="1100" b="1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34948"/>
                  </a:ext>
                </a:extLst>
              </a:tr>
              <a:tr h="394975">
                <a:tc vMerge="1">
                  <a:txBody>
                    <a:bodyPr/>
                    <a:lstStyle/>
                    <a:p>
                      <a:pPr algn="ctr"/>
                      <a:endParaRPr lang="uk-UA" sz="1000" b="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Feb</a:t>
                      </a:r>
                      <a:endParaRPr lang="en-US" sz="1100" b="1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Mar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May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Jun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Jul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Aug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Sep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Oct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Nov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Dec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Jan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Status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Requirements analysis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 &amp; Development BPM, role model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 &amp; Development ESB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 &amp; Development e-Archive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API integration has been done. CR is planed for adding new process docs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 &amp; Development BI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progress, delay due to forced changes to loan applications</a:t>
                      </a:r>
                      <a:r>
                        <a:rPr lang="ru-UA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forms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Functional Testing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UAT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 &amp; Development </a:t>
                      </a:r>
                      <a:r>
                        <a:rPr lang="en-US" sz="1100" b="0" kern="120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iOpday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Planned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Go Live</a:t>
                      </a:r>
                      <a:r>
                        <a:rPr lang="uk-UA" sz="11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11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(pilot)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Delay</a:t>
                      </a:r>
                      <a:r>
                        <a:rPr lang="uk-UA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propose moving the MVP start date, limited only U-loan for MVP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light" panose="020B0402040204020203" pitchFamily="34" charset="0"/>
                        </a:rPr>
                        <a:t>Preparing manual and transfer to support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Planned</a:t>
                      </a: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88344"/>
                  </a:ext>
                </a:extLst>
              </a:tr>
              <a:tr h="394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light" panose="020B0402040204020203" pitchFamily="34" charset="0"/>
                        </a:rPr>
                        <a:t>Analysis on Scoring model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In progress</a:t>
                      </a:r>
                      <a:r>
                        <a:rPr lang="uk-UA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en-US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preparing requirements</a:t>
                      </a:r>
                      <a:r>
                        <a:rPr lang="uk-UA" sz="1100" b="0" i="0" u="none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8531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92FFA7-1372-44F0-835C-EDD121677178}"/>
              </a:ext>
            </a:extLst>
          </p:cNvPr>
          <p:cNvCxnSpPr>
            <a:cxnSpLocks/>
          </p:cNvCxnSpPr>
          <p:nvPr/>
        </p:nvCxnSpPr>
        <p:spPr bwMode="auto">
          <a:xfrm>
            <a:off x="2597760" y="1576214"/>
            <a:ext cx="3816424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FB1671-F67F-1575-81D5-4DF1F2666545}"/>
              </a:ext>
            </a:extLst>
          </p:cNvPr>
          <p:cNvCxnSpPr>
            <a:cxnSpLocks/>
          </p:cNvCxnSpPr>
          <p:nvPr/>
        </p:nvCxnSpPr>
        <p:spPr bwMode="auto">
          <a:xfrm>
            <a:off x="3812767" y="1802904"/>
            <a:ext cx="3384376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3ACDD9-26CA-2C58-3B42-EC4017A49112}"/>
              </a:ext>
            </a:extLst>
          </p:cNvPr>
          <p:cNvCxnSpPr>
            <a:cxnSpLocks/>
          </p:cNvCxnSpPr>
          <p:nvPr/>
        </p:nvCxnSpPr>
        <p:spPr bwMode="auto">
          <a:xfrm>
            <a:off x="4178745" y="2177802"/>
            <a:ext cx="3384376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801728-E7D0-8D41-986B-96AE623ED0DA}"/>
              </a:ext>
            </a:extLst>
          </p:cNvPr>
          <p:cNvCxnSpPr>
            <a:cxnSpLocks/>
          </p:cNvCxnSpPr>
          <p:nvPr/>
        </p:nvCxnSpPr>
        <p:spPr bwMode="auto">
          <a:xfrm>
            <a:off x="5662302" y="2615183"/>
            <a:ext cx="1765366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0BAC8E-0E8D-D06F-5AF7-BE2AFCDE18B1}"/>
              </a:ext>
            </a:extLst>
          </p:cNvPr>
          <p:cNvCxnSpPr>
            <a:cxnSpLocks/>
          </p:cNvCxnSpPr>
          <p:nvPr/>
        </p:nvCxnSpPr>
        <p:spPr bwMode="auto">
          <a:xfrm>
            <a:off x="5704133" y="3156802"/>
            <a:ext cx="1873349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CB00E3-700F-33A1-E7D0-EA0745D3458D}"/>
              </a:ext>
            </a:extLst>
          </p:cNvPr>
          <p:cNvCxnSpPr>
            <a:cxnSpLocks/>
          </p:cNvCxnSpPr>
          <p:nvPr/>
        </p:nvCxnSpPr>
        <p:spPr bwMode="auto">
          <a:xfrm>
            <a:off x="6096000" y="4023227"/>
            <a:ext cx="3552825" cy="0"/>
          </a:xfrm>
          <a:prstGeom prst="straightConnector1">
            <a:avLst/>
          </a:prstGeom>
          <a:noFill/>
          <a:ln w="28575">
            <a:solidFill>
              <a:srgbClr val="EE7624">
                <a:alpha val="70000"/>
              </a:srgb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A40484-5D47-E70B-4E3C-779CFF46A305}"/>
              </a:ext>
            </a:extLst>
          </p:cNvPr>
          <p:cNvCxnSpPr>
            <a:cxnSpLocks/>
          </p:cNvCxnSpPr>
          <p:nvPr/>
        </p:nvCxnSpPr>
        <p:spPr bwMode="auto">
          <a:xfrm>
            <a:off x="6252096" y="5334229"/>
            <a:ext cx="3030564" cy="0"/>
          </a:xfrm>
          <a:prstGeom prst="straightConnector1">
            <a:avLst/>
          </a:prstGeom>
          <a:noFill/>
          <a:ln w="28575">
            <a:solidFill>
              <a:srgbClr val="92D050">
                <a:alpha val="70000"/>
              </a:srgb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4D6B3-49AA-AD02-A94A-AC1B56B335FD}"/>
              </a:ext>
            </a:extLst>
          </p:cNvPr>
          <p:cNvCxnSpPr>
            <a:cxnSpLocks/>
          </p:cNvCxnSpPr>
          <p:nvPr/>
        </p:nvCxnSpPr>
        <p:spPr bwMode="auto">
          <a:xfrm>
            <a:off x="7573803" y="3156802"/>
            <a:ext cx="917855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7F5AEB-5637-9246-EF0A-1DE6AD970505}"/>
              </a:ext>
            </a:extLst>
          </p:cNvPr>
          <p:cNvCxnSpPr>
            <a:cxnSpLocks/>
          </p:cNvCxnSpPr>
          <p:nvPr/>
        </p:nvCxnSpPr>
        <p:spPr bwMode="auto">
          <a:xfrm>
            <a:off x="6414184" y="1576214"/>
            <a:ext cx="2141859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74F69A-9E06-04B0-8B1B-161E344D39B7}"/>
              </a:ext>
            </a:extLst>
          </p:cNvPr>
          <p:cNvCxnSpPr>
            <a:cxnSpLocks/>
          </p:cNvCxnSpPr>
          <p:nvPr/>
        </p:nvCxnSpPr>
        <p:spPr bwMode="auto">
          <a:xfrm>
            <a:off x="7307357" y="2621940"/>
            <a:ext cx="532892" cy="5339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FF7E9-EE77-7FF2-A719-26B73AD62C7F}"/>
              </a:ext>
            </a:extLst>
          </p:cNvPr>
          <p:cNvCxnSpPr>
            <a:cxnSpLocks/>
          </p:cNvCxnSpPr>
          <p:nvPr/>
        </p:nvCxnSpPr>
        <p:spPr bwMode="auto">
          <a:xfrm>
            <a:off x="7563121" y="2177802"/>
            <a:ext cx="655686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7BDC20-EE6F-F7B9-30C6-FE452607C5F2}"/>
              </a:ext>
            </a:extLst>
          </p:cNvPr>
          <p:cNvCxnSpPr>
            <a:cxnSpLocks/>
          </p:cNvCxnSpPr>
          <p:nvPr/>
        </p:nvCxnSpPr>
        <p:spPr bwMode="auto">
          <a:xfrm flipV="1">
            <a:off x="7175930" y="1802904"/>
            <a:ext cx="1541340" cy="1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8" name="Straight Arrow Connector 22">
            <a:extLst>
              <a:ext uri="{FF2B5EF4-FFF2-40B4-BE49-F238E27FC236}">
                <a16:creationId xmlns:a16="http://schemas.microsoft.com/office/drawing/2014/main" id="{273ABA7B-AF66-4B2A-B93F-E0D3363E4ACF}"/>
              </a:ext>
            </a:extLst>
          </p:cNvPr>
          <p:cNvCxnSpPr>
            <a:cxnSpLocks/>
          </p:cNvCxnSpPr>
          <p:nvPr/>
        </p:nvCxnSpPr>
        <p:spPr bwMode="auto">
          <a:xfrm>
            <a:off x="7262182" y="4410594"/>
            <a:ext cx="2386643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34" name="Straight Arrow Connector 22">
            <a:extLst>
              <a:ext uri="{FF2B5EF4-FFF2-40B4-BE49-F238E27FC236}">
                <a16:creationId xmlns:a16="http://schemas.microsoft.com/office/drawing/2014/main" id="{2AB1D35D-4596-4155-8EF7-75F5A1CBE7C9}"/>
              </a:ext>
            </a:extLst>
          </p:cNvPr>
          <p:cNvCxnSpPr>
            <a:cxnSpLocks/>
          </p:cNvCxnSpPr>
          <p:nvPr/>
        </p:nvCxnSpPr>
        <p:spPr bwMode="auto">
          <a:xfrm>
            <a:off x="8071448" y="2609557"/>
            <a:ext cx="819055" cy="0"/>
          </a:xfrm>
          <a:prstGeom prst="straightConnector1">
            <a:avLst/>
          </a:prstGeom>
          <a:noFill/>
          <a:ln w="28575">
            <a:solidFill>
              <a:schemeClr val="bg2">
                <a:alpha val="70000"/>
              </a:scheme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41" name="Straight Arrow Connector 5">
            <a:extLst>
              <a:ext uri="{FF2B5EF4-FFF2-40B4-BE49-F238E27FC236}">
                <a16:creationId xmlns:a16="http://schemas.microsoft.com/office/drawing/2014/main" id="{8F269907-C207-443A-A6E7-105C221B195F}"/>
              </a:ext>
            </a:extLst>
          </p:cNvPr>
          <p:cNvCxnSpPr>
            <a:cxnSpLocks/>
          </p:cNvCxnSpPr>
          <p:nvPr/>
        </p:nvCxnSpPr>
        <p:spPr bwMode="auto">
          <a:xfrm>
            <a:off x="6231265" y="4955139"/>
            <a:ext cx="3030564" cy="0"/>
          </a:xfrm>
          <a:prstGeom prst="straightConnector1">
            <a:avLst/>
          </a:prstGeom>
          <a:noFill/>
          <a:ln w="28575">
            <a:solidFill>
              <a:srgbClr val="92D05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45" name="Straight Arrow Connector 13">
            <a:extLst>
              <a:ext uri="{FF2B5EF4-FFF2-40B4-BE49-F238E27FC236}">
                <a16:creationId xmlns:a16="http://schemas.microsoft.com/office/drawing/2014/main" id="{1480558E-0EA7-42DF-A2A1-14E3A2570FB0}"/>
              </a:ext>
            </a:extLst>
          </p:cNvPr>
          <p:cNvCxnSpPr>
            <a:cxnSpLocks/>
          </p:cNvCxnSpPr>
          <p:nvPr/>
        </p:nvCxnSpPr>
        <p:spPr bwMode="auto">
          <a:xfrm>
            <a:off x="5687159" y="3470239"/>
            <a:ext cx="2669095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47" name="Straight Arrow Connector 14">
            <a:extLst>
              <a:ext uri="{FF2B5EF4-FFF2-40B4-BE49-F238E27FC236}">
                <a16:creationId xmlns:a16="http://schemas.microsoft.com/office/drawing/2014/main" id="{1DE45F58-3C6D-493D-BDA8-99DA7E06D258}"/>
              </a:ext>
            </a:extLst>
          </p:cNvPr>
          <p:cNvCxnSpPr>
            <a:cxnSpLocks/>
          </p:cNvCxnSpPr>
          <p:nvPr/>
        </p:nvCxnSpPr>
        <p:spPr bwMode="auto">
          <a:xfrm>
            <a:off x="8356254" y="3470239"/>
            <a:ext cx="1181949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49" name="Straight Arrow Connector 13">
            <a:extLst>
              <a:ext uri="{FF2B5EF4-FFF2-40B4-BE49-F238E27FC236}">
                <a16:creationId xmlns:a16="http://schemas.microsoft.com/office/drawing/2014/main" id="{0F532E15-CBFA-4ECD-AE5C-064D5348FE0F}"/>
              </a:ext>
            </a:extLst>
          </p:cNvPr>
          <p:cNvCxnSpPr>
            <a:cxnSpLocks/>
          </p:cNvCxnSpPr>
          <p:nvPr/>
        </p:nvCxnSpPr>
        <p:spPr bwMode="auto">
          <a:xfrm>
            <a:off x="6087294" y="3737849"/>
            <a:ext cx="2256424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round/>
            <a:headEnd type="oval" w="med" len="med"/>
            <a:tailEnd type="non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51" name="Straight Arrow Connector 14">
            <a:extLst>
              <a:ext uri="{FF2B5EF4-FFF2-40B4-BE49-F238E27FC236}">
                <a16:creationId xmlns:a16="http://schemas.microsoft.com/office/drawing/2014/main" id="{17F6578B-AD9A-49EE-A92F-D651B2F65447}"/>
              </a:ext>
            </a:extLst>
          </p:cNvPr>
          <p:cNvCxnSpPr>
            <a:cxnSpLocks/>
          </p:cNvCxnSpPr>
          <p:nvPr/>
        </p:nvCxnSpPr>
        <p:spPr bwMode="auto">
          <a:xfrm>
            <a:off x="8315588" y="3737849"/>
            <a:ext cx="988367" cy="0"/>
          </a:xfrm>
          <a:prstGeom prst="straightConnector1">
            <a:avLst/>
          </a:prstGeom>
          <a:noFill/>
          <a:ln w="28575">
            <a:solidFill>
              <a:srgbClr val="FF0000">
                <a:alpha val="70000"/>
              </a:srgbClr>
            </a:solidFill>
            <a:round/>
            <a:headEnd type="none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sp>
        <p:nvSpPr>
          <p:cNvPr id="30" name="Tytuł 1">
            <a:extLst>
              <a:ext uri="{FF2B5EF4-FFF2-40B4-BE49-F238E27FC236}">
                <a16:creationId xmlns:a16="http://schemas.microsoft.com/office/drawing/2014/main" id="{DFF18312-0DEC-406A-A228-8B2EECAED08E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PROJECT PHASE SCHEDULE STATUS</a:t>
            </a:r>
          </a:p>
        </p:txBody>
      </p:sp>
    </p:spTree>
    <p:extLst>
      <p:ext uri="{BB962C8B-B14F-4D97-AF65-F5344CB8AC3E}">
        <p14:creationId xmlns:p14="http://schemas.microsoft.com/office/powerpoint/2010/main" val="244186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algn="ctr" defTabSz="514266">
              <a:defRPr/>
            </a:pPr>
            <a:r>
              <a:rPr lang="en-GB" sz="2400" cap="all" dirty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KYC PROJECT</a:t>
            </a:r>
            <a:endParaRPr lang="en-GB" sz="2400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  <a:p>
            <a:pPr algn="ctr" defTabSz="514266"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57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9FC4AD45-ECC4-4336-9259-63D2FC8A5FA4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10 minutes onboarding process</a:t>
            </a:r>
            <a:endParaRPr lang="en-US" sz="2400" dirty="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FEDB5D16-3517-41C0-97C3-0192A611DB65}"/>
              </a:ext>
            </a:extLst>
          </p:cNvPr>
          <p:cNvSpPr/>
          <p:nvPr/>
        </p:nvSpPr>
        <p:spPr>
          <a:xfrm>
            <a:off x="7464615" y="319700"/>
            <a:ext cx="4476116" cy="171940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F46FC025-ECB5-49D4-A169-12F3D3365D96}"/>
              </a:ext>
            </a:extLst>
          </p:cNvPr>
          <p:cNvSpPr/>
          <p:nvPr/>
        </p:nvSpPr>
        <p:spPr>
          <a:xfrm>
            <a:off x="7582710" y="885135"/>
            <a:ext cx="2710095" cy="36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chemeClr val="tx1">
                    <a:lumMod val="50000"/>
                  </a:schemeClr>
                </a:solidFill>
                <a:latin typeface="+mj-lt"/>
              </a:rPr>
              <a:t>New</a:t>
            </a:r>
            <a:endParaRPr lang="uk-UA" sz="1600" b="1" cap="all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599862EF-B02E-4874-BEEE-EE65E7AD950D}"/>
              </a:ext>
            </a:extLst>
          </p:cNvPr>
          <p:cNvSpPr/>
          <p:nvPr/>
        </p:nvSpPr>
        <p:spPr>
          <a:xfrm>
            <a:off x="7582710" y="1351432"/>
            <a:ext cx="1296000" cy="567803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Full online</a:t>
            </a:r>
            <a:br>
              <a:rPr lang="en-US" sz="1600" b="1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24%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C2A7BAF0-FF9D-4741-9CFA-9BFF068684D3}"/>
              </a:ext>
            </a:extLst>
          </p:cNvPr>
          <p:cNvSpPr/>
          <p:nvPr/>
        </p:nvSpPr>
        <p:spPr>
          <a:xfrm>
            <a:off x="8996805" y="1351432"/>
            <a:ext cx="1296000" cy="567803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Branches</a:t>
            </a:r>
          </a:p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58%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F6F2C746-2BAC-4028-ABA3-42211D26A0C9}"/>
              </a:ext>
            </a:extLst>
          </p:cNvPr>
          <p:cNvSpPr/>
          <p:nvPr/>
        </p:nvSpPr>
        <p:spPr>
          <a:xfrm>
            <a:off x="7582710" y="420754"/>
            <a:ext cx="4199459" cy="360000"/>
          </a:xfrm>
          <a:prstGeom prst="roundRect">
            <a:avLst/>
          </a:prstGeom>
          <a:solidFill>
            <a:srgbClr val="009597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>
                <a:solidFill>
                  <a:schemeClr val="tx1">
                    <a:lumMod val="50000"/>
                  </a:schemeClr>
                </a:solidFill>
                <a:latin typeface="+mj-lt"/>
              </a:rPr>
              <a:t>onboarding</a:t>
            </a:r>
            <a:endParaRPr lang="uk-UA" sz="1600" b="1" cap="all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192534F9-6A52-4490-8FA1-D680CF8C1352}"/>
              </a:ext>
            </a:extLst>
          </p:cNvPr>
          <p:cNvSpPr/>
          <p:nvPr/>
        </p:nvSpPr>
        <p:spPr>
          <a:xfrm>
            <a:off x="10486168" y="1341200"/>
            <a:ext cx="1296000" cy="567803"/>
          </a:xfrm>
          <a:prstGeom prst="roundRect">
            <a:avLst/>
          </a:prstGeom>
          <a:solidFill>
            <a:srgbClr val="CCF4F2"/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Branches</a:t>
            </a:r>
          </a:p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</a:rPr>
              <a:t>18%</a:t>
            </a:r>
            <a:endParaRPr lang="uk-UA" sz="16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Cube 6">
            <a:extLst>
              <a:ext uri="{FF2B5EF4-FFF2-40B4-BE49-F238E27FC236}">
                <a16:creationId xmlns:a16="http://schemas.microsoft.com/office/drawing/2014/main" id="{65EE3509-650B-4D50-8E97-F0765855BCA3}"/>
              </a:ext>
            </a:extLst>
          </p:cNvPr>
          <p:cNvSpPr/>
          <p:nvPr/>
        </p:nvSpPr>
        <p:spPr>
          <a:xfrm>
            <a:off x="613173" y="2905915"/>
            <a:ext cx="1802111" cy="1227692"/>
          </a:xfrm>
          <a:prstGeom prst="cube">
            <a:avLst>
              <a:gd name="adj" fmla="val 1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ube 7">
            <a:extLst>
              <a:ext uri="{FF2B5EF4-FFF2-40B4-BE49-F238E27FC236}">
                <a16:creationId xmlns:a16="http://schemas.microsoft.com/office/drawing/2014/main" id="{4D524B3C-472C-452F-87BF-7F31D8876685}"/>
              </a:ext>
            </a:extLst>
          </p:cNvPr>
          <p:cNvSpPr/>
          <p:nvPr/>
        </p:nvSpPr>
        <p:spPr>
          <a:xfrm>
            <a:off x="2316988" y="2140932"/>
            <a:ext cx="1802111" cy="1992676"/>
          </a:xfrm>
          <a:prstGeom prst="cube">
            <a:avLst>
              <a:gd name="adj" fmla="val 15000"/>
            </a:avLst>
          </a:prstGeom>
          <a:solidFill>
            <a:srgbClr val="029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ube 9">
            <a:extLst>
              <a:ext uri="{FF2B5EF4-FFF2-40B4-BE49-F238E27FC236}">
                <a16:creationId xmlns:a16="http://schemas.microsoft.com/office/drawing/2014/main" id="{A5F1FC18-1D94-4521-9F15-AB486569F7FD}"/>
              </a:ext>
            </a:extLst>
          </p:cNvPr>
          <p:cNvSpPr/>
          <p:nvPr/>
        </p:nvSpPr>
        <p:spPr>
          <a:xfrm>
            <a:off x="3968923" y="2917297"/>
            <a:ext cx="1802111" cy="1216311"/>
          </a:xfrm>
          <a:prstGeom prst="cube">
            <a:avLst>
              <a:gd name="adj" fmla="val 15000"/>
            </a:avLst>
          </a:prstGeom>
          <a:solidFill>
            <a:srgbClr val="029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Cube 10">
            <a:extLst>
              <a:ext uri="{FF2B5EF4-FFF2-40B4-BE49-F238E27FC236}">
                <a16:creationId xmlns:a16="http://schemas.microsoft.com/office/drawing/2014/main" id="{20DEB4B7-9FE2-44DD-B267-33BECA9059A8}"/>
              </a:ext>
            </a:extLst>
          </p:cNvPr>
          <p:cNvSpPr/>
          <p:nvPr/>
        </p:nvSpPr>
        <p:spPr>
          <a:xfrm>
            <a:off x="5660637" y="2911519"/>
            <a:ext cx="1802111" cy="1226692"/>
          </a:xfrm>
          <a:prstGeom prst="cube">
            <a:avLst>
              <a:gd name="adj" fmla="val 1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ube 11">
            <a:extLst>
              <a:ext uri="{FF2B5EF4-FFF2-40B4-BE49-F238E27FC236}">
                <a16:creationId xmlns:a16="http://schemas.microsoft.com/office/drawing/2014/main" id="{E5DA1996-3D46-44D3-8CDC-86904085928F}"/>
              </a:ext>
            </a:extLst>
          </p:cNvPr>
          <p:cNvSpPr/>
          <p:nvPr/>
        </p:nvSpPr>
        <p:spPr>
          <a:xfrm>
            <a:off x="7312571" y="3307554"/>
            <a:ext cx="1802111" cy="830658"/>
          </a:xfrm>
          <a:prstGeom prst="cube">
            <a:avLst>
              <a:gd name="adj" fmla="val 15000"/>
            </a:avLst>
          </a:prstGeom>
          <a:solidFill>
            <a:srgbClr val="029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BE33EF05-FCF8-4970-B151-09F9038F146F}"/>
              </a:ext>
            </a:extLst>
          </p:cNvPr>
          <p:cNvGrpSpPr/>
          <p:nvPr/>
        </p:nvGrpSpPr>
        <p:grpSpPr>
          <a:xfrm>
            <a:off x="5934172" y="2114404"/>
            <a:ext cx="1137371" cy="864251"/>
            <a:chOff x="2897188" y="3733800"/>
            <a:chExt cx="636587" cy="527050"/>
          </a:xfrm>
          <a:solidFill>
            <a:srgbClr val="009597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AD2E046-F84E-4837-81CE-4E00F5402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750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FDA3887-149B-4E44-8E04-534C3EA3E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813" y="3940175"/>
              <a:ext cx="193675" cy="317500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8AA4E10-C5FA-4DAA-94E1-8785AF3A2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7A811928-0CC3-409C-BF93-0A5037533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788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94A6EA9-BDC3-4EC4-99C5-DC9CD3D30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475" y="3940175"/>
              <a:ext cx="193675" cy="317500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1D57EEE-DF6B-4A21-8941-6B082A90E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375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C6B9EB8-8E8C-411E-A150-977F9EF24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7688" y="4049713"/>
              <a:ext cx="247650" cy="200025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91CBE740-5944-4526-AC25-EB3D8738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813" y="3733800"/>
              <a:ext cx="206375" cy="1539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6A5ABB3D-0F46-471E-9687-C70543FEC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600" y="3844925"/>
              <a:ext cx="207963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id="{62277EA1-820D-4B70-B531-6434C3E0A669}"/>
              </a:ext>
            </a:extLst>
          </p:cNvPr>
          <p:cNvGrpSpPr/>
          <p:nvPr/>
        </p:nvGrpSpPr>
        <p:grpSpPr>
          <a:xfrm>
            <a:off x="4429987" y="2116237"/>
            <a:ext cx="911720" cy="882219"/>
            <a:chOff x="3681413" y="3632200"/>
            <a:chExt cx="638175" cy="657225"/>
          </a:xfrm>
          <a:solidFill>
            <a:srgbClr val="009597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913506D-F0D1-4EC0-B193-5F710ED80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93160152-0566-4AFD-BC2B-54DBDF37B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DBC7D959-2D31-48D7-9935-C9884FD9A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F7B8AD7E-8F95-4824-8C39-94D2FF5C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85BF9A4-68B7-4FA7-9793-6E0F457AC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E0B6D351-1F1F-4246-9D95-B68823B71CDC}"/>
              </a:ext>
            </a:extLst>
          </p:cNvPr>
          <p:cNvGrpSpPr/>
          <p:nvPr/>
        </p:nvGrpSpPr>
        <p:grpSpPr>
          <a:xfrm>
            <a:off x="7762749" y="2475649"/>
            <a:ext cx="848216" cy="880086"/>
            <a:chOff x="4425950" y="3640138"/>
            <a:chExt cx="593725" cy="655637"/>
          </a:xfrm>
          <a:solidFill>
            <a:srgbClr val="009597"/>
          </a:solidFill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7F02EC75-1090-49F1-8DC6-4E64E0993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0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8CF7980-A44A-4327-8630-7E96101D7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575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7D449845-AFD6-4A05-B20B-F15CDCD0E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3463" y="4206875"/>
              <a:ext cx="730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2" y="53"/>
                </a:cxn>
                <a:cxn ang="0">
                  <a:pos x="22" y="53"/>
                </a:cxn>
                <a:cxn ang="0">
                  <a:pos x="44" y="3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0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4" y="53"/>
                    <a:pt x="44" y="43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524EDBF7-2D24-4871-B22B-EC7F72BB2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5950" y="3776663"/>
              <a:ext cx="593725" cy="519112"/>
            </a:xfrm>
            <a:custGeom>
              <a:avLst/>
              <a:gdLst/>
              <a:ahLst/>
              <a:cxnLst>
                <a:cxn ang="0">
                  <a:pos x="327" y="159"/>
                </a:cxn>
                <a:cxn ang="0">
                  <a:pos x="312" y="142"/>
                </a:cxn>
                <a:cxn ang="0">
                  <a:pos x="312" y="138"/>
                </a:cxn>
                <a:cxn ang="0">
                  <a:pos x="284" y="26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244" y="1"/>
                </a:cxn>
                <a:cxn ang="0">
                  <a:pos x="235" y="4"/>
                </a:cxn>
                <a:cxn ang="0">
                  <a:pos x="213" y="34"/>
                </a:cxn>
                <a:cxn ang="0">
                  <a:pos x="212" y="35"/>
                </a:cxn>
                <a:cxn ang="0">
                  <a:pos x="201" y="74"/>
                </a:cxn>
                <a:cxn ang="0">
                  <a:pos x="154" y="82"/>
                </a:cxn>
                <a:cxn ang="0">
                  <a:pos x="140" y="90"/>
                </a:cxn>
                <a:cxn ang="0">
                  <a:pos x="111" y="77"/>
                </a:cxn>
                <a:cxn ang="0">
                  <a:pos x="99" y="35"/>
                </a:cxn>
                <a:cxn ang="0">
                  <a:pos x="99" y="34"/>
                </a:cxn>
                <a:cxn ang="0">
                  <a:pos x="76" y="4"/>
                </a:cxn>
                <a:cxn ang="0">
                  <a:pos x="68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2" y="26"/>
                </a:cxn>
                <a:cxn ang="0">
                  <a:pos x="3" y="117"/>
                </a:cxn>
                <a:cxn ang="0">
                  <a:pos x="14" y="148"/>
                </a:cxn>
                <a:cxn ang="0">
                  <a:pos x="14" y="289"/>
                </a:cxn>
                <a:cxn ang="0">
                  <a:pos x="37" y="312"/>
                </a:cxn>
                <a:cxn ang="0">
                  <a:pos x="59" y="289"/>
                </a:cxn>
                <a:cxn ang="0">
                  <a:pos x="59" y="156"/>
                </a:cxn>
                <a:cxn ang="0">
                  <a:pos x="79" y="134"/>
                </a:cxn>
                <a:cxn ang="0">
                  <a:pos x="86" y="99"/>
                </a:cxn>
                <a:cxn ang="0">
                  <a:pos x="152" y="125"/>
                </a:cxn>
                <a:cxn ang="0">
                  <a:pos x="154" y="126"/>
                </a:cxn>
                <a:cxn ang="0">
                  <a:pos x="170" y="115"/>
                </a:cxn>
                <a:cxn ang="0">
                  <a:pos x="225" y="96"/>
                </a:cxn>
                <a:cxn ang="0">
                  <a:pos x="233" y="134"/>
                </a:cxn>
                <a:cxn ang="0">
                  <a:pos x="249" y="154"/>
                </a:cxn>
                <a:cxn ang="0">
                  <a:pos x="260" y="154"/>
                </a:cxn>
                <a:cxn ang="0">
                  <a:pos x="273" y="139"/>
                </a:cxn>
                <a:cxn ang="0">
                  <a:pos x="253" y="71"/>
                </a:cxn>
                <a:cxn ang="0">
                  <a:pos x="258" y="68"/>
                </a:cxn>
                <a:cxn ang="0">
                  <a:pos x="279" y="142"/>
                </a:cxn>
                <a:cxn ang="0">
                  <a:pos x="264" y="159"/>
                </a:cxn>
                <a:cxn ang="0">
                  <a:pos x="232" y="159"/>
                </a:cxn>
                <a:cxn ang="0">
                  <a:pos x="232" y="253"/>
                </a:cxn>
                <a:cxn ang="0">
                  <a:pos x="359" y="253"/>
                </a:cxn>
                <a:cxn ang="0">
                  <a:pos x="359" y="159"/>
                </a:cxn>
                <a:cxn ang="0">
                  <a:pos x="327" y="159"/>
                </a:cxn>
                <a:cxn ang="0">
                  <a:pos x="275" y="159"/>
                </a:cxn>
                <a:cxn ang="0">
                  <a:pos x="284" y="152"/>
                </a:cxn>
                <a:cxn ang="0">
                  <a:pos x="296" y="157"/>
                </a:cxn>
                <a:cxn ang="0">
                  <a:pos x="299" y="157"/>
                </a:cxn>
                <a:cxn ang="0">
                  <a:pos x="308" y="152"/>
                </a:cxn>
                <a:cxn ang="0">
                  <a:pos x="316" y="159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59" h="312">
                  <a:moveTo>
                    <a:pt x="327" y="159"/>
                  </a:moveTo>
                  <a:cubicBezTo>
                    <a:pt x="326" y="151"/>
                    <a:pt x="320" y="144"/>
                    <a:pt x="312" y="142"/>
                  </a:cubicBezTo>
                  <a:cubicBezTo>
                    <a:pt x="312" y="140"/>
                    <a:pt x="312" y="139"/>
                    <a:pt x="312" y="138"/>
                  </a:cubicBezTo>
                  <a:cubicBezTo>
                    <a:pt x="310" y="127"/>
                    <a:pt x="284" y="26"/>
                    <a:pt x="284" y="26"/>
                  </a:cubicBezTo>
                  <a:cubicBezTo>
                    <a:pt x="280" y="9"/>
                    <a:pt x="269" y="1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49" y="0"/>
                    <a:pt x="244" y="1"/>
                  </a:cubicBezTo>
                  <a:cubicBezTo>
                    <a:pt x="239" y="2"/>
                    <a:pt x="235" y="4"/>
                    <a:pt x="235" y="4"/>
                  </a:cubicBezTo>
                  <a:cubicBezTo>
                    <a:pt x="225" y="10"/>
                    <a:pt x="214" y="20"/>
                    <a:pt x="213" y="34"/>
                  </a:cubicBezTo>
                  <a:cubicBezTo>
                    <a:pt x="213" y="34"/>
                    <a:pt x="213" y="35"/>
                    <a:pt x="212" y="35"/>
                  </a:cubicBezTo>
                  <a:cubicBezTo>
                    <a:pt x="210" y="56"/>
                    <a:pt x="207" y="68"/>
                    <a:pt x="201" y="74"/>
                  </a:cubicBezTo>
                  <a:cubicBezTo>
                    <a:pt x="194" y="80"/>
                    <a:pt x="180" y="82"/>
                    <a:pt x="154" y="82"/>
                  </a:cubicBezTo>
                  <a:cubicBezTo>
                    <a:pt x="148" y="82"/>
                    <a:pt x="143" y="85"/>
                    <a:pt x="140" y="90"/>
                  </a:cubicBezTo>
                  <a:cubicBezTo>
                    <a:pt x="125" y="87"/>
                    <a:pt x="116" y="83"/>
                    <a:pt x="111" y="77"/>
                  </a:cubicBezTo>
                  <a:cubicBezTo>
                    <a:pt x="105" y="70"/>
                    <a:pt x="102" y="57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cubicBezTo>
                    <a:pt x="98" y="20"/>
                    <a:pt x="87" y="10"/>
                    <a:pt x="76" y="4"/>
                  </a:cubicBezTo>
                  <a:cubicBezTo>
                    <a:pt x="76" y="4"/>
                    <a:pt x="72" y="2"/>
                    <a:pt x="68" y="1"/>
                  </a:cubicBezTo>
                  <a:cubicBezTo>
                    <a:pt x="63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3" y="1"/>
                    <a:pt x="26" y="9"/>
                    <a:pt x="22" y="2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0" y="130"/>
                    <a:pt x="6" y="141"/>
                    <a:pt x="14" y="148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4" y="302"/>
                    <a:pt x="24" y="312"/>
                    <a:pt x="37" y="312"/>
                  </a:cubicBezTo>
                  <a:cubicBezTo>
                    <a:pt x="49" y="312"/>
                    <a:pt x="59" y="302"/>
                    <a:pt x="59" y="289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8" y="152"/>
                    <a:pt x="76" y="145"/>
                    <a:pt x="79" y="134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98" y="113"/>
                    <a:pt x="117" y="121"/>
                    <a:pt x="152" y="125"/>
                  </a:cubicBezTo>
                  <a:cubicBezTo>
                    <a:pt x="153" y="126"/>
                    <a:pt x="154" y="126"/>
                    <a:pt x="154" y="126"/>
                  </a:cubicBezTo>
                  <a:cubicBezTo>
                    <a:pt x="161" y="126"/>
                    <a:pt x="168" y="121"/>
                    <a:pt x="170" y="115"/>
                  </a:cubicBezTo>
                  <a:cubicBezTo>
                    <a:pt x="197" y="113"/>
                    <a:pt x="214" y="108"/>
                    <a:pt x="225" y="9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43"/>
                    <a:pt x="241" y="150"/>
                    <a:pt x="249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62" y="148"/>
                    <a:pt x="267" y="142"/>
                    <a:pt x="273" y="139"/>
                  </a:cubicBezTo>
                  <a:cubicBezTo>
                    <a:pt x="267" y="113"/>
                    <a:pt x="259" y="86"/>
                    <a:pt x="253" y="71"/>
                  </a:cubicBezTo>
                  <a:cubicBezTo>
                    <a:pt x="248" y="62"/>
                    <a:pt x="255" y="59"/>
                    <a:pt x="258" y="68"/>
                  </a:cubicBezTo>
                  <a:cubicBezTo>
                    <a:pt x="261" y="77"/>
                    <a:pt x="274" y="116"/>
                    <a:pt x="279" y="142"/>
                  </a:cubicBezTo>
                  <a:cubicBezTo>
                    <a:pt x="271" y="144"/>
                    <a:pt x="265" y="151"/>
                    <a:pt x="264" y="159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359" y="253"/>
                    <a:pt x="359" y="253"/>
                    <a:pt x="359" y="253"/>
                  </a:cubicBezTo>
                  <a:cubicBezTo>
                    <a:pt x="359" y="159"/>
                    <a:pt x="359" y="159"/>
                    <a:pt x="359" y="159"/>
                  </a:cubicBezTo>
                  <a:lnTo>
                    <a:pt x="327" y="159"/>
                  </a:lnTo>
                  <a:close/>
                  <a:moveTo>
                    <a:pt x="275" y="159"/>
                  </a:moveTo>
                  <a:cubicBezTo>
                    <a:pt x="277" y="155"/>
                    <a:pt x="280" y="153"/>
                    <a:pt x="284" y="152"/>
                  </a:cubicBezTo>
                  <a:cubicBezTo>
                    <a:pt x="287" y="155"/>
                    <a:pt x="291" y="157"/>
                    <a:pt x="296" y="157"/>
                  </a:cubicBezTo>
                  <a:cubicBezTo>
                    <a:pt x="297" y="157"/>
                    <a:pt x="298" y="157"/>
                    <a:pt x="299" y="157"/>
                  </a:cubicBezTo>
                  <a:cubicBezTo>
                    <a:pt x="302" y="156"/>
                    <a:pt x="305" y="154"/>
                    <a:pt x="308" y="152"/>
                  </a:cubicBezTo>
                  <a:cubicBezTo>
                    <a:pt x="312" y="153"/>
                    <a:pt x="315" y="155"/>
                    <a:pt x="316" y="159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8" name="Group 38">
            <a:extLst>
              <a:ext uri="{FF2B5EF4-FFF2-40B4-BE49-F238E27FC236}">
                <a16:creationId xmlns:a16="http://schemas.microsoft.com/office/drawing/2014/main" id="{BB5250BA-7C01-42A5-A6CC-2036158A1433}"/>
              </a:ext>
            </a:extLst>
          </p:cNvPr>
          <p:cNvGrpSpPr/>
          <p:nvPr/>
        </p:nvGrpSpPr>
        <p:grpSpPr>
          <a:xfrm>
            <a:off x="1054167" y="2140931"/>
            <a:ext cx="923060" cy="833207"/>
            <a:chOff x="5216525" y="3651250"/>
            <a:chExt cx="646113" cy="620713"/>
          </a:xfrm>
          <a:solidFill>
            <a:srgbClr val="009597"/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98ACFEDA-B490-4E81-B26C-E7902495A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488" y="3651250"/>
              <a:ext cx="144463" cy="146050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44" y="88"/>
                </a:cxn>
                <a:cxn ang="0">
                  <a:pos x="44" y="88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30A2E7D4-174B-4325-995F-71168CBE1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375" y="3798888"/>
              <a:ext cx="287338" cy="469900"/>
            </a:xfrm>
            <a:custGeom>
              <a:avLst/>
              <a:gdLst/>
              <a:ahLst/>
              <a:cxnLst>
                <a:cxn ang="0">
                  <a:pos x="135" y="143"/>
                </a:cxn>
                <a:cxn ang="0">
                  <a:pos x="115" y="125"/>
                </a:cxn>
                <a:cxn ang="0">
                  <a:pos x="115" y="125"/>
                </a:cxn>
                <a:cxn ang="0">
                  <a:pos x="81" y="126"/>
                </a:cxn>
                <a:cxn ang="0">
                  <a:pos x="81" y="78"/>
                </a:cxn>
                <a:cxn ang="0">
                  <a:pos x="123" y="94"/>
                </a:cxn>
                <a:cxn ang="0">
                  <a:pos x="159" y="86"/>
                </a:cxn>
                <a:cxn ang="0">
                  <a:pos x="169" y="64"/>
                </a:cxn>
                <a:cxn ang="0">
                  <a:pos x="147" y="55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0" y="35"/>
                </a:cxn>
                <a:cxn ang="0">
                  <a:pos x="0" y="132"/>
                </a:cxn>
                <a:cxn ang="0">
                  <a:pos x="40" y="166"/>
                </a:cxn>
                <a:cxn ang="0">
                  <a:pos x="44" y="166"/>
                </a:cxn>
                <a:cxn ang="0">
                  <a:pos x="98" y="166"/>
                </a:cxn>
                <a:cxn ang="0">
                  <a:pos x="109" y="265"/>
                </a:cxn>
                <a:cxn ang="0">
                  <a:pos x="129" y="283"/>
                </a:cxn>
                <a:cxn ang="0">
                  <a:pos x="131" y="283"/>
                </a:cxn>
                <a:cxn ang="0">
                  <a:pos x="149" y="261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135" y="143"/>
                </a:cxn>
              </a:cxnLst>
              <a:rect l="0" t="0" r="r" b="b"/>
              <a:pathLst>
                <a:path w="173" h="283">
                  <a:moveTo>
                    <a:pt x="135" y="143"/>
                  </a:moveTo>
                  <a:cubicBezTo>
                    <a:pt x="134" y="133"/>
                    <a:pt x="126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2" y="88"/>
                    <a:pt x="105" y="94"/>
                    <a:pt x="123" y="94"/>
                  </a:cubicBezTo>
                  <a:cubicBezTo>
                    <a:pt x="133" y="94"/>
                    <a:pt x="145" y="92"/>
                    <a:pt x="159" y="86"/>
                  </a:cubicBezTo>
                  <a:cubicBezTo>
                    <a:pt x="168" y="83"/>
                    <a:pt x="173" y="73"/>
                    <a:pt x="169" y="64"/>
                  </a:cubicBezTo>
                  <a:cubicBezTo>
                    <a:pt x="166" y="56"/>
                    <a:pt x="156" y="51"/>
                    <a:pt x="147" y="55"/>
                  </a:cubicBezTo>
                  <a:cubicBezTo>
                    <a:pt x="113" y="68"/>
                    <a:pt x="106" y="60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0" y="10"/>
                    <a:pt x="60" y="4"/>
                    <a:pt x="50" y="1"/>
                  </a:cubicBezTo>
                  <a:cubicBezTo>
                    <a:pt x="50" y="1"/>
                    <a:pt x="46" y="0"/>
                    <a:pt x="41" y="0"/>
                  </a:cubicBezTo>
                  <a:cubicBezTo>
                    <a:pt x="36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6" y="5"/>
                    <a:pt x="0" y="17"/>
                    <a:pt x="0" y="3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53"/>
                    <a:pt x="21" y="166"/>
                    <a:pt x="40" y="166"/>
                  </a:cubicBezTo>
                  <a:cubicBezTo>
                    <a:pt x="41" y="166"/>
                    <a:pt x="42" y="166"/>
                    <a:pt x="44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10" y="275"/>
                    <a:pt x="119" y="283"/>
                    <a:pt x="129" y="283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42" y="282"/>
                    <a:pt x="150" y="272"/>
                    <a:pt x="149" y="261"/>
                  </a:cubicBezTo>
                  <a:lnTo>
                    <a:pt x="135" y="143"/>
                  </a:lnTo>
                  <a:close/>
                  <a:moveTo>
                    <a:pt x="135" y="143"/>
                  </a:moveTo>
                  <a:cubicBezTo>
                    <a:pt x="135" y="143"/>
                    <a:pt x="135" y="143"/>
                    <a:pt x="135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02EADA28-8E82-4A8B-9B42-A3074834C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525" y="3830638"/>
              <a:ext cx="222250" cy="441325"/>
            </a:xfrm>
            <a:custGeom>
              <a:avLst/>
              <a:gdLst/>
              <a:ahLst/>
              <a:cxnLst>
                <a:cxn ang="0">
                  <a:pos x="135" y="170"/>
                </a:cxn>
                <a:cxn ang="0">
                  <a:pos x="118" y="153"/>
                </a:cxn>
                <a:cxn ang="0">
                  <a:pos x="34" y="153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70"/>
                </a:cxn>
                <a:cxn ang="0">
                  <a:pos x="8" y="184"/>
                </a:cxn>
                <a:cxn ang="0">
                  <a:pos x="3" y="204"/>
                </a:cxn>
                <a:cxn ang="0">
                  <a:pos x="3" y="251"/>
                </a:cxn>
                <a:cxn ang="0">
                  <a:pos x="18" y="266"/>
                </a:cxn>
                <a:cxn ang="0">
                  <a:pos x="32" y="251"/>
                </a:cxn>
                <a:cxn ang="0">
                  <a:pos x="32" y="204"/>
                </a:cxn>
                <a:cxn ang="0">
                  <a:pos x="43" y="192"/>
                </a:cxn>
                <a:cxn ang="0">
                  <a:pos x="91" y="192"/>
                </a:cxn>
                <a:cxn ang="0">
                  <a:pos x="103" y="204"/>
                </a:cxn>
                <a:cxn ang="0">
                  <a:pos x="103" y="251"/>
                </a:cxn>
                <a:cxn ang="0">
                  <a:pos x="117" y="266"/>
                </a:cxn>
                <a:cxn ang="0">
                  <a:pos x="131" y="251"/>
                </a:cxn>
                <a:cxn ang="0">
                  <a:pos x="131" y="204"/>
                </a:cxn>
                <a:cxn ang="0">
                  <a:pos x="126" y="18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35" y="170"/>
                </a:cxn>
              </a:cxnLst>
              <a:rect l="0" t="0" r="r" b="b"/>
              <a:pathLst>
                <a:path w="135" h="266">
                  <a:moveTo>
                    <a:pt x="135" y="170"/>
                  </a:moveTo>
                  <a:cubicBezTo>
                    <a:pt x="135" y="160"/>
                    <a:pt x="128" y="153"/>
                    <a:pt x="118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6"/>
                    <a:pt x="3" y="181"/>
                    <a:pt x="8" y="184"/>
                  </a:cubicBezTo>
                  <a:cubicBezTo>
                    <a:pt x="5" y="190"/>
                    <a:pt x="3" y="197"/>
                    <a:pt x="3" y="204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3" y="259"/>
                    <a:pt x="10" y="266"/>
                    <a:pt x="18" y="266"/>
                  </a:cubicBezTo>
                  <a:cubicBezTo>
                    <a:pt x="25" y="266"/>
                    <a:pt x="32" y="259"/>
                    <a:pt x="32" y="251"/>
                  </a:cubicBezTo>
                  <a:cubicBezTo>
                    <a:pt x="32" y="204"/>
                    <a:pt x="32" y="204"/>
                    <a:pt x="32" y="204"/>
                  </a:cubicBezTo>
                  <a:cubicBezTo>
                    <a:pt x="32" y="197"/>
                    <a:pt x="37" y="192"/>
                    <a:pt x="43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7" y="192"/>
                    <a:pt x="103" y="197"/>
                    <a:pt x="103" y="204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103" y="259"/>
                    <a:pt x="109" y="266"/>
                    <a:pt x="117" y="266"/>
                  </a:cubicBezTo>
                  <a:cubicBezTo>
                    <a:pt x="125" y="266"/>
                    <a:pt x="131" y="259"/>
                    <a:pt x="131" y="251"/>
                  </a:cubicBezTo>
                  <a:cubicBezTo>
                    <a:pt x="131" y="204"/>
                    <a:pt x="131" y="204"/>
                    <a:pt x="131" y="204"/>
                  </a:cubicBezTo>
                  <a:cubicBezTo>
                    <a:pt x="131" y="197"/>
                    <a:pt x="129" y="190"/>
                    <a:pt x="126" y="185"/>
                  </a:cubicBezTo>
                  <a:cubicBezTo>
                    <a:pt x="132" y="182"/>
                    <a:pt x="135" y="176"/>
                    <a:pt x="135" y="170"/>
                  </a:cubicBezTo>
                  <a:close/>
                  <a:moveTo>
                    <a:pt x="135" y="170"/>
                  </a:moveTo>
                  <a:cubicBezTo>
                    <a:pt x="135" y="170"/>
                    <a:pt x="135" y="170"/>
                    <a:pt x="135" y="1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A7F4540C-9504-40A8-B640-121517F6A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5925" y="3960813"/>
              <a:ext cx="366713" cy="29527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17" y="32"/>
                </a:cxn>
                <a:cxn ang="0">
                  <a:pos x="39" y="32"/>
                </a:cxn>
                <a:cxn ang="0">
                  <a:pos x="39" y="177"/>
                </a:cxn>
                <a:cxn ang="0">
                  <a:pos x="183" y="177"/>
                </a:cxn>
                <a:cxn ang="0">
                  <a:pos x="183" y="32"/>
                </a:cxn>
                <a:cxn ang="0">
                  <a:pos x="206" y="32"/>
                </a:cxn>
                <a:cxn ang="0">
                  <a:pos x="222" y="16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6" y="0"/>
                </a:cxn>
              </a:cxnLst>
              <a:rect l="0" t="0" r="r" b="b"/>
              <a:pathLst>
                <a:path w="222" h="177">
                  <a:moveTo>
                    <a:pt x="20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5" y="32"/>
                    <a:pt x="222" y="25"/>
                    <a:pt x="222" y="16"/>
                  </a:cubicBezTo>
                  <a:cubicBezTo>
                    <a:pt x="222" y="7"/>
                    <a:pt x="215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C52B7504-3A8A-4910-BD42-9C917914C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588" y="3749675"/>
              <a:ext cx="254000" cy="203200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78" y="47"/>
                </a:cxn>
                <a:cxn ang="0">
                  <a:pos x="121" y="66"/>
                </a:cxn>
                <a:cxn ang="0">
                  <a:pos x="108" y="107"/>
                </a:cxn>
                <a:cxn ang="0">
                  <a:pos x="7" y="107"/>
                </a:cxn>
                <a:cxn ang="0">
                  <a:pos x="0" y="114"/>
                </a:cxn>
                <a:cxn ang="0">
                  <a:pos x="7" y="122"/>
                </a:cxn>
                <a:cxn ang="0">
                  <a:pos x="113" y="122"/>
                </a:cxn>
                <a:cxn ang="0">
                  <a:pos x="120" y="117"/>
                </a:cxn>
                <a:cxn ang="0">
                  <a:pos x="153" y="10"/>
                </a:cxn>
                <a:cxn ang="0">
                  <a:pos x="148" y="1"/>
                </a:cxn>
                <a:cxn ang="0">
                  <a:pos x="139" y="6"/>
                </a:cxn>
                <a:cxn ang="0">
                  <a:pos x="131" y="31"/>
                </a:cxn>
                <a:cxn ang="0">
                  <a:pos x="93" y="14"/>
                </a:cxn>
                <a:cxn ang="0">
                  <a:pos x="90" y="49"/>
                </a:cxn>
                <a:cxn ang="0">
                  <a:pos x="82" y="46"/>
                </a:cxn>
                <a:cxn ang="0">
                  <a:pos x="86" y="38"/>
                </a:cxn>
                <a:cxn ang="0">
                  <a:pos x="90" y="49"/>
                </a:cxn>
                <a:cxn ang="0">
                  <a:pos x="91" y="25"/>
                </a:cxn>
                <a:cxn ang="0">
                  <a:pos x="95" y="18"/>
                </a:cxn>
                <a:cxn ang="0">
                  <a:pos x="102" y="21"/>
                </a:cxn>
                <a:cxn ang="0">
                  <a:pos x="91" y="25"/>
                </a:cxn>
                <a:cxn ang="0">
                  <a:pos x="110" y="55"/>
                </a:cxn>
                <a:cxn ang="0">
                  <a:pos x="103" y="38"/>
                </a:cxn>
                <a:cxn ang="0">
                  <a:pos x="120" y="31"/>
                </a:cxn>
                <a:cxn ang="0">
                  <a:pos x="128" y="42"/>
                </a:cxn>
                <a:cxn ang="0">
                  <a:pos x="125" y="52"/>
                </a:cxn>
                <a:cxn ang="0">
                  <a:pos x="110" y="55"/>
                </a:cxn>
                <a:cxn ang="0">
                  <a:pos x="110" y="55"/>
                </a:cxn>
                <a:cxn ang="0">
                  <a:pos x="110" y="55"/>
                </a:cxn>
              </a:cxnLst>
              <a:rect l="0" t="0" r="r" b="b"/>
              <a:pathLst>
                <a:path w="154" h="122">
                  <a:moveTo>
                    <a:pt x="93" y="14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11"/>
                    <a:pt x="0" y="114"/>
                  </a:cubicBezTo>
                  <a:cubicBezTo>
                    <a:pt x="0" y="118"/>
                    <a:pt x="3" y="122"/>
                    <a:pt x="7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6" y="122"/>
                    <a:pt x="119" y="120"/>
                    <a:pt x="120" y="11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6"/>
                    <a:pt x="152" y="3"/>
                    <a:pt x="148" y="1"/>
                  </a:cubicBezTo>
                  <a:cubicBezTo>
                    <a:pt x="144" y="0"/>
                    <a:pt x="140" y="2"/>
                    <a:pt x="139" y="6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93" y="14"/>
                  </a:lnTo>
                  <a:close/>
                  <a:moveTo>
                    <a:pt x="90" y="49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41"/>
                    <a:pt x="91" y="45"/>
                    <a:pt x="90" y="49"/>
                  </a:cubicBezTo>
                  <a:close/>
                  <a:moveTo>
                    <a:pt x="91" y="25"/>
                  </a:moveTo>
                  <a:cubicBezTo>
                    <a:pt x="95" y="18"/>
                    <a:pt x="95" y="18"/>
                    <a:pt x="95" y="18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5"/>
                    <a:pt x="96" y="26"/>
                    <a:pt x="91" y="25"/>
                  </a:cubicBezTo>
                  <a:close/>
                  <a:moveTo>
                    <a:pt x="110" y="55"/>
                  </a:moveTo>
                  <a:cubicBezTo>
                    <a:pt x="103" y="53"/>
                    <a:pt x="100" y="45"/>
                    <a:pt x="103" y="38"/>
                  </a:cubicBezTo>
                  <a:cubicBezTo>
                    <a:pt x="106" y="32"/>
                    <a:pt x="114" y="29"/>
                    <a:pt x="120" y="31"/>
                  </a:cubicBezTo>
                  <a:cubicBezTo>
                    <a:pt x="125" y="33"/>
                    <a:pt x="127" y="37"/>
                    <a:pt x="128" y="4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1" y="56"/>
                    <a:pt x="115" y="58"/>
                    <a:pt x="110" y="55"/>
                  </a:cubicBezTo>
                  <a:close/>
                  <a:moveTo>
                    <a:pt x="110" y="55"/>
                  </a:moveTo>
                  <a:cubicBezTo>
                    <a:pt x="110" y="55"/>
                    <a:pt x="110" y="55"/>
                    <a:pt x="110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54" name="Freeform 37">
            <a:extLst>
              <a:ext uri="{FF2B5EF4-FFF2-40B4-BE49-F238E27FC236}">
                <a16:creationId xmlns:a16="http://schemas.microsoft.com/office/drawing/2014/main" id="{79602652-2CE0-4401-93EB-F83DEEFD8015}"/>
              </a:ext>
            </a:extLst>
          </p:cNvPr>
          <p:cNvSpPr>
            <a:spLocks noEditPoints="1"/>
          </p:cNvSpPr>
          <p:nvPr/>
        </p:nvSpPr>
        <p:spPr bwMode="auto">
          <a:xfrm>
            <a:off x="3061148" y="1355961"/>
            <a:ext cx="836878" cy="892872"/>
          </a:xfrm>
          <a:custGeom>
            <a:avLst/>
            <a:gdLst/>
            <a:ahLst/>
            <a:cxnLst>
              <a:cxn ang="0">
                <a:pos x="44" y="43"/>
              </a:cxn>
              <a:cxn ang="0">
                <a:pos x="87" y="0"/>
              </a:cxn>
              <a:cxn ang="0">
                <a:pos x="130" y="43"/>
              </a:cxn>
              <a:cxn ang="0">
                <a:pos x="87" y="86"/>
              </a:cxn>
              <a:cxn ang="0">
                <a:pos x="44" y="43"/>
              </a:cxn>
              <a:cxn ang="0">
                <a:pos x="137" y="37"/>
              </a:cxn>
              <a:cxn ang="0">
                <a:pos x="263" y="14"/>
              </a:cxn>
              <a:cxn ang="0">
                <a:pos x="252" y="124"/>
              </a:cxn>
              <a:cxn ang="0">
                <a:pos x="206" y="104"/>
              </a:cxn>
              <a:cxn ang="0">
                <a:pos x="204" y="129"/>
              </a:cxn>
              <a:cxn ang="0">
                <a:pos x="183" y="119"/>
              </a:cxn>
              <a:cxn ang="0">
                <a:pos x="121" y="148"/>
              </a:cxn>
              <a:cxn ang="0">
                <a:pos x="96" y="145"/>
              </a:cxn>
              <a:cxn ang="0">
                <a:pos x="80" y="219"/>
              </a:cxn>
              <a:cxn ang="0">
                <a:pos x="60" y="242"/>
              </a:cxn>
              <a:cxn ang="0">
                <a:pos x="60" y="377"/>
              </a:cxn>
              <a:cxn ang="0">
                <a:pos x="37" y="400"/>
              </a:cxn>
              <a:cxn ang="0">
                <a:pos x="37" y="400"/>
              </a:cxn>
              <a:cxn ang="0">
                <a:pos x="14" y="377"/>
              </a:cxn>
              <a:cxn ang="0">
                <a:pos x="15" y="234"/>
              </a:cxn>
              <a:cxn ang="0">
                <a:pos x="3" y="203"/>
              </a:cxn>
              <a:cxn ang="0">
                <a:pos x="23" y="110"/>
              </a:cxn>
              <a:cxn ang="0">
                <a:pos x="59" y="84"/>
              </a:cxn>
              <a:cxn ang="0">
                <a:pos x="59" y="84"/>
              </a:cxn>
              <a:cxn ang="0">
                <a:pos x="69" y="85"/>
              </a:cxn>
              <a:cxn ang="0">
                <a:pos x="78" y="88"/>
              </a:cxn>
              <a:cxn ang="0">
                <a:pos x="99" y="111"/>
              </a:cxn>
              <a:cxn ang="0">
                <a:pos x="155" y="100"/>
              </a:cxn>
              <a:cxn ang="0">
                <a:pos x="156" y="99"/>
              </a:cxn>
              <a:cxn ang="0">
                <a:pos x="157" y="84"/>
              </a:cxn>
              <a:cxn ang="0">
                <a:pos x="134" y="74"/>
              </a:cxn>
              <a:cxn ang="0">
                <a:pos x="137" y="37"/>
              </a:cxn>
              <a:cxn ang="0">
                <a:pos x="168" y="92"/>
              </a:cxn>
              <a:cxn ang="0">
                <a:pos x="178" y="95"/>
              </a:cxn>
              <a:cxn ang="0">
                <a:pos x="186" y="108"/>
              </a:cxn>
              <a:cxn ang="0">
                <a:pos x="193" y="111"/>
              </a:cxn>
              <a:cxn ang="0">
                <a:pos x="194" y="100"/>
              </a:cxn>
              <a:cxn ang="0">
                <a:pos x="169" y="89"/>
              </a:cxn>
              <a:cxn ang="0">
                <a:pos x="168" y="92"/>
              </a:cxn>
              <a:cxn ang="0">
                <a:pos x="267" y="117"/>
              </a:cxn>
              <a:cxn ang="0">
                <a:pos x="327" y="155"/>
              </a:cxn>
              <a:cxn ang="0">
                <a:pos x="331" y="147"/>
              </a:cxn>
              <a:cxn ang="0">
                <a:pos x="272" y="109"/>
              </a:cxn>
              <a:cxn ang="0">
                <a:pos x="267" y="117"/>
              </a:cxn>
              <a:cxn ang="0">
                <a:pos x="345" y="14"/>
              </a:cxn>
              <a:cxn ang="0">
                <a:pos x="343" y="5"/>
              </a:cxn>
              <a:cxn ang="0">
                <a:pos x="274" y="21"/>
              </a:cxn>
              <a:cxn ang="0">
                <a:pos x="276" y="30"/>
              </a:cxn>
              <a:cxn ang="0">
                <a:pos x="345" y="14"/>
              </a:cxn>
              <a:cxn ang="0">
                <a:pos x="276" y="67"/>
              </a:cxn>
              <a:cxn ang="0">
                <a:pos x="275" y="76"/>
              </a:cxn>
              <a:cxn ang="0">
                <a:pos x="353" y="81"/>
              </a:cxn>
              <a:cxn ang="0">
                <a:pos x="354" y="71"/>
              </a:cxn>
              <a:cxn ang="0">
                <a:pos x="276" y="67"/>
              </a:cxn>
              <a:cxn ang="0">
                <a:pos x="276" y="67"/>
              </a:cxn>
              <a:cxn ang="0">
                <a:pos x="276" y="67"/>
              </a:cxn>
            </a:cxnLst>
            <a:rect l="0" t="0" r="r" b="b"/>
            <a:pathLst>
              <a:path w="354" h="400">
                <a:moveTo>
                  <a:pt x="44" y="43"/>
                </a:moveTo>
                <a:cubicBezTo>
                  <a:pt x="44" y="19"/>
                  <a:pt x="63" y="0"/>
                  <a:pt x="87" y="0"/>
                </a:cubicBezTo>
                <a:cubicBezTo>
                  <a:pt x="111" y="0"/>
                  <a:pt x="130" y="19"/>
                  <a:pt x="130" y="43"/>
                </a:cubicBezTo>
                <a:cubicBezTo>
                  <a:pt x="130" y="67"/>
                  <a:pt x="111" y="86"/>
                  <a:pt x="87" y="86"/>
                </a:cubicBezTo>
                <a:cubicBezTo>
                  <a:pt x="63" y="86"/>
                  <a:pt x="44" y="67"/>
                  <a:pt x="44" y="43"/>
                </a:cubicBezTo>
                <a:close/>
                <a:moveTo>
                  <a:pt x="137" y="37"/>
                </a:moveTo>
                <a:cubicBezTo>
                  <a:pt x="263" y="14"/>
                  <a:pt x="263" y="14"/>
                  <a:pt x="263" y="14"/>
                </a:cubicBezTo>
                <a:cubicBezTo>
                  <a:pt x="252" y="124"/>
                  <a:pt x="252" y="124"/>
                  <a:pt x="252" y="124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69" y="139"/>
                  <a:pt x="145" y="148"/>
                  <a:pt x="121" y="148"/>
                </a:cubicBezTo>
                <a:cubicBezTo>
                  <a:pt x="112" y="148"/>
                  <a:pt x="104" y="147"/>
                  <a:pt x="96" y="145"/>
                </a:cubicBezTo>
                <a:cubicBezTo>
                  <a:pt x="80" y="219"/>
                  <a:pt x="80" y="219"/>
                  <a:pt x="80" y="219"/>
                </a:cubicBezTo>
                <a:cubicBezTo>
                  <a:pt x="77" y="231"/>
                  <a:pt x="70" y="238"/>
                  <a:pt x="60" y="242"/>
                </a:cubicBezTo>
                <a:cubicBezTo>
                  <a:pt x="60" y="377"/>
                  <a:pt x="60" y="377"/>
                  <a:pt x="60" y="377"/>
                </a:cubicBezTo>
                <a:cubicBezTo>
                  <a:pt x="60" y="390"/>
                  <a:pt x="50" y="400"/>
                  <a:pt x="37" y="400"/>
                </a:cubicBezTo>
                <a:cubicBezTo>
                  <a:pt x="37" y="400"/>
                  <a:pt x="37" y="400"/>
                  <a:pt x="37" y="400"/>
                </a:cubicBezTo>
                <a:cubicBezTo>
                  <a:pt x="25" y="400"/>
                  <a:pt x="14" y="390"/>
                  <a:pt x="14" y="377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6" y="226"/>
                  <a:pt x="0" y="215"/>
                  <a:pt x="3" y="20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6" y="92"/>
                  <a:pt x="44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64" y="84"/>
                  <a:pt x="69" y="85"/>
                </a:cubicBezTo>
                <a:cubicBezTo>
                  <a:pt x="73" y="86"/>
                  <a:pt x="78" y="88"/>
                  <a:pt x="78" y="88"/>
                </a:cubicBezTo>
                <a:cubicBezTo>
                  <a:pt x="87" y="92"/>
                  <a:pt x="95" y="100"/>
                  <a:pt x="99" y="111"/>
                </a:cubicBezTo>
                <a:cubicBezTo>
                  <a:pt x="117" y="119"/>
                  <a:pt x="145" y="116"/>
                  <a:pt x="155" y="100"/>
                </a:cubicBezTo>
                <a:cubicBezTo>
                  <a:pt x="156" y="100"/>
                  <a:pt x="156" y="99"/>
                  <a:pt x="156" y="99"/>
                </a:cubicBezTo>
                <a:cubicBezTo>
                  <a:pt x="157" y="84"/>
                  <a:pt x="157" y="84"/>
                  <a:pt x="157" y="84"/>
                </a:cubicBezTo>
                <a:cubicBezTo>
                  <a:pt x="134" y="74"/>
                  <a:pt x="134" y="74"/>
                  <a:pt x="134" y="74"/>
                </a:cubicBezTo>
                <a:lnTo>
                  <a:pt x="137" y="37"/>
                </a:lnTo>
                <a:close/>
                <a:moveTo>
                  <a:pt x="168" y="92"/>
                </a:moveTo>
                <a:cubicBezTo>
                  <a:pt x="172" y="92"/>
                  <a:pt x="175" y="93"/>
                  <a:pt x="178" y="95"/>
                </a:cubicBezTo>
                <a:cubicBezTo>
                  <a:pt x="183" y="98"/>
                  <a:pt x="185" y="103"/>
                  <a:pt x="186" y="108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69" y="89"/>
                  <a:pt x="169" y="89"/>
                  <a:pt x="169" y="89"/>
                </a:cubicBezTo>
                <a:lnTo>
                  <a:pt x="168" y="92"/>
                </a:lnTo>
                <a:close/>
                <a:moveTo>
                  <a:pt x="267" y="117"/>
                </a:moveTo>
                <a:cubicBezTo>
                  <a:pt x="327" y="155"/>
                  <a:pt x="327" y="155"/>
                  <a:pt x="327" y="155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72" y="109"/>
                  <a:pt x="272" y="109"/>
                  <a:pt x="272" y="109"/>
                </a:cubicBezTo>
                <a:lnTo>
                  <a:pt x="267" y="117"/>
                </a:lnTo>
                <a:close/>
                <a:moveTo>
                  <a:pt x="345" y="14"/>
                </a:moveTo>
                <a:cubicBezTo>
                  <a:pt x="343" y="5"/>
                  <a:pt x="343" y="5"/>
                  <a:pt x="343" y="5"/>
                </a:cubicBezTo>
                <a:cubicBezTo>
                  <a:pt x="274" y="21"/>
                  <a:pt x="274" y="21"/>
                  <a:pt x="274" y="21"/>
                </a:cubicBezTo>
                <a:cubicBezTo>
                  <a:pt x="276" y="30"/>
                  <a:pt x="276" y="30"/>
                  <a:pt x="276" y="30"/>
                </a:cubicBezTo>
                <a:lnTo>
                  <a:pt x="345" y="14"/>
                </a:lnTo>
                <a:close/>
                <a:moveTo>
                  <a:pt x="276" y="67"/>
                </a:moveTo>
                <a:cubicBezTo>
                  <a:pt x="275" y="76"/>
                  <a:pt x="275" y="76"/>
                  <a:pt x="275" y="76"/>
                </a:cubicBezTo>
                <a:cubicBezTo>
                  <a:pt x="353" y="81"/>
                  <a:pt x="353" y="81"/>
                  <a:pt x="353" y="81"/>
                </a:cubicBezTo>
                <a:cubicBezTo>
                  <a:pt x="354" y="71"/>
                  <a:pt x="354" y="71"/>
                  <a:pt x="354" y="71"/>
                </a:cubicBezTo>
                <a:lnTo>
                  <a:pt x="276" y="67"/>
                </a:lnTo>
                <a:close/>
                <a:moveTo>
                  <a:pt x="276" y="67"/>
                </a:moveTo>
                <a:cubicBezTo>
                  <a:pt x="276" y="67"/>
                  <a:pt x="276" y="67"/>
                  <a:pt x="276" y="67"/>
                </a:cubicBezTo>
              </a:path>
            </a:pathLst>
          </a:custGeom>
          <a:solidFill>
            <a:srgbClr val="00959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ECDC240-A62E-48B4-895D-5FB249AC0B40}"/>
              </a:ext>
            </a:extLst>
          </p:cNvPr>
          <p:cNvSpPr txBox="1">
            <a:spLocks/>
          </p:cNvSpPr>
          <p:nvPr/>
        </p:nvSpPr>
        <p:spPr>
          <a:xfrm>
            <a:off x="350910" y="4265663"/>
            <a:ext cx="2038303" cy="209614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defTabSz="1219170">
              <a:spcBef>
                <a:spcPct val="20000"/>
              </a:spcBef>
              <a:defRPr sz="1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1 PROVIDING DATA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DF2ADA2F-4D6A-41F4-8442-80A4B8B0FE36}"/>
              </a:ext>
            </a:extLst>
          </p:cNvPr>
          <p:cNvSpPr txBox="1">
            <a:spLocks/>
          </p:cNvSpPr>
          <p:nvPr/>
        </p:nvSpPr>
        <p:spPr>
          <a:xfrm>
            <a:off x="2653870" y="4284206"/>
            <a:ext cx="1244155" cy="156456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defTabSz="1219170">
              <a:spcBef>
                <a:spcPct val="20000"/>
              </a:spcBef>
              <a:defRPr sz="1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 KYC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D348C366-8A5E-4913-8AC4-CACDD89D0515}"/>
              </a:ext>
            </a:extLst>
          </p:cNvPr>
          <p:cNvSpPr txBox="1">
            <a:spLocks/>
          </p:cNvSpPr>
          <p:nvPr/>
        </p:nvSpPr>
        <p:spPr>
          <a:xfrm>
            <a:off x="4039477" y="4284205"/>
            <a:ext cx="1568858" cy="156457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defTabSz="1219170">
              <a:spcBef>
                <a:spcPct val="20000"/>
              </a:spcBef>
              <a:defRPr sz="1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3 ACCOUNTS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6E44B9D7-94B8-4873-9ECA-3DD84FA37578}"/>
              </a:ext>
            </a:extLst>
          </p:cNvPr>
          <p:cNvSpPr txBox="1">
            <a:spLocks/>
          </p:cNvSpPr>
          <p:nvPr/>
        </p:nvSpPr>
        <p:spPr>
          <a:xfrm>
            <a:off x="5771034" y="4284204"/>
            <a:ext cx="1600400" cy="191073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defTabSz="1219170">
              <a:spcBef>
                <a:spcPct val="20000"/>
              </a:spcBef>
              <a:defRPr sz="1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 DOCUMENTS 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B32677F3-A3F6-4BD6-B5AB-3BEA5CC8FFB9}"/>
              </a:ext>
            </a:extLst>
          </p:cNvPr>
          <p:cNvSpPr txBox="1">
            <a:spLocks/>
          </p:cNvSpPr>
          <p:nvPr/>
        </p:nvSpPr>
        <p:spPr>
          <a:xfrm>
            <a:off x="7559442" y="4284204"/>
            <a:ext cx="1410003" cy="191074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defTabSz="1219170">
              <a:spcBef>
                <a:spcPct val="20000"/>
              </a:spcBef>
              <a:defRPr sz="1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5 ACTIVATION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BB08CD-F1D5-4B9C-B1B5-0DD2D41EABFC}"/>
              </a:ext>
            </a:extLst>
          </p:cNvPr>
          <p:cNvSpPr txBox="1"/>
          <p:nvPr/>
        </p:nvSpPr>
        <p:spPr>
          <a:xfrm>
            <a:off x="762616" y="3506347"/>
            <a:ext cx="1214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2E6BE6-FDD0-401C-8EF1-7C4F9C49DD58}"/>
              </a:ext>
            </a:extLst>
          </p:cNvPr>
          <p:cNvSpPr txBox="1"/>
          <p:nvPr/>
        </p:nvSpPr>
        <p:spPr>
          <a:xfrm>
            <a:off x="2545988" y="3076721"/>
            <a:ext cx="11638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AC80DC-C6C4-43DC-809F-ECFB8CB21625}"/>
              </a:ext>
            </a:extLst>
          </p:cNvPr>
          <p:cNvSpPr txBox="1"/>
          <p:nvPr/>
        </p:nvSpPr>
        <p:spPr>
          <a:xfrm>
            <a:off x="4119099" y="3504875"/>
            <a:ext cx="11950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D260B10-C506-4FF1-8D5B-1954B992D521}"/>
              </a:ext>
            </a:extLst>
          </p:cNvPr>
          <p:cNvSpPr txBox="1"/>
          <p:nvPr/>
        </p:nvSpPr>
        <p:spPr>
          <a:xfrm>
            <a:off x="5844534" y="3506347"/>
            <a:ext cx="12157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2D12BD-3E80-4062-A168-B3640BB91270}"/>
              </a:ext>
            </a:extLst>
          </p:cNvPr>
          <p:cNvSpPr txBox="1"/>
          <p:nvPr/>
        </p:nvSpPr>
        <p:spPr>
          <a:xfrm>
            <a:off x="7489295" y="3504876"/>
            <a:ext cx="12693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5648790C-B442-4DFC-B5E6-94EAD96F4035}"/>
              </a:ext>
            </a:extLst>
          </p:cNvPr>
          <p:cNvSpPr txBox="1">
            <a:spLocks/>
          </p:cNvSpPr>
          <p:nvPr/>
        </p:nvSpPr>
        <p:spPr>
          <a:xfrm>
            <a:off x="350910" y="4607730"/>
            <a:ext cx="2038303" cy="1428157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fr-FR"/>
            </a:defPPr>
            <a:lvl1pPr algn="just" defTabSz="1219170">
              <a:spcBef>
                <a:spcPct val="20000"/>
              </a:spcBef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On this stage customer gives to the Bank tax number and phone number for verification. Bank fulfill customer’s quest from Diya, prefill all necessary questions both PE &amp; PI 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9804FE1A-B639-4D3C-8FAC-761896C80E2D}"/>
              </a:ext>
            </a:extLst>
          </p:cNvPr>
          <p:cNvSpPr txBox="1">
            <a:spLocks/>
          </p:cNvSpPr>
          <p:nvPr/>
        </p:nvSpPr>
        <p:spPr>
          <a:xfrm>
            <a:off x="2413043" y="4607731"/>
            <a:ext cx="1484983" cy="1183468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fr-FR"/>
            </a:defPPr>
            <a:lvl1pPr algn="just" defTabSz="1219170">
              <a:spcBef>
                <a:spcPct val="20000"/>
              </a:spcBef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Automatic Checking of customer and creating customer in </a:t>
            </a:r>
            <a:r>
              <a:rPr lang="en-US" dirty="0" err="1"/>
              <a:t>iopday</a:t>
            </a:r>
            <a:endParaRPr lang="en-US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6CC4197-FE39-4C0B-9466-4C395D314D1C}"/>
              </a:ext>
            </a:extLst>
          </p:cNvPr>
          <p:cNvSpPr txBox="1">
            <a:spLocks/>
          </p:cNvSpPr>
          <p:nvPr/>
        </p:nvSpPr>
        <p:spPr>
          <a:xfrm>
            <a:off x="4123352" y="4607730"/>
            <a:ext cx="1484983" cy="1183469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fr-FR"/>
            </a:defPPr>
            <a:lvl1pPr algn="just" defTabSz="1219170">
              <a:spcBef>
                <a:spcPct val="20000"/>
              </a:spcBef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Bank opens prebooked accounts after approving KYC from customer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8356A8C5-984E-42FB-AE75-E7B6B4A0EB1E}"/>
              </a:ext>
            </a:extLst>
          </p:cNvPr>
          <p:cNvSpPr txBox="1">
            <a:spLocks/>
          </p:cNvSpPr>
          <p:nvPr/>
        </p:nvSpPr>
        <p:spPr>
          <a:xfrm>
            <a:off x="5773963" y="4607730"/>
            <a:ext cx="1600401" cy="1183469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fr-FR"/>
            </a:defPPr>
            <a:lvl1pPr algn="just" defTabSz="1219170">
              <a:spcBef>
                <a:spcPct val="20000"/>
              </a:spcBef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Customer signs all documents remotely with EDS in web-cabinet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16026EB8-B995-4608-B333-78C5C38280FA}"/>
              </a:ext>
            </a:extLst>
          </p:cNvPr>
          <p:cNvSpPr txBox="1">
            <a:spLocks/>
          </p:cNvSpPr>
          <p:nvPr/>
        </p:nvSpPr>
        <p:spPr>
          <a:xfrm>
            <a:off x="7539051" y="4607730"/>
            <a:ext cx="1410003" cy="1183469"/>
          </a:xfrm>
          <a:prstGeom prst="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fr-FR"/>
            </a:defPPr>
            <a:lvl1pPr algn="just" defTabSz="1219170">
              <a:spcBef>
                <a:spcPct val="20000"/>
              </a:spcBef>
              <a:defRPr sz="1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Bank activates customer and accounts after receiving all signed documents</a:t>
            </a: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FB8133ED-21A7-457B-91BA-6D6A0A9FB87A}"/>
              </a:ext>
            </a:extLst>
          </p:cNvPr>
          <p:cNvSpPr/>
          <p:nvPr/>
        </p:nvSpPr>
        <p:spPr>
          <a:xfrm>
            <a:off x="10486168" y="885135"/>
            <a:ext cx="1296000" cy="360000"/>
          </a:xfrm>
          <a:prstGeom prst="roundRect">
            <a:avLst/>
          </a:prstGeom>
          <a:solidFill>
            <a:srgbClr val="009597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OLD</a:t>
            </a:r>
            <a:endParaRPr lang="uk-UA" sz="1600" b="1" cap="all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62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arrotondato 41"/>
          <p:cNvSpPr/>
          <p:nvPr/>
        </p:nvSpPr>
        <p:spPr>
          <a:xfrm>
            <a:off x="141363" y="2794930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141363" y="4573528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141363" y="1016841"/>
            <a:ext cx="1125221" cy="1605600"/>
          </a:xfrm>
          <a:prstGeom prst="roundRect">
            <a:avLst>
              <a:gd name="adj" fmla="val 1879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ctr"/>
          <a:lstStyle/>
          <a:p>
            <a:pPr marL="0" marR="0" lvl="0" indent="0" algn="ctr" defTabSz="46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64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 balance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9665124" y="1045826"/>
            <a:ext cx="2437394" cy="5127651"/>
          </a:xfrm>
          <a:prstGeom prst="rect">
            <a:avLst/>
          </a:prstGeom>
          <a:solidFill>
            <a:srgbClr val="F2F2F2">
              <a:alpha val="69804"/>
            </a:srgb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00959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2025 our Net results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creased by 88% compared to 2024, with  only clients 152 growth.</a:t>
            </a: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2025  attraction of new clients decreased by 7% while the level of reactivation decrease by 9%, so in total acquisition have drop by 8% in 2025.</a:t>
            </a: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2025 total level of attrition increased by 13% in comparison to 2024. </a:t>
            </a: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94" lvl="0" indent="-228594" algn="just" defTabSz="4675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Customer growth 2025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(oct-dec.) promotions and acquisition companies</a:t>
            </a:r>
          </a:p>
          <a:p>
            <a:pPr marL="228594" lvl="0" indent="-228594" algn="just" defTabSz="467539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Deactivation 2025 (Aug-Sep):</a:t>
            </a:r>
            <a:r>
              <a:rPr lang="uk-UA" sz="1200" dirty="0">
                <a:solidFill>
                  <a:srgbClr val="000000"/>
                </a:solidFill>
              </a:rPr>
              <a:t>,</a:t>
            </a:r>
            <a:r>
              <a:rPr lang="en-US" sz="1200" dirty="0">
                <a:solidFill>
                  <a:srgbClr val="000000"/>
                </a:solidFill>
              </a:rPr>
              <a:t> customer inactivity, business closures due to economic conditions</a:t>
            </a:r>
            <a:r>
              <a:rPr lang="uk-UA" sz="1200" dirty="0">
                <a:solidFill>
                  <a:srgbClr val="000000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regulatory and AML, fraud prevention</a:t>
            </a:r>
          </a:p>
          <a:p>
            <a:pPr marL="228594" marR="0" lvl="0" indent="-228594" algn="just" defTabSz="467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srgbClr val="00959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00"/>
              </a:spcAft>
              <a:buClr>
                <a:srgbClr val="008B8D"/>
              </a:buClr>
              <a:buSzTx/>
              <a:buFontTx/>
              <a:buNone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re 2">
            <a:extLst>
              <a:ext uri="{FF2B5EF4-FFF2-40B4-BE49-F238E27FC236}">
                <a16:creationId xmlns:a16="http://schemas.microsoft.com/office/drawing/2014/main" id="{0ADDDDFC-D620-8A2D-7779-5107214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100493"/>
            <a:ext cx="11918385" cy="519267"/>
          </a:xfrm>
        </p:spPr>
        <p:txBody>
          <a:bodyPr>
            <a:noAutofit/>
          </a:bodyPr>
          <a:lstStyle/>
          <a:p>
            <a:pPr defTabSz="180000">
              <a:defRPr/>
            </a:pPr>
            <a:r>
              <a:rPr lang="en-US" sz="2400" b="0" dirty="0">
                <a:latin typeface="Arial Black" panose="020B0A04020102020204" pitchFamily="34" charset="0"/>
                <a:cs typeface="Arial"/>
              </a:rPr>
              <a:t>Key figures acquisition / 2025 full year</a:t>
            </a:r>
            <a:endParaRPr lang="en-GB" sz="2400" b="0" dirty="0">
              <a:solidFill>
                <a:srgbClr val="009597"/>
              </a:solidFill>
              <a:latin typeface="+mn-lt"/>
              <a:cs typeface="Arial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215249" y="2715809"/>
            <a:ext cx="8891960" cy="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/>
          <p:cNvCxnSpPr/>
          <p:nvPr/>
        </p:nvCxnSpPr>
        <p:spPr>
          <a:xfrm>
            <a:off x="215249" y="4491459"/>
            <a:ext cx="8891960" cy="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1378909" y="2756516"/>
            <a:ext cx="4016407" cy="1641312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1378909" y="4566859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5473842" y="2756517"/>
            <a:ext cx="4016407" cy="1641311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5473842" y="4566859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ttangolo 105"/>
          <p:cNvSpPr/>
          <p:nvPr/>
        </p:nvSpPr>
        <p:spPr>
          <a:xfrm>
            <a:off x="1378909" y="1018770"/>
            <a:ext cx="4016407" cy="1606618"/>
          </a:xfrm>
          <a:prstGeom prst="rect">
            <a:avLst/>
          </a:prstGeom>
          <a:noFill/>
          <a:ln w="31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E4EEF64-9CAA-6096-52DD-6EBC1FE5710A}"/>
              </a:ext>
            </a:extLst>
          </p:cNvPr>
          <p:cNvCxnSpPr/>
          <p:nvPr/>
        </p:nvCxnSpPr>
        <p:spPr>
          <a:xfrm>
            <a:off x="5721739" y="2353625"/>
            <a:ext cx="367200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DAD8DA9-E926-CEB8-93A1-0B474F9E8A40}"/>
              </a:ext>
            </a:extLst>
          </p:cNvPr>
          <p:cNvCxnSpPr/>
          <p:nvPr/>
        </p:nvCxnSpPr>
        <p:spPr>
          <a:xfrm>
            <a:off x="1533435" y="2314382"/>
            <a:ext cx="367200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>
            <a:extLst>
              <a:ext uri="{FF2B5EF4-FFF2-40B4-BE49-F238E27FC236}">
                <a16:creationId xmlns:a16="http://schemas.microsoft.com/office/drawing/2014/main" id="{47255375-BCA1-5839-AB38-8FC0E5AEBCF4}"/>
              </a:ext>
            </a:extLst>
          </p:cNvPr>
          <p:cNvCxnSpPr>
            <a:cxnSpLocks/>
          </p:cNvCxnSpPr>
          <p:nvPr/>
        </p:nvCxnSpPr>
        <p:spPr>
          <a:xfrm>
            <a:off x="1469033" y="4341808"/>
            <a:ext cx="383805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8251A3BD-3A64-4011-B438-16F311803200}"/>
              </a:ext>
            </a:extLst>
          </p:cNvPr>
          <p:cNvGraphicFramePr/>
          <p:nvPr/>
        </p:nvGraphicFramePr>
        <p:xfrm>
          <a:off x="1271113" y="1034834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05D104D5-D68B-47B5-8707-6A538E8F2B52}"/>
              </a:ext>
            </a:extLst>
          </p:cNvPr>
          <p:cNvGraphicFramePr/>
          <p:nvPr/>
        </p:nvGraphicFramePr>
        <p:xfrm>
          <a:off x="5392800" y="1036800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21839A5E-754E-4BDF-A367-3FA48A7CD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349551"/>
              </p:ext>
            </p:extLst>
          </p:nvPr>
        </p:nvGraphicFramePr>
        <p:xfrm>
          <a:off x="1294583" y="2774626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BA12DEDE-54CF-41C3-9EF0-640757D6AF02}"/>
              </a:ext>
            </a:extLst>
          </p:cNvPr>
          <p:cNvGraphicFramePr/>
          <p:nvPr/>
        </p:nvGraphicFramePr>
        <p:xfrm>
          <a:off x="5392416" y="2775600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7" name="Connettore 2 151">
            <a:extLst>
              <a:ext uri="{FF2B5EF4-FFF2-40B4-BE49-F238E27FC236}">
                <a16:creationId xmlns:a16="http://schemas.microsoft.com/office/drawing/2014/main" id="{6E194132-7020-4107-924D-7B6470F5215F}"/>
              </a:ext>
            </a:extLst>
          </p:cNvPr>
          <p:cNvCxnSpPr>
            <a:cxnSpLocks/>
          </p:cNvCxnSpPr>
          <p:nvPr/>
        </p:nvCxnSpPr>
        <p:spPr>
          <a:xfrm>
            <a:off x="5555689" y="4341808"/>
            <a:ext cx="383805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BA51AE94-C0BF-4782-AC67-25714F9B0939}"/>
              </a:ext>
            </a:extLst>
          </p:cNvPr>
          <p:cNvGraphicFramePr/>
          <p:nvPr/>
        </p:nvGraphicFramePr>
        <p:xfrm>
          <a:off x="1296000" y="4502315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00" name="Connettore 2 151">
            <a:extLst>
              <a:ext uri="{FF2B5EF4-FFF2-40B4-BE49-F238E27FC236}">
                <a16:creationId xmlns:a16="http://schemas.microsoft.com/office/drawing/2014/main" id="{F9C0D26A-05C3-4D7A-B345-DA9735FD63D7}"/>
              </a:ext>
            </a:extLst>
          </p:cNvPr>
          <p:cNvCxnSpPr>
            <a:cxnSpLocks/>
          </p:cNvCxnSpPr>
          <p:nvPr/>
        </p:nvCxnSpPr>
        <p:spPr>
          <a:xfrm>
            <a:off x="1450410" y="6101182"/>
            <a:ext cx="383805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EC2BBC10-7C2C-4E14-8EBC-EAB538623D10}"/>
              </a:ext>
            </a:extLst>
          </p:cNvPr>
          <p:cNvGraphicFramePr/>
          <p:nvPr/>
        </p:nvGraphicFramePr>
        <p:xfrm>
          <a:off x="5392800" y="4522519"/>
          <a:ext cx="4202729" cy="163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02" name="Connettore 2 151">
            <a:extLst>
              <a:ext uri="{FF2B5EF4-FFF2-40B4-BE49-F238E27FC236}">
                <a16:creationId xmlns:a16="http://schemas.microsoft.com/office/drawing/2014/main" id="{F254818D-B7F9-490D-9B5D-21E16AD194D8}"/>
              </a:ext>
            </a:extLst>
          </p:cNvPr>
          <p:cNvCxnSpPr>
            <a:cxnSpLocks/>
          </p:cNvCxnSpPr>
          <p:nvPr/>
        </p:nvCxnSpPr>
        <p:spPr>
          <a:xfrm>
            <a:off x="5554800" y="6085939"/>
            <a:ext cx="3838050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arrotondato 38">
            <a:extLst>
              <a:ext uri="{FF2B5EF4-FFF2-40B4-BE49-F238E27FC236}">
                <a16:creationId xmlns:a16="http://schemas.microsoft.com/office/drawing/2014/main" id="{66AB7735-0534-410C-A83B-2236D845E3AB}"/>
              </a:ext>
            </a:extLst>
          </p:cNvPr>
          <p:cNvSpPr/>
          <p:nvPr/>
        </p:nvSpPr>
        <p:spPr>
          <a:xfrm>
            <a:off x="1533435" y="655571"/>
            <a:ext cx="3636000" cy="242489"/>
          </a:xfrm>
          <a:prstGeom prst="roundRect">
            <a:avLst>
              <a:gd name="adj" fmla="val 1879"/>
            </a:avLst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 2024 full year</a:t>
            </a:r>
          </a:p>
        </p:txBody>
      </p:sp>
      <p:sp>
        <p:nvSpPr>
          <p:cNvPr id="31" name="Rettangolo arrotondato 40">
            <a:extLst>
              <a:ext uri="{FF2B5EF4-FFF2-40B4-BE49-F238E27FC236}">
                <a16:creationId xmlns:a16="http://schemas.microsoft.com/office/drawing/2014/main" id="{1E99EE36-DAB1-4F65-839E-EBDD31396475}"/>
              </a:ext>
            </a:extLst>
          </p:cNvPr>
          <p:cNvSpPr/>
          <p:nvPr/>
        </p:nvSpPr>
        <p:spPr>
          <a:xfrm>
            <a:off x="5554800" y="659923"/>
            <a:ext cx="3636000" cy="242489"/>
          </a:xfrm>
          <a:prstGeom prst="roundRect">
            <a:avLst>
              <a:gd name="adj" fmla="val 1879"/>
            </a:avLst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2025 full year</a:t>
            </a:r>
          </a:p>
        </p:txBody>
      </p:sp>
    </p:spTree>
    <p:extLst>
      <p:ext uri="{BB962C8B-B14F-4D97-AF65-F5344CB8AC3E}">
        <p14:creationId xmlns:p14="http://schemas.microsoft.com/office/powerpoint/2010/main" val="389914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89AB827-590A-4CF5-A235-64912F7A4D5C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95863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Start of the project: </a:t>
            </a:r>
            <a:r>
              <a:rPr lang="en-US" sz="240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rekyc</a:t>
            </a:r>
            <a:r>
              <a:rPr lang="en-US" sz="240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 PE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C2D9649-65D4-467B-B434-1D5E3B5C4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24185"/>
              </p:ext>
            </p:extLst>
          </p:nvPr>
        </p:nvGraphicFramePr>
        <p:xfrm>
          <a:off x="909825" y="4806978"/>
          <a:ext cx="9531918" cy="1463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86093529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991840102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930248536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427254175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1928411318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740792854"/>
                    </a:ext>
                  </a:extLst>
                </a:gridCol>
                <a:gridCol w="626592">
                  <a:extLst>
                    <a:ext uri="{9D8B030D-6E8A-4147-A177-3AD203B41FA5}">
                      <a16:colId xmlns:a16="http://schemas.microsoft.com/office/drawing/2014/main" val="4287515853"/>
                    </a:ext>
                  </a:extLst>
                </a:gridCol>
              </a:tblGrid>
              <a:tr h="1231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ReKYC</a:t>
                      </a: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 PE</a:t>
                      </a:r>
                      <a:endParaRPr lang="uk-UA" sz="1100" b="1" i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bold" panose="020B0702040204020203" pitchFamily="34" charset="0"/>
                        </a:rPr>
                        <a:t>2026</a:t>
                      </a:r>
                      <a:endParaRPr lang="en-US" sz="1100" b="1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000" b="0" i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i="0" kern="120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5634948"/>
                  </a:ext>
                </a:extLst>
              </a:tr>
              <a:tr h="394975">
                <a:tc vMerge="1">
                  <a:txBody>
                    <a:bodyPr/>
                    <a:lstStyle/>
                    <a:p>
                      <a:pPr algn="ctr"/>
                      <a:endParaRPr lang="uk-UA" sz="1000" b="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Q3 </a:t>
                      </a:r>
                    </a:p>
                    <a:p>
                      <a:pPr algn="ctr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Mar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Q4 ’25-Q1 ‘26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May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Jun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Jul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Aug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Sep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Oct</a:t>
                      </a:r>
                      <a:endParaRPr lang="uk-UA" sz="11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Nov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Dec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Semilight" panose="020B0402040204020203" pitchFamily="34" charset="0"/>
                        </a:rPr>
                        <a:t>BRD</a:t>
                      </a:r>
                      <a:endParaRPr lang="uk-UA" sz="1100" b="0" i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57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Analysis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Development</a:t>
                      </a:r>
                      <a:endParaRPr lang="uk-UA" sz="1100" b="0" i="1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A97D4C8E-1619-4B6D-84CD-8462D4DF34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4582" y="5600700"/>
            <a:ext cx="1613325" cy="5745"/>
          </a:xfrm>
          <a:prstGeom prst="straightConnector1">
            <a:avLst/>
          </a:prstGeom>
          <a:noFill/>
          <a:ln w="28575">
            <a:solidFill>
              <a:srgbClr val="92D05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0" name="Straight Arrow Connector 5">
            <a:extLst>
              <a:ext uri="{FF2B5EF4-FFF2-40B4-BE49-F238E27FC236}">
                <a16:creationId xmlns:a16="http://schemas.microsoft.com/office/drawing/2014/main" id="{20FFA211-95CC-49BC-BAF1-E3251F2377AC}"/>
              </a:ext>
            </a:extLst>
          </p:cNvPr>
          <p:cNvCxnSpPr>
            <a:cxnSpLocks/>
          </p:cNvCxnSpPr>
          <p:nvPr/>
        </p:nvCxnSpPr>
        <p:spPr bwMode="auto">
          <a:xfrm>
            <a:off x="5092613" y="5846369"/>
            <a:ext cx="3030564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cxnSp>
        <p:nvCxnSpPr>
          <p:cNvPr id="21" name="Straight Arrow Connector 5">
            <a:extLst>
              <a:ext uri="{FF2B5EF4-FFF2-40B4-BE49-F238E27FC236}">
                <a16:creationId xmlns:a16="http://schemas.microsoft.com/office/drawing/2014/main" id="{3302D757-B5B6-43E8-B408-248D481F7E60}"/>
              </a:ext>
            </a:extLst>
          </p:cNvPr>
          <p:cNvCxnSpPr>
            <a:cxnSpLocks/>
          </p:cNvCxnSpPr>
          <p:nvPr/>
        </p:nvCxnSpPr>
        <p:spPr bwMode="auto">
          <a:xfrm>
            <a:off x="6149888" y="6160694"/>
            <a:ext cx="3030564" cy="0"/>
          </a:xfrm>
          <a:prstGeom prst="straightConnector1">
            <a:avLst/>
          </a:prstGeom>
          <a:noFill/>
          <a:ln w="28575">
            <a:solidFill>
              <a:srgbClr val="FFC000">
                <a:alpha val="70000"/>
              </a:srgbClr>
            </a:solidFill>
            <a:prstDash val="sysDash"/>
            <a:round/>
            <a:headEnd type="oval" w="med" len="med"/>
            <a:tailEnd type="triangle" w="med" len="med"/>
          </a:ln>
          <a:effectLst>
            <a:outerShdw blurRad="53975" dist="20000" dir="5400000" rotWithShape="0">
              <a:srgbClr val="808080">
                <a:alpha val="29999"/>
              </a:srgbClr>
            </a:outerShdw>
          </a:effectLst>
        </p:spPr>
      </p:cxnSp>
      <p:sp>
        <p:nvSpPr>
          <p:cNvPr id="173" name="Cube 6">
            <a:extLst>
              <a:ext uri="{FF2B5EF4-FFF2-40B4-BE49-F238E27FC236}">
                <a16:creationId xmlns:a16="http://schemas.microsoft.com/office/drawing/2014/main" id="{F8A4E757-7E51-46AF-B405-16CEFDA1CD30}"/>
              </a:ext>
            </a:extLst>
          </p:cNvPr>
          <p:cNvSpPr/>
          <p:nvPr/>
        </p:nvSpPr>
        <p:spPr>
          <a:xfrm>
            <a:off x="2509932" y="1930766"/>
            <a:ext cx="1802111" cy="1227692"/>
          </a:xfrm>
          <a:prstGeom prst="cube">
            <a:avLst>
              <a:gd name="adj" fmla="val 1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4" name="Cube 7">
            <a:extLst>
              <a:ext uri="{FF2B5EF4-FFF2-40B4-BE49-F238E27FC236}">
                <a16:creationId xmlns:a16="http://schemas.microsoft.com/office/drawing/2014/main" id="{5FCB7EDD-B3CC-4DCE-B9FA-402DCD2EFC04}"/>
              </a:ext>
            </a:extLst>
          </p:cNvPr>
          <p:cNvSpPr/>
          <p:nvPr/>
        </p:nvSpPr>
        <p:spPr>
          <a:xfrm>
            <a:off x="4213747" y="1165783"/>
            <a:ext cx="1802111" cy="1992676"/>
          </a:xfrm>
          <a:prstGeom prst="cube">
            <a:avLst>
              <a:gd name="adj" fmla="val 15000"/>
            </a:avLst>
          </a:prstGeom>
          <a:solidFill>
            <a:srgbClr val="029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5" name="Cube 9">
            <a:extLst>
              <a:ext uri="{FF2B5EF4-FFF2-40B4-BE49-F238E27FC236}">
                <a16:creationId xmlns:a16="http://schemas.microsoft.com/office/drawing/2014/main" id="{1ADF9AB6-9273-44BB-875E-67700A6BB245}"/>
              </a:ext>
            </a:extLst>
          </p:cNvPr>
          <p:cNvSpPr/>
          <p:nvPr/>
        </p:nvSpPr>
        <p:spPr>
          <a:xfrm>
            <a:off x="5865682" y="1942148"/>
            <a:ext cx="1802111" cy="1216311"/>
          </a:xfrm>
          <a:prstGeom prst="cube">
            <a:avLst>
              <a:gd name="adj" fmla="val 15000"/>
            </a:avLst>
          </a:prstGeom>
          <a:solidFill>
            <a:srgbClr val="029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6" name="Cube 10">
            <a:extLst>
              <a:ext uri="{FF2B5EF4-FFF2-40B4-BE49-F238E27FC236}">
                <a16:creationId xmlns:a16="http://schemas.microsoft.com/office/drawing/2014/main" id="{207EE245-60F4-4D5B-89B3-C1B0480882A8}"/>
              </a:ext>
            </a:extLst>
          </p:cNvPr>
          <p:cNvSpPr/>
          <p:nvPr/>
        </p:nvSpPr>
        <p:spPr>
          <a:xfrm>
            <a:off x="7557396" y="1936370"/>
            <a:ext cx="1802111" cy="1226692"/>
          </a:xfrm>
          <a:prstGeom prst="cube">
            <a:avLst>
              <a:gd name="adj" fmla="val 1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8" name="Group 12">
            <a:extLst>
              <a:ext uri="{FF2B5EF4-FFF2-40B4-BE49-F238E27FC236}">
                <a16:creationId xmlns:a16="http://schemas.microsoft.com/office/drawing/2014/main" id="{4C5563FF-504B-40F0-90B5-452024CD47BB}"/>
              </a:ext>
            </a:extLst>
          </p:cNvPr>
          <p:cNvGrpSpPr/>
          <p:nvPr/>
        </p:nvGrpSpPr>
        <p:grpSpPr>
          <a:xfrm>
            <a:off x="6246782" y="1353958"/>
            <a:ext cx="1118120" cy="697721"/>
            <a:chOff x="2897188" y="3733800"/>
            <a:chExt cx="636587" cy="527050"/>
          </a:xfrm>
          <a:solidFill>
            <a:srgbClr val="009597"/>
          </a:solidFill>
        </p:grpSpPr>
        <p:sp>
          <p:nvSpPr>
            <p:cNvPr id="179" name="Freeform 5">
              <a:extLst>
                <a:ext uri="{FF2B5EF4-FFF2-40B4-BE49-F238E27FC236}">
                  <a16:creationId xmlns:a16="http://schemas.microsoft.com/office/drawing/2014/main" id="{7C34860D-BB32-4F90-8F4C-1599ECD73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2750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0" name="Freeform 6">
              <a:extLst>
                <a:ext uri="{FF2B5EF4-FFF2-40B4-BE49-F238E27FC236}">
                  <a16:creationId xmlns:a16="http://schemas.microsoft.com/office/drawing/2014/main" id="{C8B9338D-78CC-4CB9-9FDA-31E159C0F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813" y="3940175"/>
              <a:ext cx="193675" cy="317500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1" name="Freeform 7">
              <a:extLst>
                <a:ext uri="{FF2B5EF4-FFF2-40B4-BE49-F238E27FC236}">
                  <a16:creationId xmlns:a16="http://schemas.microsoft.com/office/drawing/2014/main" id="{0C9DD605-FEB2-4651-A8FF-A96DAF5E2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CA69ED66-2284-4BD9-B93A-DEF156699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788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7790E760-1216-4AC7-8A34-CD2608623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475" y="3940175"/>
              <a:ext cx="193675" cy="317500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235B0321-03E9-4067-A0A4-B873D15C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375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4A26C076-45C3-4E29-A4F7-49EA96EA0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7688" y="4049713"/>
              <a:ext cx="247650" cy="200025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1C4D8699-0054-425F-BA4F-1B09A0A48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813" y="3733800"/>
              <a:ext cx="206375" cy="1539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4F0382C3-B8C7-46C2-85CB-A369C71CC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600" y="3844925"/>
              <a:ext cx="207963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94" name="Group 33">
            <a:extLst>
              <a:ext uri="{FF2B5EF4-FFF2-40B4-BE49-F238E27FC236}">
                <a16:creationId xmlns:a16="http://schemas.microsoft.com/office/drawing/2014/main" id="{F6747CE1-77F2-4DAB-8F96-76E8B2BCC322}"/>
              </a:ext>
            </a:extLst>
          </p:cNvPr>
          <p:cNvGrpSpPr/>
          <p:nvPr/>
        </p:nvGrpSpPr>
        <p:grpSpPr>
          <a:xfrm>
            <a:off x="8123177" y="1289219"/>
            <a:ext cx="833859" cy="710505"/>
            <a:chOff x="4425950" y="3640138"/>
            <a:chExt cx="593725" cy="655637"/>
          </a:xfrm>
          <a:solidFill>
            <a:srgbClr val="009597"/>
          </a:solidFill>
        </p:grpSpPr>
        <p:sp>
          <p:nvSpPr>
            <p:cNvPr id="195" name="Freeform 23">
              <a:extLst>
                <a:ext uri="{FF2B5EF4-FFF2-40B4-BE49-F238E27FC236}">
                  <a16:creationId xmlns:a16="http://schemas.microsoft.com/office/drawing/2014/main" id="{0E2A1666-C051-44EA-8564-8066C619C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0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6" name="Freeform 24">
              <a:extLst>
                <a:ext uri="{FF2B5EF4-FFF2-40B4-BE49-F238E27FC236}">
                  <a16:creationId xmlns:a16="http://schemas.microsoft.com/office/drawing/2014/main" id="{61D82682-430A-4952-A578-F8A7DDA35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575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7" name="Freeform 25">
              <a:extLst>
                <a:ext uri="{FF2B5EF4-FFF2-40B4-BE49-F238E27FC236}">
                  <a16:creationId xmlns:a16="http://schemas.microsoft.com/office/drawing/2014/main" id="{933F4B4C-B076-4AF9-B867-E9C0EB914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3463" y="4206875"/>
              <a:ext cx="730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2" y="53"/>
                </a:cxn>
                <a:cxn ang="0">
                  <a:pos x="22" y="53"/>
                </a:cxn>
                <a:cxn ang="0">
                  <a:pos x="44" y="3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0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4" y="53"/>
                    <a:pt x="44" y="43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8" name="Freeform 26">
              <a:extLst>
                <a:ext uri="{FF2B5EF4-FFF2-40B4-BE49-F238E27FC236}">
                  <a16:creationId xmlns:a16="http://schemas.microsoft.com/office/drawing/2014/main" id="{1EB61E64-5F5D-4158-8917-B87492E68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5950" y="3776663"/>
              <a:ext cx="593725" cy="519112"/>
            </a:xfrm>
            <a:custGeom>
              <a:avLst/>
              <a:gdLst/>
              <a:ahLst/>
              <a:cxnLst>
                <a:cxn ang="0">
                  <a:pos x="327" y="159"/>
                </a:cxn>
                <a:cxn ang="0">
                  <a:pos x="312" y="142"/>
                </a:cxn>
                <a:cxn ang="0">
                  <a:pos x="312" y="138"/>
                </a:cxn>
                <a:cxn ang="0">
                  <a:pos x="284" y="26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244" y="1"/>
                </a:cxn>
                <a:cxn ang="0">
                  <a:pos x="235" y="4"/>
                </a:cxn>
                <a:cxn ang="0">
                  <a:pos x="213" y="34"/>
                </a:cxn>
                <a:cxn ang="0">
                  <a:pos x="212" y="35"/>
                </a:cxn>
                <a:cxn ang="0">
                  <a:pos x="201" y="74"/>
                </a:cxn>
                <a:cxn ang="0">
                  <a:pos x="154" y="82"/>
                </a:cxn>
                <a:cxn ang="0">
                  <a:pos x="140" y="90"/>
                </a:cxn>
                <a:cxn ang="0">
                  <a:pos x="111" y="77"/>
                </a:cxn>
                <a:cxn ang="0">
                  <a:pos x="99" y="35"/>
                </a:cxn>
                <a:cxn ang="0">
                  <a:pos x="99" y="34"/>
                </a:cxn>
                <a:cxn ang="0">
                  <a:pos x="76" y="4"/>
                </a:cxn>
                <a:cxn ang="0">
                  <a:pos x="68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2" y="26"/>
                </a:cxn>
                <a:cxn ang="0">
                  <a:pos x="3" y="117"/>
                </a:cxn>
                <a:cxn ang="0">
                  <a:pos x="14" y="148"/>
                </a:cxn>
                <a:cxn ang="0">
                  <a:pos x="14" y="289"/>
                </a:cxn>
                <a:cxn ang="0">
                  <a:pos x="37" y="312"/>
                </a:cxn>
                <a:cxn ang="0">
                  <a:pos x="59" y="289"/>
                </a:cxn>
                <a:cxn ang="0">
                  <a:pos x="59" y="156"/>
                </a:cxn>
                <a:cxn ang="0">
                  <a:pos x="79" y="134"/>
                </a:cxn>
                <a:cxn ang="0">
                  <a:pos x="86" y="99"/>
                </a:cxn>
                <a:cxn ang="0">
                  <a:pos x="152" y="125"/>
                </a:cxn>
                <a:cxn ang="0">
                  <a:pos x="154" y="126"/>
                </a:cxn>
                <a:cxn ang="0">
                  <a:pos x="170" y="115"/>
                </a:cxn>
                <a:cxn ang="0">
                  <a:pos x="225" y="96"/>
                </a:cxn>
                <a:cxn ang="0">
                  <a:pos x="233" y="134"/>
                </a:cxn>
                <a:cxn ang="0">
                  <a:pos x="249" y="154"/>
                </a:cxn>
                <a:cxn ang="0">
                  <a:pos x="260" y="154"/>
                </a:cxn>
                <a:cxn ang="0">
                  <a:pos x="273" y="139"/>
                </a:cxn>
                <a:cxn ang="0">
                  <a:pos x="253" y="71"/>
                </a:cxn>
                <a:cxn ang="0">
                  <a:pos x="258" y="68"/>
                </a:cxn>
                <a:cxn ang="0">
                  <a:pos x="279" y="142"/>
                </a:cxn>
                <a:cxn ang="0">
                  <a:pos x="264" y="159"/>
                </a:cxn>
                <a:cxn ang="0">
                  <a:pos x="232" y="159"/>
                </a:cxn>
                <a:cxn ang="0">
                  <a:pos x="232" y="253"/>
                </a:cxn>
                <a:cxn ang="0">
                  <a:pos x="359" y="253"/>
                </a:cxn>
                <a:cxn ang="0">
                  <a:pos x="359" y="159"/>
                </a:cxn>
                <a:cxn ang="0">
                  <a:pos x="327" y="159"/>
                </a:cxn>
                <a:cxn ang="0">
                  <a:pos x="275" y="159"/>
                </a:cxn>
                <a:cxn ang="0">
                  <a:pos x="284" y="152"/>
                </a:cxn>
                <a:cxn ang="0">
                  <a:pos x="296" y="157"/>
                </a:cxn>
                <a:cxn ang="0">
                  <a:pos x="299" y="157"/>
                </a:cxn>
                <a:cxn ang="0">
                  <a:pos x="308" y="152"/>
                </a:cxn>
                <a:cxn ang="0">
                  <a:pos x="316" y="159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59" h="312">
                  <a:moveTo>
                    <a:pt x="327" y="159"/>
                  </a:moveTo>
                  <a:cubicBezTo>
                    <a:pt x="326" y="151"/>
                    <a:pt x="320" y="144"/>
                    <a:pt x="312" y="142"/>
                  </a:cubicBezTo>
                  <a:cubicBezTo>
                    <a:pt x="312" y="140"/>
                    <a:pt x="312" y="139"/>
                    <a:pt x="312" y="138"/>
                  </a:cubicBezTo>
                  <a:cubicBezTo>
                    <a:pt x="310" y="127"/>
                    <a:pt x="284" y="26"/>
                    <a:pt x="284" y="26"/>
                  </a:cubicBezTo>
                  <a:cubicBezTo>
                    <a:pt x="280" y="9"/>
                    <a:pt x="269" y="1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49" y="0"/>
                    <a:pt x="244" y="1"/>
                  </a:cubicBezTo>
                  <a:cubicBezTo>
                    <a:pt x="239" y="2"/>
                    <a:pt x="235" y="4"/>
                    <a:pt x="235" y="4"/>
                  </a:cubicBezTo>
                  <a:cubicBezTo>
                    <a:pt x="225" y="10"/>
                    <a:pt x="214" y="20"/>
                    <a:pt x="213" y="34"/>
                  </a:cubicBezTo>
                  <a:cubicBezTo>
                    <a:pt x="213" y="34"/>
                    <a:pt x="213" y="35"/>
                    <a:pt x="212" y="35"/>
                  </a:cubicBezTo>
                  <a:cubicBezTo>
                    <a:pt x="210" y="56"/>
                    <a:pt x="207" y="68"/>
                    <a:pt x="201" y="74"/>
                  </a:cubicBezTo>
                  <a:cubicBezTo>
                    <a:pt x="194" y="80"/>
                    <a:pt x="180" y="82"/>
                    <a:pt x="154" y="82"/>
                  </a:cubicBezTo>
                  <a:cubicBezTo>
                    <a:pt x="148" y="82"/>
                    <a:pt x="143" y="85"/>
                    <a:pt x="140" y="90"/>
                  </a:cubicBezTo>
                  <a:cubicBezTo>
                    <a:pt x="125" y="87"/>
                    <a:pt x="116" y="83"/>
                    <a:pt x="111" y="77"/>
                  </a:cubicBezTo>
                  <a:cubicBezTo>
                    <a:pt x="105" y="70"/>
                    <a:pt x="102" y="57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cubicBezTo>
                    <a:pt x="98" y="20"/>
                    <a:pt x="87" y="10"/>
                    <a:pt x="76" y="4"/>
                  </a:cubicBezTo>
                  <a:cubicBezTo>
                    <a:pt x="76" y="4"/>
                    <a:pt x="72" y="2"/>
                    <a:pt x="68" y="1"/>
                  </a:cubicBezTo>
                  <a:cubicBezTo>
                    <a:pt x="63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3" y="1"/>
                    <a:pt x="26" y="9"/>
                    <a:pt x="22" y="2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0" y="130"/>
                    <a:pt x="6" y="141"/>
                    <a:pt x="14" y="148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4" y="302"/>
                    <a:pt x="24" y="312"/>
                    <a:pt x="37" y="312"/>
                  </a:cubicBezTo>
                  <a:cubicBezTo>
                    <a:pt x="49" y="312"/>
                    <a:pt x="59" y="302"/>
                    <a:pt x="59" y="289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8" y="152"/>
                    <a:pt x="76" y="145"/>
                    <a:pt x="79" y="134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98" y="113"/>
                    <a:pt x="117" y="121"/>
                    <a:pt x="152" y="125"/>
                  </a:cubicBezTo>
                  <a:cubicBezTo>
                    <a:pt x="153" y="126"/>
                    <a:pt x="154" y="126"/>
                    <a:pt x="154" y="126"/>
                  </a:cubicBezTo>
                  <a:cubicBezTo>
                    <a:pt x="161" y="126"/>
                    <a:pt x="168" y="121"/>
                    <a:pt x="170" y="115"/>
                  </a:cubicBezTo>
                  <a:cubicBezTo>
                    <a:pt x="197" y="113"/>
                    <a:pt x="214" y="108"/>
                    <a:pt x="225" y="9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43"/>
                    <a:pt x="241" y="150"/>
                    <a:pt x="249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62" y="148"/>
                    <a:pt x="267" y="142"/>
                    <a:pt x="273" y="139"/>
                  </a:cubicBezTo>
                  <a:cubicBezTo>
                    <a:pt x="267" y="113"/>
                    <a:pt x="259" y="86"/>
                    <a:pt x="253" y="71"/>
                  </a:cubicBezTo>
                  <a:cubicBezTo>
                    <a:pt x="248" y="62"/>
                    <a:pt x="255" y="59"/>
                    <a:pt x="258" y="68"/>
                  </a:cubicBezTo>
                  <a:cubicBezTo>
                    <a:pt x="261" y="77"/>
                    <a:pt x="274" y="116"/>
                    <a:pt x="279" y="142"/>
                  </a:cubicBezTo>
                  <a:cubicBezTo>
                    <a:pt x="271" y="144"/>
                    <a:pt x="265" y="151"/>
                    <a:pt x="264" y="159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359" y="253"/>
                    <a:pt x="359" y="253"/>
                    <a:pt x="359" y="253"/>
                  </a:cubicBezTo>
                  <a:cubicBezTo>
                    <a:pt x="359" y="159"/>
                    <a:pt x="359" y="159"/>
                    <a:pt x="359" y="159"/>
                  </a:cubicBezTo>
                  <a:lnTo>
                    <a:pt x="327" y="159"/>
                  </a:lnTo>
                  <a:close/>
                  <a:moveTo>
                    <a:pt x="275" y="159"/>
                  </a:moveTo>
                  <a:cubicBezTo>
                    <a:pt x="277" y="155"/>
                    <a:pt x="280" y="153"/>
                    <a:pt x="284" y="152"/>
                  </a:cubicBezTo>
                  <a:cubicBezTo>
                    <a:pt x="287" y="155"/>
                    <a:pt x="291" y="157"/>
                    <a:pt x="296" y="157"/>
                  </a:cubicBezTo>
                  <a:cubicBezTo>
                    <a:pt x="297" y="157"/>
                    <a:pt x="298" y="157"/>
                    <a:pt x="299" y="157"/>
                  </a:cubicBezTo>
                  <a:cubicBezTo>
                    <a:pt x="302" y="156"/>
                    <a:pt x="305" y="154"/>
                    <a:pt x="308" y="152"/>
                  </a:cubicBezTo>
                  <a:cubicBezTo>
                    <a:pt x="312" y="153"/>
                    <a:pt x="315" y="155"/>
                    <a:pt x="316" y="159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99" name="Group 38">
            <a:extLst>
              <a:ext uri="{FF2B5EF4-FFF2-40B4-BE49-F238E27FC236}">
                <a16:creationId xmlns:a16="http://schemas.microsoft.com/office/drawing/2014/main" id="{EFDC0DE3-DD65-48F1-B6F9-ECFA2FC57976}"/>
              </a:ext>
            </a:extLst>
          </p:cNvPr>
          <p:cNvGrpSpPr/>
          <p:nvPr/>
        </p:nvGrpSpPr>
        <p:grpSpPr>
          <a:xfrm>
            <a:off x="2950926" y="1326330"/>
            <a:ext cx="907436" cy="672659"/>
            <a:chOff x="5216525" y="3651250"/>
            <a:chExt cx="646113" cy="620713"/>
          </a:xfrm>
          <a:solidFill>
            <a:srgbClr val="009597"/>
          </a:solidFill>
        </p:grpSpPr>
        <p:sp>
          <p:nvSpPr>
            <p:cNvPr id="200" name="Freeform 27">
              <a:extLst>
                <a:ext uri="{FF2B5EF4-FFF2-40B4-BE49-F238E27FC236}">
                  <a16:creationId xmlns:a16="http://schemas.microsoft.com/office/drawing/2014/main" id="{340CD626-1C8B-4BAD-906F-750BDCB44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488" y="3651250"/>
              <a:ext cx="144463" cy="146050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44" y="88"/>
                </a:cxn>
                <a:cxn ang="0">
                  <a:pos x="44" y="88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01" name="Freeform 28">
              <a:extLst>
                <a:ext uri="{FF2B5EF4-FFF2-40B4-BE49-F238E27FC236}">
                  <a16:creationId xmlns:a16="http://schemas.microsoft.com/office/drawing/2014/main" id="{577D640B-EDEB-41FB-BA38-9A29FE31B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375" y="3798888"/>
              <a:ext cx="287338" cy="469900"/>
            </a:xfrm>
            <a:custGeom>
              <a:avLst/>
              <a:gdLst/>
              <a:ahLst/>
              <a:cxnLst>
                <a:cxn ang="0">
                  <a:pos x="135" y="143"/>
                </a:cxn>
                <a:cxn ang="0">
                  <a:pos x="115" y="125"/>
                </a:cxn>
                <a:cxn ang="0">
                  <a:pos x="115" y="125"/>
                </a:cxn>
                <a:cxn ang="0">
                  <a:pos x="81" y="126"/>
                </a:cxn>
                <a:cxn ang="0">
                  <a:pos x="81" y="78"/>
                </a:cxn>
                <a:cxn ang="0">
                  <a:pos x="123" y="94"/>
                </a:cxn>
                <a:cxn ang="0">
                  <a:pos x="159" y="86"/>
                </a:cxn>
                <a:cxn ang="0">
                  <a:pos x="169" y="64"/>
                </a:cxn>
                <a:cxn ang="0">
                  <a:pos x="147" y="55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0" y="35"/>
                </a:cxn>
                <a:cxn ang="0">
                  <a:pos x="0" y="132"/>
                </a:cxn>
                <a:cxn ang="0">
                  <a:pos x="40" y="166"/>
                </a:cxn>
                <a:cxn ang="0">
                  <a:pos x="44" y="166"/>
                </a:cxn>
                <a:cxn ang="0">
                  <a:pos x="98" y="166"/>
                </a:cxn>
                <a:cxn ang="0">
                  <a:pos x="109" y="265"/>
                </a:cxn>
                <a:cxn ang="0">
                  <a:pos x="129" y="283"/>
                </a:cxn>
                <a:cxn ang="0">
                  <a:pos x="131" y="283"/>
                </a:cxn>
                <a:cxn ang="0">
                  <a:pos x="149" y="261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135" y="143"/>
                </a:cxn>
              </a:cxnLst>
              <a:rect l="0" t="0" r="r" b="b"/>
              <a:pathLst>
                <a:path w="173" h="283">
                  <a:moveTo>
                    <a:pt x="135" y="143"/>
                  </a:moveTo>
                  <a:cubicBezTo>
                    <a:pt x="134" y="133"/>
                    <a:pt x="126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2" y="88"/>
                    <a:pt x="105" y="94"/>
                    <a:pt x="123" y="94"/>
                  </a:cubicBezTo>
                  <a:cubicBezTo>
                    <a:pt x="133" y="94"/>
                    <a:pt x="145" y="92"/>
                    <a:pt x="159" y="86"/>
                  </a:cubicBezTo>
                  <a:cubicBezTo>
                    <a:pt x="168" y="83"/>
                    <a:pt x="173" y="73"/>
                    <a:pt x="169" y="64"/>
                  </a:cubicBezTo>
                  <a:cubicBezTo>
                    <a:pt x="166" y="56"/>
                    <a:pt x="156" y="51"/>
                    <a:pt x="147" y="55"/>
                  </a:cubicBezTo>
                  <a:cubicBezTo>
                    <a:pt x="113" y="68"/>
                    <a:pt x="106" y="60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0" y="10"/>
                    <a:pt x="60" y="4"/>
                    <a:pt x="50" y="1"/>
                  </a:cubicBezTo>
                  <a:cubicBezTo>
                    <a:pt x="50" y="1"/>
                    <a:pt x="46" y="0"/>
                    <a:pt x="41" y="0"/>
                  </a:cubicBezTo>
                  <a:cubicBezTo>
                    <a:pt x="36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6" y="5"/>
                    <a:pt x="0" y="17"/>
                    <a:pt x="0" y="3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53"/>
                    <a:pt x="21" y="166"/>
                    <a:pt x="40" y="166"/>
                  </a:cubicBezTo>
                  <a:cubicBezTo>
                    <a:pt x="41" y="166"/>
                    <a:pt x="42" y="166"/>
                    <a:pt x="44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10" y="275"/>
                    <a:pt x="119" y="283"/>
                    <a:pt x="129" y="283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42" y="282"/>
                    <a:pt x="150" y="272"/>
                    <a:pt x="149" y="261"/>
                  </a:cubicBezTo>
                  <a:lnTo>
                    <a:pt x="135" y="143"/>
                  </a:lnTo>
                  <a:close/>
                  <a:moveTo>
                    <a:pt x="135" y="143"/>
                  </a:moveTo>
                  <a:cubicBezTo>
                    <a:pt x="135" y="143"/>
                    <a:pt x="135" y="143"/>
                    <a:pt x="135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02" name="Freeform 29">
              <a:extLst>
                <a:ext uri="{FF2B5EF4-FFF2-40B4-BE49-F238E27FC236}">
                  <a16:creationId xmlns:a16="http://schemas.microsoft.com/office/drawing/2014/main" id="{FBED6EB7-7B42-4463-8E3D-D95884C4D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525" y="3830638"/>
              <a:ext cx="222250" cy="441325"/>
            </a:xfrm>
            <a:custGeom>
              <a:avLst/>
              <a:gdLst/>
              <a:ahLst/>
              <a:cxnLst>
                <a:cxn ang="0">
                  <a:pos x="135" y="170"/>
                </a:cxn>
                <a:cxn ang="0">
                  <a:pos x="118" y="153"/>
                </a:cxn>
                <a:cxn ang="0">
                  <a:pos x="34" y="153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70"/>
                </a:cxn>
                <a:cxn ang="0">
                  <a:pos x="8" y="184"/>
                </a:cxn>
                <a:cxn ang="0">
                  <a:pos x="3" y="204"/>
                </a:cxn>
                <a:cxn ang="0">
                  <a:pos x="3" y="251"/>
                </a:cxn>
                <a:cxn ang="0">
                  <a:pos x="18" y="266"/>
                </a:cxn>
                <a:cxn ang="0">
                  <a:pos x="32" y="251"/>
                </a:cxn>
                <a:cxn ang="0">
                  <a:pos x="32" y="204"/>
                </a:cxn>
                <a:cxn ang="0">
                  <a:pos x="43" y="192"/>
                </a:cxn>
                <a:cxn ang="0">
                  <a:pos x="91" y="192"/>
                </a:cxn>
                <a:cxn ang="0">
                  <a:pos x="103" y="204"/>
                </a:cxn>
                <a:cxn ang="0">
                  <a:pos x="103" y="251"/>
                </a:cxn>
                <a:cxn ang="0">
                  <a:pos x="117" y="266"/>
                </a:cxn>
                <a:cxn ang="0">
                  <a:pos x="131" y="251"/>
                </a:cxn>
                <a:cxn ang="0">
                  <a:pos x="131" y="204"/>
                </a:cxn>
                <a:cxn ang="0">
                  <a:pos x="126" y="18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35" y="170"/>
                </a:cxn>
              </a:cxnLst>
              <a:rect l="0" t="0" r="r" b="b"/>
              <a:pathLst>
                <a:path w="135" h="266">
                  <a:moveTo>
                    <a:pt x="135" y="170"/>
                  </a:moveTo>
                  <a:cubicBezTo>
                    <a:pt x="135" y="160"/>
                    <a:pt x="128" y="153"/>
                    <a:pt x="118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6"/>
                    <a:pt x="3" y="181"/>
                    <a:pt x="8" y="184"/>
                  </a:cubicBezTo>
                  <a:cubicBezTo>
                    <a:pt x="5" y="190"/>
                    <a:pt x="3" y="197"/>
                    <a:pt x="3" y="204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3" y="259"/>
                    <a:pt x="10" y="266"/>
                    <a:pt x="18" y="266"/>
                  </a:cubicBezTo>
                  <a:cubicBezTo>
                    <a:pt x="25" y="266"/>
                    <a:pt x="32" y="259"/>
                    <a:pt x="32" y="251"/>
                  </a:cubicBezTo>
                  <a:cubicBezTo>
                    <a:pt x="32" y="204"/>
                    <a:pt x="32" y="204"/>
                    <a:pt x="32" y="204"/>
                  </a:cubicBezTo>
                  <a:cubicBezTo>
                    <a:pt x="32" y="197"/>
                    <a:pt x="37" y="192"/>
                    <a:pt x="43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7" y="192"/>
                    <a:pt x="103" y="197"/>
                    <a:pt x="103" y="204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103" y="259"/>
                    <a:pt x="109" y="266"/>
                    <a:pt x="117" y="266"/>
                  </a:cubicBezTo>
                  <a:cubicBezTo>
                    <a:pt x="125" y="266"/>
                    <a:pt x="131" y="259"/>
                    <a:pt x="131" y="251"/>
                  </a:cubicBezTo>
                  <a:cubicBezTo>
                    <a:pt x="131" y="204"/>
                    <a:pt x="131" y="204"/>
                    <a:pt x="131" y="204"/>
                  </a:cubicBezTo>
                  <a:cubicBezTo>
                    <a:pt x="131" y="197"/>
                    <a:pt x="129" y="190"/>
                    <a:pt x="126" y="185"/>
                  </a:cubicBezTo>
                  <a:cubicBezTo>
                    <a:pt x="132" y="182"/>
                    <a:pt x="135" y="176"/>
                    <a:pt x="135" y="170"/>
                  </a:cubicBezTo>
                  <a:close/>
                  <a:moveTo>
                    <a:pt x="135" y="170"/>
                  </a:moveTo>
                  <a:cubicBezTo>
                    <a:pt x="135" y="170"/>
                    <a:pt x="135" y="170"/>
                    <a:pt x="135" y="1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03" name="Freeform 30">
              <a:extLst>
                <a:ext uri="{FF2B5EF4-FFF2-40B4-BE49-F238E27FC236}">
                  <a16:creationId xmlns:a16="http://schemas.microsoft.com/office/drawing/2014/main" id="{532DAE1A-A5D6-41A9-94F8-071F3976F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5925" y="3960813"/>
              <a:ext cx="366713" cy="29527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17" y="32"/>
                </a:cxn>
                <a:cxn ang="0">
                  <a:pos x="39" y="32"/>
                </a:cxn>
                <a:cxn ang="0">
                  <a:pos x="39" y="177"/>
                </a:cxn>
                <a:cxn ang="0">
                  <a:pos x="183" y="177"/>
                </a:cxn>
                <a:cxn ang="0">
                  <a:pos x="183" y="32"/>
                </a:cxn>
                <a:cxn ang="0">
                  <a:pos x="206" y="32"/>
                </a:cxn>
                <a:cxn ang="0">
                  <a:pos x="222" y="16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6" y="0"/>
                </a:cxn>
              </a:cxnLst>
              <a:rect l="0" t="0" r="r" b="b"/>
              <a:pathLst>
                <a:path w="222" h="177">
                  <a:moveTo>
                    <a:pt x="20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5" y="32"/>
                    <a:pt x="222" y="25"/>
                    <a:pt x="222" y="16"/>
                  </a:cubicBezTo>
                  <a:cubicBezTo>
                    <a:pt x="222" y="7"/>
                    <a:pt x="215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04" name="Freeform 31">
              <a:extLst>
                <a:ext uri="{FF2B5EF4-FFF2-40B4-BE49-F238E27FC236}">
                  <a16:creationId xmlns:a16="http://schemas.microsoft.com/office/drawing/2014/main" id="{4A94D35A-8A57-4BBA-83DD-5643AD115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588" y="3749675"/>
              <a:ext cx="254000" cy="203200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78" y="47"/>
                </a:cxn>
                <a:cxn ang="0">
                  <a:pos x="121" y="66"/>
                </a:cxn>
                <a:cxn ang="0">
                  <a:pos x="108" y="107"/>
                </a:cxn>
                <a:cxn ang="0">
                  <a:pos x="7" y="107"/>
                </a:cxn>
                <a:cxn ang="0">
                  <a:pos x="0" y="114"/>
                </a:cxn>
                <a:cxn ang="0">
                  <a:pos x="7" y="122"/>
                </a:cxn>
                <a:cxn ang="0">
                  <a:pos x="113" y="122"/>
                </a:cxn>
                <a:cxn ang="0">
                  <a:pos x="120" y="117"/>
                </a:cxn>
                <a:cxn ang="0">
                  <a:pos x="153" y="10"/>
                </a:cxn>
                <a:cxn ang="0">
                  <a:pos x="148" y="1"/>
                </a:cxn>
                <a:cxn ang="0">
                  <a:pos x="139" y="6"/>
                </a:cxn>
                <a:cxn ang="0">
                  <a:pos x="131" y="31"/>
                </a:cxn>
                <a:cxn ang="0">
                  <a:pos x="93" y="14"/>
                </a:cxn>
                <a:cxn ang="0">
                  <a:pos x="90" y="49"/>
                </a:cxn>
                <a:cxn ang="0">
                  <a:pos x="82" y="46"/>
                </a:cxn>
                <a:cxn ang="0">
                  <a:pos x="86" y="38"/>
                </a:cxn>
                <a:cxn ang="0">
                  <a:pos x="90" y="49"/>
                </a:cxn>
                <a:cxn ang="0">
                  <a:pos x="91" y="25"/>
                </a:cxn>
                <a:cxn ang="0">
                  <a:pos x="95" y="18"/>
                </a:cxn>
                <a:cxn ang="0">
                  <a:pos x="102" y="21"/>
                </a:cxn>
                <a:cxn ang="0">
                  <a:pos x="91" y="25"/>
                </a:cxn>
                <a:cxn ang="0">
                  <a:pos x="110" y="55"/>
                </a:cxn>
                <a:cxn ang="0">
                  <a:pos x="103" y="38"/>
                </a:cxn>
                <a:cxn ang="0">
                  <a:pos x="120" y="31"/>
                </a:cxn>
                <a:cxn ang="0">
                  <a:pos x="128" y="42"/>
                </a:cxn>
                <a:cxn ang="0">
                  <a:pos x="125" y="52"/>
                </a:cxn>
                <a:cxn ang="0">
                  <a:pos x="110" y="55"/>
                </a:cxn>
                <a:cxn ang="0">
                  <a:pos x="110" y="55"/>
                </a:cxn>
                <a:cxn ang="0">
                  <a:pos x="110" y="55"/>
                </a:cxn>
              </a:cxnLst>
              <a:rect l="0" t="0" r="r" b="b"/>
              <a:pathLst>
                <a:path w="154" h="122">
                  <a:moveTo>
                    <a:pt x="93" y="14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11"/>
                    <a:pt x="0" y="114"/>
                  </a:cubicBezTo>
                  <a:cubicBezTo>
                    <a:pt x="0" y="118"/>
                    <a:pt x="3" y="122"/>
                    <a:pt x="7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6" y="122"/>
                    <a:pt x="119" y="120"/>
                    <a:pt x="120" y="11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6"/>
                    <a:pt x="152" y="3"/>
                    <a:pt x="148" y="1"/>
                  </a:cubicBezTo>
                  <a:cubicBezTo>
                    <a:pt x="144" y="0"/>
                    <a:pt x="140" y="2"/>
                    <a:pt x="139" y="6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93" y="14"/>
                  </a:lnTo>
                  <a:close/>
                  <a:moveTo>
                    <a:pt x="90" y="49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41"/>
                    <a:pt x="91" y="45"/>
                    <a:pt x="90" y="49"/>
                  </a:cubicBezTo>
                  <a:close/>
                  <a:moveTo>
                    <a:pt x="91" y="25"/>
                  </a:moveTo>
                  <a:cubicBezTo>
                    <a:pt x="95" y="18"/>
                    <a:pt x="95" y="18"/>
                    <a:pt x="95" y="18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5"/>
                    <a:pt x="96" y="26"/>
                    <a:pt x="91" y="25"/>
                  </a:cubicBezTo>
                  <a:close/>
                  <a:moveTo>
                    <a:pt x="110" y="55"/>
                  </a:moveTo>
                  <a:cubicBezTo>
                    <a:pt x="103" y="53"/>
                    <a:pt x="100" y="45"/>
                    <a:pt x="103" y="38"/>
                  </a:cubicBezTo>
                  <a:cubicBezTo>
                    <a:pt x="106" y="32"/>
                    <a:pt x="114" y="29"/>
                    <a:pt x="120" y="31"/>
                  </a:cubicBezTo>
                  <a:cubicBezTo>
                    <a:pt x="125" y="33"/>
                    <a:pt x="127" y="37"/>
                    <a:pt x="128" y="4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1" y="56"/>
                    <a:pt x="115" y="58"/>
                    <a:pt x="110" y="55"/>
                  </a:cubicBezTo>
                  <a:close/>
                  <a:moveTo>
                    <a:pt x="110" y="55"/>
                  </a:moveTo>
                  <a:cubicBezTo>
                    <a:pt x="110" y="55"/>
                    <a:pt x="110" y="55"/>
                    <a:pt x="110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205" name="Freeform 37">
            <a:extLst>
              <a:ext uri="{FF2B5EF4-FFF2-40B4-BE49-F238E27FC236}">
                <a16:creationId xmlns:a16="http://schemas.microsoft.com/office/drawing/2014/main" id="{F51CDA9A-A307-4B34-A4F5-D2E56D11067A}"/>
              </a:ext>
            </a:extLst>
          </p:cNvPr>
          <p:cNvSpPr>
            <a:spLocks noEditPoints="1"/>
          </p:cNvSpPr>
          <p:nvPr/>
        </p:nvSpPr>
        <p:spPr bwMode="auto">
          <a:xfrm>
            <a:off x="4957907" y="552856"/>
            <a:ext cx="822713" cy="720827"/>
          </a:xfrm>
          <a:custGeom>
            <a:avLst/>
            <a:gdLst/>
            <a:ahLst/>
            <a:cxnLst>
              <a:cxn ang="0">
                <a:pos x="44" y="43"/>
              </a:cxn>
              <a:cxn ang="0">
                <a:pos x="87" y="0"/>
              </a:cxn>
              <a:cxn ang="0">
                <a:pos x="130" y="43"/>
              </a:cxn>
              <a:cxn ang="0">
                <a:pos x="87" y="86"/>
              </a:cxn>
              <a:cxn ang="0">
                <a:pos x="44" y="43"/>
              </a:cxn>
              <a:cxn ang="0">
                <a:pos x="137" y="37"/>
              </a:cxn>
              <a:cxn ang="0">
                <a:pos x="263" y="14"/>
              </a:cxn>
              <a:cxn ang="0">
                <a:pos x="252" y="124"/>
              </a:cxn>
              <a:cxn ang="0">
                <a:pos x="206" y="104"/>
              </a:cxn>
              <a:cxn ang="0">
                <a:pos x="204" y="129"/>
              </a:cxn>
              <a:cxn ang="0">
                <a:pos x="183" y="119"/>
              </a:cxn>
              <a:cxn ang="0">
                <a:pos x="121" y="148"/>
              </a:cxn>
              <a:cxn ang="0">
                <a:pos x="96" y="145"/>
              </a:cxn>
              <a:cxn ang="0">
                <a:pos x="80" y="219"/>
              </a:cxn>
              <a:cxn ang="0">
                <a:pos x="60" y="242"/>
              </a:cxn>
              <a:cxn ang="0">
                <a:pos x="60" y="377"/>
              </a:cxn>
              <a:cxn ang="0">
                <a:pos x="37" y="400"/>
              </a:cxn>
              <a:cxn ang="0">
                <a:pos x="37" y="400"/>
              </a:cxn>
              <a:cxn ang="0">
                <a:pos x="14" y="377"/>
              </a:cxn>
              <a:cxn ang="0">
                <a:pos x="15" y="234"/>
              </a:cxn>
              <a:cxn ang="0">
                <a:pos x="3" y="203"/>
              </a:cxn>
              <a:cxn ang="0">
                <a:pos x="23" y="110"/>
              </a:cxn>
              <a:cxn ang="0">
                <a:pos x="59" y="84"/>
              </a:cxn>
              <a:cxn ang="0">
                <a:pos x="59" y="84"/>
              </a:cxn>
              <a:cxn ang="0">
                <a:pos x="69" y="85"/>
              </a:cxn>
              <a:cxn ang="0">
                <a:pos x="78" y="88"/>
              </a:cxn>
              <a:cxn ang="0">
                <a:pos x="99" y="111"/>
              </a:cxn>
              <a:cxn ang="0">
                <a:pos x="155" y="100"/>
              </a:cxn>
              <a:cxn ang="0">
                <a:pos x="156" y="99"/>
              </a:cxn>
              <a:cxn ang="0">
                <a:pos x="157" y="84"/>
              </a:cxn>
              <a:cxn ang="0">
                <a:pos x="134" y="74"/>
              </a:cxn>
              <a:cxn ang="0">
                <a:pos x="137" y="37"/>
              </a:cxn>
              <a:cxn ang="0">
                <a:pos x="168" y="92"/>
              </a:cxn>
              <a:cxn ang="0">
                <a:pos x="178" y="95"/>
              </a:cxn>
              <a:cxn ang="0">
                <a:pos x="186" y="108"/>
              </a:cxn>
              <a:cxn ang="0">
                <a:pos x="193" y="111"/>
              </a:cxn>
              <a:cxn ang="0">
                <a:pos x="194" y="100"/>
              </a:cxn>
              <a:cxn ang="0">
                <a:pos x="169" y="89"/>
              </a:cxn>
              <a:cxn ang="0">
                <a:pos x="168" y="92"/>
              </a:cxn>
              <a:cxn ang="0">
                <a:pos x="267" y="117"/>
              </a:cxn>
              <a:cxn ang="0">
                <a:pos x="327" y="155"/>
              </a:cxn>
              <a:cxn ang="0">
                <a:pos x="331" y="147"/>
              </a:cxn>
              <a:cxn ang="0">
                <a:pos x="272" y="109"/>
              </a:cxn>
              <a:cxn ang="0">
                <a:pos x="267" y="117"/>
              </a:cxn>
              <a:cxn ang="0">
                <a:pos x="345" y="14"/>
              </a:cxn>
              <a:cxn ang="0">
                <a:pos x="343" y="5"/>
              </a:cxn>
              <a:cxn ang="0">
                <a:pos x="274" y="21"/>
              </a:cxn>
              <a:cxn ang="0">
                <a:pos x="276" y="30"/>
              </a:cxn>
              <a:cxn ang="0">
                <a:pos x="345" y="14"/>
              </a:cxn>
              <a:cxn ang="0">
                <a:pos x="276" y="67"/>
              </a:cxn>
              <a:cxn ang="0">
                <a:pos x="275" y="76"/>
              </a:cxn>
              <a:cxn ang="0">
                <a:pos x="353" y="81"/>
              </a:cxn>
              <a:cxn ang="0">
                <a:pos x="354" y="71"/>
              </a:cxn>
              <a:cxn ang="0">
                <a:pos x="276" y="67"/>
              </a:cxn>
              <a:cxn ang="0">
                <a:pos x="276" y="67"/>
              </a:cxn>
              <a:cxn ang="0">
                <a:pos x="276" y="67"/>
              </a:cxn>
            </a:cxnLst>
            <a:rect l="0" t="0" r="r" b="b"/>
            <a:pathLst>
              <a:path w="354" h="400">
                <a:moveTo>
                  <a:pt x="44" y="43"/>
                </a:moveTo>
                <a:cubicBezTo>
                  <a:pt x="44" y="19"/>
                  <a:pt x="63" y="0"/>
                  <a:pt x="87" y="0"/>
                </a:cubicBezTo>
                <a:cubicBezTo>
                  <a:pt x="111" y="0"/>
                  <a:pt x="130" y="19"/>
                  <a:pt x="130" y="43"/>
                </a:cubicBezTo>
                <a:cubicBezTo>
                  <a:pt x="130" y="67"/>
                  <a:pt x="111" y="86"/>
                  <a:pt x="87" y="86"/>
                </a:cubicBezTo>
                <a:cubicBezTo>
                  <a:pt x="63" y="86"/>
                  <a:pt x="44" y="67"/>
                  <a:pt x="44" y="43"/>
                </a:cubicBezTo>
                <a:close/>
                <a:moveTo>
                  <a:pt x="137" y="37"/>
                </a:moveTo>
                <a:cubicBezTo>
                  <a:pt x="263" y="14"/>
                  <a:pt x="263" y="14"/>
                  <a:pt x="263" y="14"/>
                </a:cubicBezTo>
                <a:cubicBezTo>
                  <a:pt x="252" y="124"/>
                  <a:pt x="252" y="124"/>
                  <a:pt x="252" y="124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69" y="139"/>
                  <a:pt x="145" y="148"/>
                  <a:pt x="121" y="148"/>
                </a:cubicBezTo>
                <a:cubicBezTo>
                  <a:pt x="112" y="148"/>
                  <a:pt x="104" y="147"/>
                  <a:pt x="96" y="145"/>
                </a:cubicBezTo>
                <a:cubicBezTo>
                  <a:pt x="80" y="219"/>
                  <a:pt x="80" y="219"/>
                  <a:pt x="80" y="219"/>
                </a:cubicBezTo>
                <a:cubicBezTo>
                  <a:pt x="77" y="231"/>
                  <a:pt x="70" y="238"/>
                  <a:pt x="60" y="242"/>
                </a:cubicBezTo>
                <a:cubicBezTo>
                  <a:pt x="60" y="377"/>
                  <a:pt x="60" y="377"/>
                  <a:pt x="60" y="377"/>
                </a:cubicBezTo>
                <a:cubicBezTo>
                  <a:pt x="60" y="390"/>
                  <a:pt x="50" y="400"/>
                  <a:pt x="37" y="400"/>
                </a:cubicBezTo>
                <a:cubicBezTo>
                  <a:pt x="37" y="400"/>
                  <a:pt x="37" y="400"/>
                  <a:pt x="37" y="400"/>
                </a:cubicBezTo>
                <a:cubicBezTo>
                  <a:pt x="25" y="400"/>
                  <a:pt x="14" y="390"/>
                  <a:pt x="14" y="377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6" y="226"/>
                  <a:pt x="0" y="215"/>
                  <a:pt x="3" y="20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6" y="92"/>
                  <a:pt x="44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64" y="84"/>
                  <a:pt x="69" y="85"/>
                </a:cubicBezTo>
                <a:cubicBezTo>
                  <a:pt x="73" y="86"/>
                  <a:pt x="78" y="88"/>
                  <a:pt x="78" y="88"/>
                </a:cubicBezTo>
                <a:cubicBezTo>
                  <a:pt x="87" y="92"/>
                  <a:pt x="95" y="100"/>
                  <a:pt x="99" y="111"/>
                </a:cubicBezTo>
                <a:cubicBezTo>
                  <a:pt x="117" y="119"/>
                  <a:pt x="145" y="116"/>
                  <a:pt x="155" y="100"/>
                </a:cubicBezTo>
                <a:cubicBezTo>
                  <a:pt x="156" y="100"/>
                  <a:pt x="156" y="99"/>
                  <a:pt x="156" y="99"/>
                </a:cubicBezTo>
                <a:cubicBezTo>
                  <a:pt x="157" y="84"/>
                  <a:pt x="157" y="84"/>
                  <a:pt x="157" y="84"/>
                </a:cubicBezTo>
                <a:cubicBezTo>
                  <a:pt x="134" y="74"/>
                  <a:pt x="134" y="74"/>
                  <a:pt x="134" y="74"/>
                </a:cubicBezTo>
                <a:lnTo>
                  <a:pt x="137" y="37"/>
                </a:lnTo>
                <a:close/>
                <a:moveTo>
                  <a:pt x="168" y="92"/>
                </a:moveTo>
                <a:cubicBezTo>
                  <a:pt x="172" y="92"/>
                  <a:pt x="175" y="93"/>
                  <a:pt x="178" y="95"/>
                </a:cubicBezTo>
                <a:cubicBezTo>
                  <a:pt x="183" y="98"/>
                  <a:pt x="185" y="103"/>
                  <a:pt x="186" y="108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69" y="89"/>
                  <a:pt x="169" y="89"/>
                  <a:pt x="169" y="89"/>
                </a:cubicBezTo>
                <a:lnTo>
                  <a:pt x="168" y="92"/>
                </a:lnTo>
                <a:close/>
                <a:moveTo>
                  <a:pt x="267" y="117"/>
                </a:moveTo>
                <a:cubicBezTo>
                  <a:pt x="327" y="155"/>
                  <a:pt x="327" y="155"/>
                  <a:pt x="327" y="155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72" y="109"/>
                  <a:pt x="272" y="109"/>
                  <a:pt x="272" y="109"/>
                </a:cubicBezTo>
                <a:lnTo>
                  <a:pt x="267" y="117"/>
                </a:lnTo>
                <a:close/>
                <a:moveTo>
                  <a:pt x="345" y="14"/>
                </a:moveTo>
                <a:cubicBezTo>
                  <a:pt x="343" y="5"/>
                  <a:pt x="343" y="5"/>
                  <a:pt x="343" y="5"/>
                </a:cubicBezTo>
                <a:cubicBezTo>
                  <a:pt x="274" y="21"/>
                  <a:pt x="274" y="21"/>
                  <a:pt x="274" y="21"/>
                </a:cubicBezTo>
                <a:cubicBezTo>
                  <a:pt x="276" y="30"/>
                  <a:pt x="276" y="30"/>
                  <a:pt x="276" y="30"/>
                </a:cubicBezTo>
                <a:lnTo>
                  <a:pt x="345" y="14"/>
                </a:lnTo>
                <a:close/>
                <a:moveTo>
                  <a:pt x="276" y="67"/>
                </a:moveTo>
                <a:cubicBezTo>
                  <a:pt x="275" y="76"/>
                  <a:pt x="275" y="76"/>
                  <a:pt x="275" y="76"/>
                </a:cubicBezTo>
                <a:cubicBezTo>
                  <a:pt x="353" y="81"/>
                  <a:pt x="353" y="81"/>
                  <a:pt x="353" y="81"/>
                </a:cubicBezTo>
                <a:cubicBezTo>
                  <a:pt x="354" y="71"/>
                  <a:pt x="354" y="71"/>
                  <a:pt x="354" y="71"/>
                </a:cubicBezTo>
                <a:lnTo>
                  <a:pt x="276" y="67"/>
                </a:lnTo>
                <a:close/>
                <a:moveTo>
                  <a:pt x="276" y="67"/>
                </a:moveTo>
                <a:cubicBezTo>
                  <a:pt x="276" y="67"/>
                  <a:pt x="276" y="67"/>
                  <a:pt x="276" y="67"/>
                </a:cubicBezTo>
              </a:path>
            </a:pathLst>
          </a:custGeom>
          <a:solidFill>
            <a:srgbClr val="00959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0CD3C23-793C-46EB-91E4-8BD1B78F6CF8}"/>
              </a:ext>
            </a:extLst>
          </p:cNvPr>
          <p:cNvSpPr txBox="1"/>
          <p:nvPr/>
        </p:nvSpPr>
        <p:spPr>
          <a:xfrm>
            <a:off x="2659375" y="2531198"/>
            <a:ext cx="1214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A6EF399-A9CE-447D-9850-E555EA7F22D0}"/>
              </a:ext>
            </a:extLst>
          </p:cNvPr>
          <p:cNvSpPr txBox="1"/>
          <p:nvPr/>
        </p:nvSpPr>
        <p:spPr>
          <a:xfrm>
            <a:off x="4442747" y="2101572"/>
            <a:ext cx="11638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07C6986-0D2B-4057-9058-2D4F37FB7B35}"/>
              </a:ext>
            </a:extLst>
          </p:cNvPr>
          <p:cNvSpPr txBox="1"/>
          <p:nvPr/>
        </p:nvSpPr>
        <p:spPr>
          <a:xfrm>
            <a:off x="6015858" y="2529726"/>
            <a:ext cx="11950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C3C8115C-2ECA-4B53-A984-CD42587955D9}"/>
              </a:ext>
            </a:extLst>
          </p:cNvPr>
          <p:cNvSpPr txBox="1"/>
          <p:nvPr/>
        </p:nvSpPr>
        <p:spPr>
          <a:xfrm>
            <a:off x="7741293" y="2531198"/>
            <a:ext cx="12157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 min</a:t>
            </a:r>
            <a:endParaRPr lang="en-US" sz="2133" b="1">
              <a:solidFill>
                <a:schemeClr val="bg1"/>
              </a:solidFill>
            </a:endParaRPr>
          </a:p>
        </p:txBody>
      </p:sp>
      <p:sp>
        <p:nvSpPr>
          <p:cNvPr id="221" name="Rounded Rectangle 45">
            <a:extLst>
              <a:ext uri="{FF2B5EF4-FFF2-40B4-BE49-F238E27FC236}">
                <a16:creationId xmlns:a16="http://schemas.microsoft.com/office/drawing/2014/main" id="{296D81B5-5F47-4716-B62D-4FB96A5CD9AB}"/>
              </a:ext>
            </a:extLst>
          </p:cNvPr>
          <p:cNvSpPr/>
          <p:nvPr/>
        </p:nvSpPr>
        <p:spPr>
          <a:xfrm>
            <a:off x="2225372" y="3178004"/>
            <a:ext cx="1988376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1. Providing data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2" name="Rounded Rectangle 45">
            <a:extLst>
              <a:ext uri="{FF2B5EF4-FFF2-40B4-BE49-F238E27FC236}">
                <a16:creationId xmlns:a16="http://schemas.microsoft.com/office/drawing/2014/main" id="{E1D6299B-649D-4F05-9033-6D59ACC24811}"/>
              </a:ext>
            </a:extLst>
          </p:cNvPr>
          <p:cNvSpPr/>
          <p:nvPr/>
        </p:nvSpPr>
        <p:spPr>
          <a:xfrm>
            <a:off x="4296354" y="3190219"/>
            <a:ext cx="1692977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ct val="20000"/>
              </a:spcBef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1400" b="1" err="1">
                <a:solidFill>
                  <a:schemeClr val="tx1">
                    <a:lumMod val="50000"/>
                  </a:schemeClr>
                </a:solidFill>
              </a:rPr>
              <a:t>reKYC</a:t>
            </a:r>
            <a:endParaRPr 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3" name="Rounded Rectangle 45">
            <a:extLst>
              <a:ext uri="{FF2B5EF4-FFF2-40B4-BE49-F238E27FC236}">
                <a16:creationId xmlns:a16="http://schemas.microsoft.com/office/drawing/2014/main" id="{3F1810C0-C039-4C35-B564-FFCB47BC088D}"/>
              </a:ext>
            </a:extLst>
          </p:cNvPr>
          <p:cNvSpPr/>
          <p:nvPr/>
        </p:nvSpPr>
        <p:spPr>
          <a:xfrm>
            <a:off x="6096000" y="3175731"/>
            <a:ext cx="1513292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3. Documents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4" name="Rounded Rectangle 45">
            <a:extLst>
              <a:ext uri="{FF2B5EF4-FFF2-40B4-BE49-F238E27FC236}">
                <a16:creationId xmlns:a16="http://schemas.microsoft.com/office/drawing/2014/main" id="{34FD86CE-46AA-41D6-BA16-EF963987DBBE}"/>
              </a:ext>
            </a:extLst>
          </p:cNvPr>
          <p:cNvSpPr/>
          <p:nvPr/>
        </p:nvSpPr>
        <p:spPr>
          <a:xfrm>
            <a:off x="7715961" y="3190219"/>
            <a:ext cx="1913633" cy="396000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ct val="20000"/>
              </a:spcBef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</a:rPr>
              <a:t>4 Activation</a:t>
            </a:r>
            <a:endParaRPr lang="en-US" sz="2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5" name="Rounded Rectangle 45">
            <a:extLst>
              <a:ext uri="{FF2B5EF4-FFF2-40B4-BE49-F238E27FC236}">
                <a16:creationId xmlns:a16="http://schemas.microsoft.com/office/drawing/2014/main" id="{CB7F68EA-030C-43B0-B850-5F2E6F2CDB04}"/>
              </a:ext>
            </a:extLst>
          </p:cNvPr>
          <p:cNvSpPr/>
          <p:nvPr/>
        </p:nvSpPr>
        <p:spPr>
          <a:xfrm>
            <a:off x="2225371" y="3665059"/>
            <a:ext cx="1988376" cy="1299033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9170">
              <a:spcBef>
                <a:spcPct val="20000"/>
              </a:spcBef>
              <a:defRPr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Customer gives to the Bank tax number, phone number for verification. Bank fulfill customer’s quest from Diya, prefill all necessary questions</a:t>
            </a:r>
          </a:p>
        </p:txBody>
      </p:sp>
      <p:sp>
        <p:nvSpPr>
          <p:cNvPr id="226" name="Rounded Rectangle 45">
            <a:extLst>
              <a:ext uri="{FF2B5EF4-FFF2-40B4-BE49-F238E27FC236}">
                <a16:creationId xmlns:a16="http://schemas.microsoft.com/office/drawing/2014/main" id="{7D8AD2EF-025E-43DB-A549-348989688A25}"/>
              </a:ext>
            </a:extLst>
          </p:cNvPr>
          <p:cNvSpPr/>
          <p:nvPr/>
        </p:nvSpPr>
        <p:spPr>
          <a:xfrm>
            <a:off x="4296354" y="3665059"/>
            <a:ext cx="1719504" cy="1105625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9170">
              <a:spcBef>
                <a:spcPct val="20000"/>
              </a:spcBef>
              <a:defRPr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Automatic checking of customer and updating customer in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</a:rPr>
              <a:t>iopday</a:t>
            </a:r>
            <a:endParaRPr lang="en-US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7" name="Rounded Rectangle 45">
            <a:extLst>
              <a:ext uri="{FF2B5EF4-FFF2-40B4-BE49-F238E27FC236}">
                <a16:creationId xmlns:a16="http://schemas.microsoft.com/office/drawing/2014/main" id="{DF4FFB60-1080-4203-851B-DC9A09ADD08E}"/>
              </a:ext>
            </a:extLst>
          </p:cNvPr>
          <p:cNvSpPr/>
          <p:nvPr/>
        </p:nvSpPr>
        <p:spPr>
          <a:xfrm>
            <a:off x="6098465" y="3654727"/>
            <a:ext cx="1510828" cy="1101923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9170">
              <a:spcBef>
                <a:spcPct val="20000"/>
              </a:spcBef>
              <a:defRPr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Customer signs questionnaire remotely with EDS in web-cabinet</a:t>
            </a:r>
          </a:p>
        </p:txBody>
      </p:sp>
      <p:sp>
        <p:nvSpPr>
          <p:cNvPr id="228" name="Rounded Rectangle 45">
            <a:extLst>
              <a:ext uri="{FF2B5EF4-FFF2-40B4-BE49-F238E27FC236}">
                <a16:creationId xmlns:a16="http://schemas.microsoft.com/office/drawing/2014/main" id="{662D5DDB-83B3-41CB-B95F-191578304C91}"/>
              </a:ext>
            </a:extLst>
          </p:cNvPr>
          <p:cNvSpPr/>
          <p:nvPr/>
        </p:nvSpPr>
        <p:spPr>
          <a:xfrm>
            <a:off x="7691900" y="3665059"/>
            <a:ext cx="1937695" cy="1101923"/>
          </a:xfrm>
          <a:prstGeom prst="roundRect">
            <a:avLst/>
          </a:prstGeom>
          <a:solidFill>
            <a:schemeClr val="bg1"/>
          </a:solidFill>
          <a:ln cap="rnd">
            <a:gradFill>
              <a:gsLst>
                <a:gs pos="0">
                  <a:srgbClr val="CCF4F2"/>
                </a:gs>
                <a:gs pos="74000">
                  <a:srgbClr val="189FA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9170">
              <a:spcBef>
                <a:spcPct val="20000"/>
              </a:spcBef>
              <a:defRPr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Bank activates changes after receiving questionnaire 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0A4B903-2997-4930-A5B9-C1A7C2BA795E}"/>
              </a:ext>
            </a:extLst>
          </p:cNvPr>
          <p:cNvSpPr txBox="1"/>
          <p:nvPr/>
        </p:nvSpPr>
        <p:spPr>
          <a:xfrm>
            <a:off x="2684562" y="2174750"/>
            <a:ext cx="1214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strike="sngStrike">
                <a:solidFill>
                  <a:srgbClr val="FF0000"/>
                </a:solidFill>
              </a:rPr>
              <a:t>30 min</a:t>
            </a:r>
            <a:endParaRPr lang="en-US" sz="2133" b="1" strike="sngStrike">
              <a:solidFill>
                <a:srgbClr val="FF0000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EB669A3-D649-4B09-90F1-BD4D2B73DD78}"/>
              </a:ext>
            </a:extLst>
          </p:cNvPr>
          <p:cNvSpPr txBox="1"/>
          <p:nvPr/>
        </p:nvSpPr>
        <p:spPr>
          <a:xfrm>
            <a:off x="4441823" y="1720721"/>
            <a:ext cx="11638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strike="sngStrike">
                <a:solidFill>
                  <a:srgbClr val="FF0000"/>
                </a:solidFill>
              </a:rPr>
              <a:t>35 min</a:t>
            </a:r>
            <a:endParaRPr lang="en-US" sz="2133" b="1" strike="sngStrike">
              <a:solidFill>
                <a:srgbClr val="FF0000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53A6EDB-5D58-4965-A773-2F5E3FC6FD41}"/>
              </a:ext>
            </a:extLst>
          </p:cNvPr>
          <p:cNvSpPr txBox="1"/>
          <p:nvPr/>
        </p:nvSpPr>
        <p:spPr>
          <a:xfrm>
            <a:off x="6003757" y="2155061"/>
            <a:ext cx="11950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strike="sngStrike">
                <a:solidFill>
                  <a:srgbClr val="FF0000"/>
                </a:solidFill>
              </a:rPr>
              <a:t>15 min</a:t>
            </a:r>
            <a:endParaRPr lang="en-US" sz="2133" b="1" strike="sngStrike">
              <a:solidFill>
                <a:srgbClr val="FF0000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B3C4851-02AE-46B7-A207-6B68AACBD01C}"/>
              </a:ext>
            </a:extLst>
          </p:cNvPr>
          <p:cNvSpPr txBox="1"/>
          <p:nvPr/>
        </p:nvSpPr>
        <p:spPr>
          <a:xfrm>
            <a:off x="7741293" y="2134971"/>
            <a:ext cx="12157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strike="sngStrike">
                <a:solidFill>
                  <a:srgbClr val="FF0000"/>
                </a:solidFill>
              </a:rPr>
              <a:t>5 min</a:t>
            </a:r>
            <a:endParaRPr lang="en-US" sz="2133" b="1" strike="sngStrik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8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DD1C1912-1E9A-C025-FD46-6E320313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81923"/>
              </p:ext>
            </p:extLst>
          </p:nvPr>
        </p:nvGraphicFramePr>
        <p:xfrm>
          <a:off x="245327" y="1640857"/>
          <a:ext cx="11619571" cy="345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356">
                  <a:extLst>
                    <a:ext uri="{9D8B030D-6E8A-4147-A177-3AD203B41FA5}">
                      <a16:colId xmlns:a16="http://schemas.microsoft.com/office/drawing/2014/main" val="917859117"/>
                    </a:ext>
                  </a:extLst>
                </a:gridCol>
                <a:gridCol w="1572322">
                  <a:extLst>
                    <a:ext uri="{9D8B030D-6E8A-4147-A177-3AD203B41FA5}">
                      <a16:colId xmlns:a16="http://schemas.microsoft.com/office/drawing/2014/main" val="1915900556"/>
                    </a:ext>
                  </a:extLst>
                </a:gridCol>
                <a:gridCol w="1527717">
                  <a:extLst>
                    <a:ext uri="{9D8B030D-6E8A-4147-A177-3AD203B41FA5}">
                      <a16:colId xmlns:a16="http://schemas.microsoft.com/office/drawing/2014/main" val="1410949591"/>
                    </a:ext>
                  </a:extLst>
                </a:gridCol>
                <a:gridCol w="1550019">
                  <a:extLst>
                    <a:ext uri="{9D8B030D-6E8A-4147-A177-3AD203B41FA5}">
                      <a16:colId xmlns:a16="http://schemas.microsoft.com/office/drawing/2014/main" val="4181091339"/>
                    </a:ext>
                  </a:extLst>
                </a:gridCol>
                <a:gridCol w="1605776">
                  <a:extLst>
                    <a:ext uri="{9D8B030D-6E8A-4147-A177-3AD203B41FA5}">
                      <a16:colId xmlns:a16="http://schemas.microsoft.com/office/drawing/2014/main" val="1652378182"/>
                    </a:ext>
                  </a:extLst>
                </a:gridCol>
                <a:gridCol w="1639229">
                  <a:extLst>
                    <a:ext uri="{9D8B030D-6E8A-4147-A177-3AD203B41FA5}">
                      <a16:colId xmlns:a16="http://schemas.microsoft.com/office/drawing/2014/main" val="3338417218"/>
                    </a:ext>
                  </a:extLst>
                </a:gridCol>
                <a:gridCol w="2297152">
                  <a:extLst>
                    <a:ext uri="{9D8B030D-6E8A-4147-A177-3AD203B41FA5}">
                      <a16:colId xmlns:a16="http://schemas.microsoft.com/office/drawing/2014/main" val="151549234"/>
                    </a:ext>
                  </a:extLst>
                </a:gridCol>
              </a:tblGrid>
              <a:tr h="8582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Segments</a:t>
                      </a:r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Outstanding </a:t>
                      </a:r>
                    </a:p>
                    <a:p>
                      <a:pPr algn="ctr"/>
                      <a:r>
                        <a:rPr lang="en-GB" dirty="0"/>
                        <a:t>31/12/2024 (number)</a:t>
                      </a:r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Acquisition reminder 2024</a:t>
                      </a:r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Total Acquisition target 2025 (number)</a:t>
                      </a:r>
                    </a:p>
                    <a:p>
                      <a:pPr algn="ctr"/>
                      <a:endParaRPr lang="en-GB"/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Active Acquisition target 2025 (number)</a:t>
                      </a:r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Outstanding 31/12/2025</a:t>
                      </a:r>
                    </a:p>
                    <a:p>
                      <a:pPr algn="ctr"/>
                      <a:endParaRPr lang="en-GB"/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  <a:r>
                        <a:rPr lang="en-GB" err="1"/>
                        <a:t>ctive</a:t>
                      </a:r>
                      <a:r>
                        <a:rPr lang="en-GB"/>
                        <a:t> Acquisition 2025</a:t>
                      </a:r>
                    </a:p>
                  </a:txBody>
                  <a:tcPr anchor="ctr">
                    <a:solidFill>
                      <a:srgbClr val="009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4084"/>
                  </a:ext>
                </a:extLst>
              </a:tr>
              <a:tr h="49722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5 433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baseline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838</a:t>
                      </a:r>
                      <a:endParaRPr lang="uk-UA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38060"/>
                  </a:ext>
                </a:extLst>
              </a:tr>
              <a:tr h="49722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non IT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7 664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  <a:endParaRPr lang="en-GB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1 801</a:t>
                      </a:r>
                      <a:endParaRPr lang="uk-UA" dirty="0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7 820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18956"/>
                  </a:ext>
                </a:extLst>
              </a:tr>
              <a:tr h="49722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IT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1 699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GB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3 698</a:t>
                      </a:r>
                      <a:endParaRPr lang="uk-UA" dirty="0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27155"/>
                  </a:ext>
                </a:extLst>
              </a:tr>
              <a:tr h="497223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GB" b="1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766</a:t>
                      </a:r>
                      <a:endParaRPr lang="en-GB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1 231</a:t>
                      </a:r>
                      <a:endParaRPr lang="en-GB" b="1" dirty="0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10 347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8 337</a:t>
                      </a:r>
                      <a:endParaRPr lang="uk-UA" b="1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14 906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29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1047" y="5804034"/>
            <a:ext cx="976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*- we don’t have specific target per each branch and segment, just total target for branch for whole Professionals group.</a:t>
            </a:r>
            <a:endParaRPr lang="uk-UA" sz="140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D93782C-FB65-4AC8-9EAA-45C76F421692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2025 AMBITION ADVISOR’S VISION</a:t>
            </a:r>
            <a:endParaRPr lang="en-US" sz="2400" dirty="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7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15"/>
          <p:cNvSpPr txBox="1"/>
          <p:nvPr/>
        </p:nvSpPr>
        <p:spPr>
          <a:xfrm rot="5400000">
            <a:off x="8282139" y="2341873"/>
            <a:ext cx="5060573" cy="24250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9033"/>
              <a:gd name="connsiteY0" fmla="*/ 78 h 10078"/>
              <a:gd name="connsiteX1" fmla="*/ 9033 w 9033"/>
              <a:gd name="connsiteY1" fmla="*/ 0 h 10078"/>
              <a:gd name="connsiteX2" fmla="*/ 8000 w 9033"/>
              <a:gd name="connsiteY2" fmla="*/ 10078 h 10078"/>
              <a:gd name="connsiteX3" fmla="*/ 2000 w 9033"/>
              <a:gd name="connsiteY3" fmla="*/ 10078 h 10078"/>
              <a:gd name="connsiteX4" fmla="*/ 0 w 9033"/>
              <a:gd name="connsiteY4" fmla="*/ 78 h 10078"/>
              <a:gd name="connsiteX0" fmla="*/ 0 w 9322"/>
              <a:gd name="connsiteY0" fmla="*/ 51 h 10000"/>
              <a:gd name="connsiteX1" fmla="*/ 9322 w 9322"/>
              <a:gd name="connsiteY1" fmla="*/ 0 h 10000"/>
              <a:gd name="connsiteX2" fmla="*/ 8178 w 9322"/>
              <a:gd name="connsiteY2" fmla="*/ 10000 h 10000"/>
              <a:gd name="connsiteX3" fmla="*/ 1536 w 9322"/>
              <a:gd name="connsiteY3" fmla="*/ 10000 h 10000"/>
              <a:gd name="connsiteX4" fmla="*/ 0 w 9322"/>
              <a:gd name="connsiteY4" fmla="*/ 51 h 10000"/>
              <a:gd name="connsiteX0" fmla="*/ 0 w 9725"/>
              <a:gd name="connsiteY0" fmla="*/ 51 h 10000"/>
              <a:gd name="connsiteX1" fmla="*/ 9725 w 9725"/>
              <a:gd name="connsiteY1" fmla="*/ 0 h 10000"/>
              <a:gd name="connsiteX2" fmla="*/ 8773 w 9725"/>
              <a:gd name="connsiteY2" fmla="*/ 10000 h 10000"/>
              <a:gd name="connsiteX3" fmla="*/ 1648 w 9725"/>
              <a:gd name="connsiteY3" fmla="*/ 10000 h 10000"/>
              <a:gd name="connsiteX4" fmla="*/ 0 w 9725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38 w 10000"/>
              <a:gd name="connsiteY2" fmla="*/ 10000 h 10000"/>
              <a:gd name="connsiteX3" fmla="*/ 1695 w 10000"/>
              <a:gd name="connsiteY3" fmla="*/ 10000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38 w 10000"/>
              <a:gd name="connsiteY2" fmla="*/ 10000 h 10000"/>
              <a:gd name="connsiteX3" fmla="*/ 2177 w 10000"/>
              <a:gd name="connsiteY3" fmla="*/ 9897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2177 w 10000"/>
              <a:gd name="connsiteY3" fmla="*/ 9897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1578 w 10000"/>
              <a:gd name="connsiteY3" fmla="*/ 9923 h 10000"/>
              <a:gd name="connsiteX4" fmla="*/ 0 w 10000"/>
              <a:gd name="connsiteY4" fmla="*/ 51 h 10000"/>
              <a:gd name="connsiteX0" fmla="*/ 0 w 10000"/>
              <a:gd name="connsiteY0" fmla="*/ 51 h 10000"/>
              <a:gd name="connsiteX1" fmla="*/ 10000 w 10000"/>
              <a:gd name="connsiteY1" fmla="*/ 0 h 10000"/>
              <a:gd name="connsiteX2" fmla="*/ 9071 w 10000"/>
              <a:gd name="connsiteY2" fmla="*/ 10000 h 10000"/>
              <a:gd name="connsiteX3" fmla="*/ 1445 w 10000"/>
              <a:gd name="connsiteY3" fmla="*/ 9923 h 10000"/>
              <a:gd name="connsiteX4" fmla="*/ 0 w 10000"/>
              <a:gd name="connsiteY4" fmla="*/ 51 h 10000"/>
              <a:gd name="connsiteX0" fmla="*/ 0 w 10233"/>
              <a:gd name="connsiteY0" fmla="*/ 102 h 10000"/>
              <a:gd name="connsiteX1" fmla="*/ 10233 w 10233"/>
              <a:gd name="connsiteY1" fmla="*/ 0 h 10000"/>
              <a:gd name="connsiteX2" fmla="*/ 9304 w 10233"/>
              <a:gd name="connsiteY2" fmla="*/ 10000 h 10000"/>
              <a:gd name="connsiteX3" fmla="*/ 1678 w 10233"/>
              <a:gd name="connsiteY3" fmla="*/ 9923 h 10000"/>
              <a:gd name="connsiteX4" fmla="*/ 0 w 10233"/>
              <a:gd name="connsiteY4" fmla="*/ 1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3" h="10000">
                <a:moveTo>
                  <a:pt x="0" y="102"/>
                </a:moveTo>
                <a:lnTo>
                  <a:pt x="10233" y="0"/>
                </a:lnTo>
                <a:cubicBezTo>
                  <a:pt x="9912" y="3333"/>
                  <a:pt x="9625" y="6667"/>
                  <a:pt x="9304" y="10000"/>
                </a:cubicBezTo>
                <a:lnTo>
                  <a:pt x="1678" y="9923"/>
                </a:lnTo>
                <a:lnTo>
                  <a:pt x="0" y="102"/>
                </a:lnTo>
                <a:close/>
              </a:path>
            </a:pathLst>
          </a:custGeom>
          <a:solidFill>
            <a:srgbClr val="DBF1F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697877" y="808375"/>
            <a:ext cx="3218395" cy="215756"/>
          </a:xfrm>
          <a:prstGeom prst="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31.12.2024</a:t>
            </a:r>
          </a:p>
        </p:txBody>
      </p:sp>
      <p:sp>
        <p:nvSpPr>
          <p:cNvPr id="5" name="Rettangolo 32">
            <a:extLst>
              <a:ext uri="{FF2B5EF4-FFF2-40B4-BE49-F238E27FC236}">
                <a16:creationId xmlns:a16="http://schemas.microsoft.com/office/drawing/2014/main" id="{057AADCA-6932-470B-AE60-421197303E8A}"/>
              </a:ext>
            </a:extLst>
          </p:cNvPr>
          <p:cNvSpPr/>
          <p:nvPr/>
        </p:nvSpPr>
        <p:spPr>
          <a:xfrm>
            <a:off x="7786568" y="731823"/>
            <a:ext cx="3218395" cy="215756"/>
          </a:xfrm>
          <a:prstGeom prst="rect">
            <a:avLst/>
          </a:prstGeom>
          <a:solidFill>
            <a:srgbClr val="C2E6E6"/>
          </a:solidFill>
          <a:ln>
            <a:gradFill>
              <a:gsLst>
                <a:gs pos="0">
                  <a:srgbClr val="189FA1"/>
                </a:gs>
                <a:gs pos="74000">
                  <a:srgbClr val="189FA1"/>
                </a:gs>
                <a:gs pos="83000">
                  <a:srgbClr val="189FA1"/>
                </a:gs>
                <a:gs pos="100000">
                  <a:srgbClr val="189FA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Arial"/>
              </a:rPr>
              <a:t>31.12.2025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70585"/>
              </p:ext>
            </p:extLst>
          </p:nvPr>
        </p:nvGraphicFramePr>
        <p:xfrm>
          <a:off x="6790944" y="1129980"/>
          <a:ext cx="5234026" cy="4870474"/>
        </p:xfrm>
        <a:graphic>
          <a:graphicData uri="http://schemas.openxmlformats.org/drawingml/2006/table">
            <a:tbl>
              <a:tblPr/>
              <a:tblGrid>
                <a:gridCol w="1054921">
                  <a:extLst>
                    <a:ext uri="{9D8B030D-6E8A-4147-A177-3AD203B41FA5}">
                      <a16:colId xmlns:a16="http://schemas.microsoft.com/office/drawing/2014/main" val="3091957290"/>
                    </a:ext>
                  </a:extLst>
                </a:gridCol>
                <a:gridCol w="710043">
                  <a:extLst>
                    <a:ext uri="{9D8B030D-6E8A-4147-A177-3AD203B41FA5}">
                      <a16:colId xmlns:a16="http://schemas.microsoft.com/office/drawing/2014/main" val="1332640599"/>
                    </a:ext>
                  </a:extLst>
                </a:gridCol>
                <a:gridCol w="730329">
                  <a:extLst>
                    <a:ext uri="{9D8B030D-6E8A-4147-A177-3AD203B41FA5}">
                      <a16:colId xmlns:a16="http://schemas.microsoft.com/office/drawing/2014/main" val="3968025230"/>
                    </a:ext>
                  </a:extLst>
                </a:gridCol>
                <a:gridCol w="953485">
                  <a:extLst>
                    <a:ext uri="{9D8B030D-6E8A-4147-A177-3AD203B41FA5}">
                      <a16:colId xmlns:a16="http://schemas.microsoft.com/office/drawing/2014/main" val="4110476812"/>
                    </a:ext>
                  </a:extLst>
                </a:gridCol>
                <a:gridCol w="882481">
                  <a:extLst>
                    <a:ext uri="{9D8B030D-6E8A-4147-A177-3AD203B41FA5}">
                      <a16:colId xmlns:a16="http://schemas.microsoft.com/office/drawing/2014/main" val="1881648389"/>
                    </a:ext>
                  </a:extLst>
                </a:gridCol>
                <a:gridCol w="902767">
                  <a:extLst>
                    <a:ext uri="{9D8B030D-6E8A-4147-A177-3AD203B41FA5}">
                      <a16:colId xmlns:a16="http://schemas.microsoft.com/office/drawing/2014/main" val="873234575"/>
                    </a:ext>
                  </a:extLst>
                </a:gridCol>
              </a:tblGrid>
              <a:tr h="211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Clients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Clients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rate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Attrition rate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Balance 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83376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Kyiv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20232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Kharkiv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61218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Dnipro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66834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Poltava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647355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Vinnytsia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82093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Lviv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12792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Zaporizhzhya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878987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Cherkasy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86700"/>
                  </a:ext>
                </a:extLst>
              </a:tr>
              <a:tr h="178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Ivano-Frankivsk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40316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Zakarpattia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8716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Sumy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75696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Odesa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90598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Zhytomyr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31226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Kirovohrad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64238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Mykolaiv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4761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Khmelnytsyi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79260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Chernivtsi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49614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Volyn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55882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Chernihiv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72022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Rivne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93230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Kherson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32454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Ternopil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60162"/>
                  </a:ext>
                </a:extLst>
              </a:tr>
              <a:tr h="212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1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496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1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344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36.9%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3" marR="5863" marT="5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601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967" y="1193616"/>
          <a:ext cx="6456555" cy="4806841"/>
        </p:xfrm>
        <a:graphic>
          <a:graphicData uri="http://schemas.openxmlformats.org/drawingml/2006/table">
            <a:tbl>
              <a:tblPr/>
              <a:tblGrid>
                <a:gridCol w="814857">
                  <a:extLst>
                    <a:ext uri="{9D8B030D-6E8A-4147-A177-3AD203B41FA5}">
                      <a16:colId xmlns:a16="http://schemas.microsoft.com/office/drawing/2014/main" val="3328198154"/>
                    </a:ext>
                  </a:extLst>
                </a:gridCol>
                <a:gridCol w="678361">
                  <a:extLst>
                    <a:ext uri="{9D8B030D-6E8A-4147-A177-3AD203B41FA5}">
                      <a16:colId xmlns:a16="http://schemas.microsoft.com/office/drawing/2014/main" val="4060325469"/>
                    </a:ext>
                  </a:extLst>
                </a:gridCol>
                <a:gridCol w="765938">
                  <a:extLst>
                    <a:ext uri="{9D8B030D-6E8A-4147-A177-3AD203B41FA5}">
                      <a16:colId xmlns:a16="http://schemas.microsoft.com/office/drawing/2014/main" val="823875787"/>
                    </a:ext>
                  </a:extLst>
                </a:gridCol>
                <a:gridCol w="985669">
                  <a:extLst>
                    <a:ext uri="{9D8B030D-6E8A-4147-A177-3AD203B41FA5}">
                      <a16:colId xmlns:a16="http://schemas.microsoft.com/office/drawing/2014/main" val="1207092561"/>
                    </a:ext>
                  </a:extLst>
                </a:gridCol>
                <a:gridCol w="731975">
                  <a:extLst>
                    <a:ext uri="{9D8B030D-6E8A-4147-A177-3AD203B41FA5}">
                      <a16:colId xmlns:a16="http://schemas.microsoft.com/office/drawing/2014/main" val="2658239315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val="628575028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4011897654"/>
                    </a:ext>
                  </a:extLst>
                </a:gridCol>
                <a:gridCol w="916610">
                  <a:extLst>
                    <a:ext uri="{9D8B030D-6E8A-4147-A177-3AD203B41FA5}">
                      <a16:colId xmlns:a16="http://schemas.microsoft.com/office/drawing/2014/main" val="1268401024"/>
                    </a:ext>
                  </a:extLst>
                </a:gridCol>
              </a:tblGrid>
              <a:tr h="206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Clients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Clients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rate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Attrition rate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Balance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Branches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per branch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84271"/>
                  </a:ext>
                </a:extLst>
              </a:tr>
              <a:tr h="222813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Kyiv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2102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94873"/>
                  </a:ext>
                </a:extLst>
              </a:tr>
              <a:tr h="2397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Kharkiv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606773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903785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Dnipro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99883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Sumy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59272"/>
                  </a:ext>
                </a:extLst>
              </a:tr>
              <a:tr h="170923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Odesa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776448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Poltava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941600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Zakarpattia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28009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Ivano-Frankivsk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62162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Vinnytsia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827407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Volyn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822477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Kirovohrad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785713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Cherkasy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9275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Zaporizhzhya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02083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Chernivtsi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56718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Khmelnytskyi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61152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Mykolaiv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707686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Ternopil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322720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Chernihiv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70847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Kherson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441263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Zhytomyr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245931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Rivne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76510"/>
                  </a:ext>
                </a:extLst>
              </a:tr>
              <a:tr h="1983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5968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4747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32.08%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3440" marR="3440" marT="34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575169"/>
                  </a:ext>
                </a:extLst>
              </a:tr>
            </a:tbl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id="{58FF003F-C3D5-48C8-AF99-35ABD16F0784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/>
              <a:t>Key figures acquisition / By </a:t>
            </a:r>
            <a:r>
              <a:rPr lang="fr-FR" sz="2400" err="1"/>
              <a:t>region</a:t>
            </a:r>
            <a:r>
              <a:rPr lang="fr-FR" sz="2400"/>
              <a:t> </a:t>
            </a:r>
            <a:endParaRPr lang="en-US" sz="2400">
              <a:solidFill>
                <a:srgbClr val="009597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99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C48BC-A724-484B-8EFC-76664E67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3" y="210894"/>
            <a:ext cx="10824633" cy="753532"/>
          </a:xfrm>
        </p:spPr>
        <p:txBody>
          <a:bodyPr>
            <a:normAutofit/>
          </a:bodyPr>
          <a:lstStyle/>
          <a:p>
            <a:r>
              <a:rPr lang="en-GB" sz="2400"/>
              <a:t>New Customer acquisition by channels  2025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B6CF99-A7A2-4E1D-B9F1-F925851BF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6</a:t>
            </a:fld>
            <a:endParaRPr lang="pl-PL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3F21D38C-8C48-42E8-911E-8EA625A1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12304"/>
              </p:ext>
            </p:extLst>
          </p:nvPr>
        </p:nvGraphicFramePr>
        <p:xfrm>
          <a:off x="705996" y="2569031"/>
          <a:ext cx="5270855" cy="27694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56611">
                  <a:extLst>
                    <a:ext uri="{9D8B030D-6E8A-4147-A177-3AD203B41FA5}">
                      <a16:colId xmlns:a16="http://schemas.microsoft.com/office/drawing/2014/main" val="368098310"/>
                    </a:ext>
                  </a:extLst>
                </a:gridCol>
                <a:gridCol w="1566792">
                  <a:extLst>
                    <a:ext uri="{9D8B030D-6E8A-4147-A177-3AD203B41FA5}">
                      <a16:colId xmlns:a16="http://schemas.microsoft.com/office/drawing/2014/main" val="469375661"/>
                    </a:ext>
                  </a:extLst>
                </a:gridCol>
                <a:gridCol w="1447452">
                  <a:extLst>
                    <a:ext uri="{9D8B030D-6E8A-4147-A177-3AD203B41FA5}">
                      <a16:colId xmlns:a16="http://schemas.microsoft.com/office/drawing/2014/main" val="4003772161"/>
                    </a:ext>
                  </a:extLst>
                </a:gridCol>
              </a:tblGrid>
              <a:tr h="731122"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Channels</a:t>
                      </a:r>
                    </a:p>
                  </a:txBody>
                  <a:tcPr marL="0" marR="0" marT="0" marB="0"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Acquisition cumulative </a:t>
                      </a:r>
                    </a:p>
                  </a:txBody>
                  <a:tcPr marL="0" marR="0" marT="0" marB="0" anchor="ctr">
                    <a:solidFill>
                      <a:srgbClr val="009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Share of </a:t>
                      </a:r>
                      <a:r>
                        <a:rPr lang="en-US" noProof="0" err="1"/>
                        <a:t>acquiaition</a:t>
                      </a:r>
                      <a:endParaRPr lang="en-US" noProof="0"/>
                    </a:p>
                  </a:txBody>
                  <a:tcPr marL="0" marR="0" marT="0" marB="0" anchor="ctr">
                    <a:solidFill>
                      <a:srgbClr val="009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2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Hubs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583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Pure Digital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531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00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Digital+Contact Centre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092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84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Branches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3 552</a:t>
                      </a:r>
                      <a:endParaRPr lang="uk-UA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  <a:endParaRPr lang="pl-PL" sz="1800" b="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13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baseline="0">
                          <a:solidFill>
                            <a:srgbClr val="001E0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496</a:t>
                      </a:r>
                      <a:endParaRPr lang="uk-UA">
                        <a:solidFill>
                          <a:srgbClr val="001E0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l-PL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6448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4F1F9DD-BF85-4407-9BD3-5BB92088E392}"/>
              </a:ext>
            </a:extLst>
          </p:cNvPr>
          <p:cNvGraphicFramePr/>
          <p:nvPr/>
        </p:nvGraphicFramePr>
        <p:xfrm>
          <a:off x="6213561" y="1790293"/>
          <a:ext cx="5720948" cy="37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25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1E897B-3D25-4780-9990-F1ABB0CF8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440463"/>
              </p:ext>
            </p:extLst>
          </p:nvPr>
        </p:nvGraphicFramePr>
        <p:xfrm>
          <a:off x="233362" y="0"/>
          <a:ext cx="10911600" cy="60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A7D4A49-10F0-4B69-896E-84D73D68B62A}"/>
              </a:ext>
            </a:extLst>
          </p:cNvPr>
          <p:cNvSpPr/>
          <p:nvPr/>
        </p:nvSpPr>
        <p:spPr>
          <a:xfrm>
            <a:off x="11270280" y="1830491"/>
            <a:ext cx="108000" cy="108000"/>
          </a:xfrm>
          <a:prstGeom prst="rect">
            <a:avLst/>
          </a:prstGeom>
          <a:solidFill>
            <a:srgbClr val="1C5253"/>
          </a:solidFill>
          <a:ln>
            <a:solidFill>
              <a:srgbClr val="1C5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3B11E-9AD1-496A-AE65-8A901D28B5DC}"/>
              </a:ext>
            </a:extLst>
          </p:cNvPr>
          <p:cNvSpPr/>
          <p:nvPr/>
        </p:nvSpPr>
        <p:spPr>
          <a:xfrm>
            <a:off x="11271585" y="2001692"/>
            <a:ext cx="108000" cy="108000"/>
          </a:xfrm>
          <a:prstGeom prst="rect">
            <a:avLst/>
          </a:prstGeom>
          <a:solidFill>
            <a:srgbClr val="668600"/>
          </a:solidFill>
          <a:ln>
            <a:solidFill>
              <a:srgbClr val="668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5067-9373-4877-81DC-87FF235996F2}"/>
              </a:ext>
            </a:extLst>
          </p:cNvPr>
          <p:cNvSpPr/>
          <p:nvPr/>
        </p:nvSpPr>
        <p:spPr>
          <a:xfrm>
            <a:off x="11271585" y="2180164"/>
            <a:ext cx="108000" cy="108000"/>
          </a:xfrm>
          <a:prstGeom prst="rect">
            <a:avLst/>
          </a:prstGeom>
          <a:solidFill>
            <a:srgbClr val="7A0A14"/>
          </a:solidFill>
          <a:ln>
            <a:solidFill>
              <a:srgbClr val="7A0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A58E7-B853-4C8F-BCFB-67A644D6C506}"/>
              </a:ext>
            </a:extLst>
          </p:cNvPr>
          <p:cNvSpPr txBox="1"/>
          <p:nvPr/>
        </p:nvSpPr>
        <p:spPr>
          <a:xfrm>
            <a:off x="11324280" y="1911288"/>
            <a:ext cx="69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Micro</a:t>
            </a: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AE5EE-CD41-4E3C-A2AA-A25E109451D5}"/>
              </a:ext>
            </a:extLst>
          </p:cNvPr>
          <p:cNvSpPr txBox="1"/>
          <p:nvPr/>
        </p:nvSpPr>
        <p:spPr>
          <a:xfrm>
            <a:off x="11325270" y="1748298"/>
            <a:ext cx="69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PE</a:t>
            </a: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80136-C3D6-4950-945C-C6E4A6B2C8DA}"/>
              </a:ext>
            </a:extLst>
          </p:cNvPr>
          <p:cNvSpPr txBox="1"/>
          <p:nvPr/>
        </p:nvSpPr>
        <p:spPr>
          <a:xfrm>
            <a:off x="11336215" y="2096525"/>
            <a:ext cx="69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PE IT</a:t>
            </a: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30862882-7E42-4CC2-8230-460E993FDFC6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Total 2025 NBI, by clients segments (</a:t>
            </a:r>
            <a:r>
              <a:rPr lang="en-US" sz="2400" err="1"/>
              <a:t>kEUR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800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E030AD1-78E9-45C4-0868-D5B9B789B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73847"/>
              </p:ext>
            </p:extLst>
          </p:nvPr>
        </p:nvGraphicFramePr>
        <p:xfrm>
          <a:off x="324890" y="841788"/>
          <a:ext cx="7403784" cy="182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3761">
                  <a:extLst>
                    <a:ext uri="{9D8B030D-6E8A-4147-A177-3AD203B41FA5}">
                      <a16:colId xmlns:a16="http://schemas.microsoft.com/office/drawing/2014/main" val="2129948994"/>
                    </a:ext>
                  </a:extLst>
                </a:gridCol>
                <a:gridCol w="2294626">
                  <a:extLst>
                    <a:ext uri="{9D8B030D-6E8A-4147-A177-3AD203B41FA5}">
                      <a16:colId xmlns:a16="http://schemas.microsoft.com/office/drawing/2014/main" val="3738321964"/>
                    </a:ext>
                  </a:extLst>
                </a:gridCol>
                <a:gridCol w="2415397">
                  <a:extLst>
                    <a:ext uri="{9D8B030D-6E8A-4147-A177-3AD203B41FA5}">
                      <a16:colId xmlns:a16="http://schemas.microsoft.com/office/drawing/2014/main" val="1010400190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all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2024</a:t>
                      </a:r>
                      <a:endParaRPr lang="pl-PL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cap="all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2025 </a:t>
                      </a:r>
                      <a:endParaRPr lang="pl-PL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18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NBI</a:t>
                      </a:r>
                      <a:r>
                        <a:rPr lang="pl-PL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1400" kern="1200" cap="all" err="1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kEUR</a:t>
                      </a:r>
                      <a:r>
                        <a:rPr lang="en-US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pl-PL" sz="1400" kern="1200" cap="all">
                        <a:solidFill>
                          <a:srgbClr val="00959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8 366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8 740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103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New clients </a:t>
                      </a:r>
                      <a:endParaRPr lang="pl-PL" sz="1400" kern="1200" cap="all">
                        <a:solidFill>
                          <a:srgbClr val="00959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5 978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5 496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259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Attrition</a:t>
                      </a:r>
                      <a:endParaRPr lang="pl-PL" sz="1400" kern="1200" cap="all">
                        <a:solidFill>
                          <a:srgbClr val="00959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4 747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52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5 344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5250" marT="0" marB="0" anchor="ctr"/>
                </a:tc>
                <a:extLst>
                  <a:ext uri="{0D108BD9-81ED-4DB2-BD59-A6C34878D82A}">
                    <a16:rowId xmlns:a16="http://schemas.microsoft.com/office/drawing/2014/main" val="64381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cap="all">
                          <a:solidFill>
                            <a:srgbClr val="009597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NET ACQUISITION </a:t>
                      </a:r>
                      <a:endParaRPr lang="pl-PL" sz="1400" kern="1200" cap="all">
                        <a:solidFill>
                          <a:srgbClr val="00959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1 231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52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5250" marT="0" marB="0" anchor="ctr"/>
                </a:tc>
                <a:extLst>
                  <a:ext uri="{0D108BD9-81ED-4DB2-BD59-A6C34878D82A}">
                    <a16:rowId xmlns:a16="http://schemas.microsoft.com/office/drawing/2014/main" val="191879165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E698ABD-870E-6D1A-6681-3D00F25B5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08511"/>
              </p:ext>
            </p:extLst>
          </p:nvPr>
        </p:nvGraphicFramePr>
        <p:xfrm>
          <a:off x="324890" y="3429906"/>
          <a:ext cx="4119093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5078">
                  <a:extLst>
                    <a:ext uri="{9D8B030D-6E8A-4147-A177-3AD203B41FA5}">
                      <a16:colId xmlns:a16="http://schemas.microsoft.com/office/drawing/2014/main" val="2712783216"/>
                    </a:ext>
                  </a:extLst>
                </a:gridCol>
                <a:gridCol w="1212940">
                  <a:extLst>
                    <a:ext uri="{9D8B030D-6E8A-4147-A177-3AD203B41FA5}">
                      <a16:colId xmlns:a16="http://schemas.microsoft.com/office/drawing/2014/main" val="1764595013"/>
                    </a:ext>
                  </a:extLst>
                </a:gridCol>
                <a:gridCol w="1201075">
                  <a:extLst>
                    <a:ext uri="{9D8B030D-6E8A-4147-A177-3AD203B41FA5}">
                      <a16:colId xmlns:a16="http://schemas.microsoft.com/office/drawing/2014/main" val="2963646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cap="all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pl-PL" sz="1400" b="1" kern="1200" cap="all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kern="1200" cap="all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pl-PL" sz="1400" b="1" kern="1200" cap="all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859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NBI – NII</a:t>
                      </a:r>
                      <a:endParaRPr lang="pl-PL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1 725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1 779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0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NBI – Commissions</a:t>
                      </a:r>
                      <a:endParaRPr lang="pl-PL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695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763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NBI – Other NBI</a:t>
                      </a:r>
                      <a:endParaRPr lang="pl-PL" sz="1400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dirty="0">
                          <a:solidFill>
                            <a:srgbClr val="70717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pl-PL" sz="1400" b="1" kern="1200" dirty="0">
                        <a:solidFill>
                          <a:srgbClr val="70717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92342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136C73F1-44D6-C08C-866D-954EAEB48ED7}"/>
              </a:ext>
            </a:extLst>
          </p:cNvPr>
          <p:cNvSpPr txBox="1"/>
          <p:nvPr/>
        </p:nvSpPr>
        <p:spPr>
          <a:xfrm>
            <a:off x="324890" y="3099787"/>
            <a:ext cx="4119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 &amp; PE IT</a:t>
            </a: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7071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AFAAAF1-8650-7323-5EFD-B7E9D43502FE}"/>
              </a:ext>
            </a:extLst>
          </p:cNvPr>
          <p:cNvSpPr/>
          <p:nvPr/>
        </p:nvSpPr>
        <p:spPr>
          <a:xfrm>
            <a:off x="7369575" y="1177196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+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4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6A4C4E34-9798-D0F6-667B-9B53373623C2}"/>
              </a:ext>
            </a:extLst>
          </p:cNvPr>
          <p:cNvSpPr/>
          <p:nvPr/>
        </p:nvSpPr>
        <p:spPr>
          <a:xfrm>
            <a:off x="7369575" y="1575198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-8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DBD385F-EA31-61C6-B1EA-E40834B3FC21}"/>
              </a:ext>
            </a:extLst>
          </p:cNvPr>
          <p:cNvSpPr/>
          <p:nvPr/>
        </p:nvSpPr>
        <p:spPr>
          <a:xfrm>
            <a:off x="7369575" y="1932917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+13</a:t>
            </a:r>
            <a:r>
              <a:rPr kumimoji="0" lang="pl-PL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A431FECF-5045-4A10-257B-397A6BFE9C59}"/>
              </a:ext>
            </a:extLst>
          </p:cNvPr>
          <p:cNvSpPr/>
          <p:nvPr/>
        </p:nvSpPr>
        <p:spPr>
          <a:xfrm>
            <a:off x="4295599" y="3790149"/>
            <a:ext cx="1280709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32FEED4-FCBB-3FBB-5824-76C5122D9D14}"/>
              </a:ext>
            </a:extLst>
          </p:cNvPr>
          <p:cNvSpPr/>
          <p:nvPr/>
        </p:nvSpPr>
        <p:spPr>
          <a:xfrm>
            <a:off x="4295599" y="4593361"/>
            <a:ext cx="1280710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-17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Owal 13">
            <a:extLst>
              <a:ext uri="{FF2B5EF4-FFF2-40B4-BE49-F238E27FC236}">
                <a16:creationId xmlns:a16="http://schemas.microsoft.com/office/drawing/2014/main" id="{3038920C-C3A8-4943-A226-CBBF30C687CF}"/>
              </a:ext>
            </a:extLst>
          </p:cNvPr>
          <p:cNvSpPr/>
          <p:nvPr/>
        </p:nvSpPr>
        <p:spPr>
          <a:xfrm>
            <a:off x="4295599" y="4200003"/>
            <a:ext cx="1245644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Owal 11">
            <a:extLst>
              <a:ext uri="{FF2B5EF4-FFF2-40B4-BE49-F238E27FC236}">
                <a16:creationId xmlns:a16="http://schemas.microsoft.com/office/drawing/2014/main" id="{3DBD385F-EA31-61C6-B1EA-E40834B3FC21}"/>
              </a:ext>
            </a:extLst>
          </p:cNvPr>
          <p:cNvSpPr/>
          <p:nvPr/>
        </p:nvSpPr>
        <p:spPr>
          <a:xfrm>
            <a:off x="7369574" y="2333934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-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88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90D41444-42BB-42F0-A207-E420F56DD306}"/>
              </a:ext>
            </a:extLst>
          </p:cNvPr>
          <p:cNvSpPr txBox="1">
            <a:spLocks/>
          </p:cNvSpPr>
          <p:nvPr/>
        </p:nvSpPr>
        <p:spPr>
          <a:xfrm>
            <a:off x="233362" y="188965"/>
            <a:ext cx="11470958" cy="39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0095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cap="none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Performances comparisons </a:t>
            </a:r>
            <a:r>
              <a:rPr lang="en-GB" sz="2400" cap="none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k</a:t>
            </a:r>
            <a:r>
              <a:rPr lang="en-GB" sz="2400" err="1">
                <a:solidFill>
                  <a:srgbClr val="009597"/>
                </a:solidFill>
                <a:latin typeface="Arial Black" panose="020B0A04020102020204" pitchFamily="34" charset="0"/>
                <a:cs typeface="Arial"/>
              </a:rPr>
              <a:t>EUR</a:t>
            </a:r>
            <a:endParaRPr lang="en-US" sz="2400" cap="none"/>
          </a:p>
        </p:txBody>
      </p:sp>
      <p:sp>
        <p:nvSpPr>
          <p:cNvPr id="30" name="pole tekstowe 5">
            <a:extLst>
              <a:ext uri="{FF2B5EF4-FFF2-40B4-BE49-F238E27FC236}">
                <a16:creationId xmlns:a16="http://schemas.microsoft.com/office/drawing/2014/main" id="{BA91FC3A-EFD4-3EAA-13FF-A21C6DF496F3}"/>
              </a:ext>
            </a:extLst>
          </p:cNvPr>
          <p:cNvSpPr txBox="1"/>
          <p:nvPr/>
        </p:nvSpPr>
        <p:spPr>
          <a:xfrm>
            <a:off x="5944605" y="3099787"/>
            <a:ext cx="4940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all" spc="0" normalizeH="0" baseline="0" noProof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Micro</a:t>
            </a: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70717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ela 2">
            <a:extLst>
              <a:ext uri="{FF2B5EF4-FFF2-40B4-BE49-F238E27FC236}">
                <a16:creationId xmlns:a16="http://schemas.microsoft.com/office/drawing/2014/main" id="{8578F388-023B-402E-99DC-9C0F758BB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37191"/>
              </p:ext>
            </p:extLst>
          </p:nvPr>
        </p:nvGraphicFramePr>
        <p:xfrm>
          <a:off x="5944605" y="3429906"/>
          <a:ext cx="4940174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4761">
                  <a:extLst>
                    <a:ext uri="{9D8B030D-6E8A-4147-A177-3AD203B41FA5}">
                      <a16:colId xmlns:a16="http://schemas.microsoft.com/office/drawing/2014/main" val="2712783216"/>
                    </a:ext>
                  </a:extLst>
                </a:gridCol>
                <a:gridCol w="1164921">
                  <a:extLst>
                    <a:ext uri="{9D8B030D-6E8A-4147-A177-3AD203B41FA5}">
                      <a16:colId xmlns:a16="http://schemas.microsoft.com/office/drawing/2014/main" val="1764595013"/>
                    </a:ext>
                  </a:extLst>
                </a:gridCol>
                <a:gridCol w="1440492">
                  <a:extLst>
                    <a:ext uri="{9D8B030D-6E8A-4147-A177-3AD203B41FA5}">
                      <a16:colId xmlns:a16="http://schemas.microsoft.com/office/drawing/2014/main" val="2963646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cap="all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pl-PL" sz="1400" b="1" kern="1200" cap="all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kern="1200" cap="all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pl-PL" sz="1400" b="1" kern="1200" cap="all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859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NBI – NII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4 449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4 560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0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NBI – Commissions</a:t>
                      </a:r>
                      <a:endParaRPr lang="pl-PL" sz="14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322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466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NBI – Other NBI</a:t>
                      </a:r>
                      <a:endParaRPr lang="pl-PL" sz="14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9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Professionals total loans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177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722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Professionals average loan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14 711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13 687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63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Outstanding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1 590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1 960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50596"/>
                  </a:ext>
                </a:extLst>
              </a:tr>
            </a:tbl>
          </a:graphicData>
        </a:graphic>
      </p:graphicFrame>
      <p:sp>
        <p:nvSpPr>
          <p:cNvPr id="32" name="Owal 12">
            <a:extLst>
              <a:ext uri="{FF2B5EF4-FFF2-40B4-BE49-F238E27FC236}">
                <a16:creationId xmlns:a16="http://schemas.microsoft.com/office/drawing/2014/main" id="{76304BA3-C900-4E27-8213-16B54279F2CF}"/>
              </a:ext>
            </a:extLst>
          </p:cNvPr>
          <p:cNvSpPr/>
          <p:nvPr/>
        </p:nvSpPr>
        <p:spPr>
          <a:xfrm>
            <a:off x="10754474" y="3785391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" name="Owal 12">
            <a:extLst>
              <a:ext uri="{FF2B5EF4-FFF2-40B4-BE49-F238E27FC236}">
                <a16:creationId xmlns:a16="http://schemas.microsoft.com/office/drawing/2014/main" id="{4B5C4BC2-17A6-40AB-9C79-A097CD685F5D}"/>
              </a:ext>
            </a:extLst>
          </p:cNvPr>
          <p:cNvSpPr/>
          <p:nvPr/>
        </p:nvSpPr>
        <p:spPr>
          <a:xfrm>
            <a:off x="10754474" y="4183550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4" name="Owal 12">
            <a:extLst>
              <a:ext uri="{FF2B5EF4-FFF2-40B4-BE49-F238E27FC236}">
                <a16:creationId xmlns:a16="http://schemas.microsoft.com/office/drawing/2014/main" id="{8BD2EB4D-7FF8-401B-93A6-FA2C02AD54FC}"/>
              </a:ext>
            </a:extLst>
          </p:cNvPr>
          <p:cNvSpPr/>
          <p:nvPr/>
        </p:nvSpPr>
        <p:spPr>
          <a:xfrm>
            <a:off x="10754477" y="4563973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5" name="Owal 12">
            <a:extLst>
              <a:ext uri="{FF2B5EF4-FFF2-40B4-BE49-F238E27FC236}">
                <a16:creationId xmlns:a16="http://schemas.microsoft.com/office/drawing/2014/main" id="{F36380C5-69CA-4617-B94F-7B03E0E6B07A}"/>
              </a:ext>
            </a:extLst>
          </p:cNvPr>
          <p:cNvSpPr/>
          <p:nvPr/>
        </p:nvSpPr>
        <p:spPr>
          <a:xfrm>
            <a:off x="10754475" y="4944396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Owal 12">
            <a:extLst>
              <a:ext uri="{FF2B5EF4-FFF2-40B4-BE49-F238E27FC236}">
                <a16:creationId xmlns:a16="http://schemas.microsoft.com/office/drawing/2014/main" id="{E07C0871-B6E2-4274-BB1B-264504D5DCAA}"/>
              </a:ext>
            </a:extLst>
          </p:cNvPr>
          <p:cNvSpPr/>
          <p:nvPr/>
        </p:nvSpPr>
        <p:spPr>
          <a:xfrm>
            <a:off x="10754474" y="5317753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7" name="Owal 12">
            <a:extLst>
              <a:ext uri="{FF2B5EF4-FFF2-40B4-BE49-F238E27FC236}">
                <a16:creationId xmlns:a16="http://schemas.microsoft.com/office/drawing/2014/main" id="{F5C26A2F-664A-49F6-8F6A-792F8AC2782E}"/>
              </a:ext>
            </a:extLst>
          </p:cNvPr>
          <p:cNvSpPr/>
          <p:nvPr/>
        </p:nvSpPr>
        <p:spPr>
          <a:xfrm>
            <a:off x="10754474" y="5663987"/>
            <a:ext cx="1114245" cy="346234"/>
          </a:xfrm>
          <a:prstGeom prst="ellipse">
            <a:avLst/>
          </a:prstGeom>
          <a:solidFill>
            <a:srgbClr val="7E93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+27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3701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2BC54F7-9011-4AF9-83D4-4E85DC9DCEE2}"/>
              </a:ext>
            </a:extLst>
          </p:cNvPr>
          <p:cNvSpPr txBox="1"/>
          <p:nvPr/>
        </p:nvSpPr>
        <p:spPr>
          <a:xfrm>
            <a:off x="160871" y="1933903"/>
            <a:ext cx="12031129" cy="1495097"/>
          </a:xfrm>
          <a:prstGeom prst="rect">
            <a:avLst/>
          </a:prstGeom>
          <a:noFill/>
          <a:ln>
            <a:solidFill>
              <a:srgbClr val="007C8E"/>
            </a:solidFill>
            <a:prstDash val="sysDash"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algn="ctr" defTabSz="514266">
              <a:defRPr/>
            </a:pPr>
            <a:r>
              <a:rPr lang="en-GB" sz="2400" cap="all" dirty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3 ) Focus on Liberal </a:t>
            </a:r>
            <a:r>
              <a:rPr lang="en-GB" sz="2400" cap="all" dirty="0" smtClean="0">
                <a:solidFill>
                  <a:srgbClr val="009597"/>
                </a:solidFill>
                <a:latin typeface="Arial Black" panose="020B0A04020102020204" pitchFamily="34" charset="0"/>
                <a:cs typeface="Arial"/>
                <a:sym typeface="Wingdings" panose="05000000000000000000" pitchFamily="2" charset="2"/>
              </a:rPr>
              <a:t>Professions and other projects </a:t>
            </a:r>
            <a:endParaRPr lang="en-GB" sz="2400" cap="all" dirty="0">
              <a:solidFill>
                <a:srgbClr val="009597"/>
              </a:solidFill>
              <a:latin typeface="Arial Black" panose="020B0A04020102020204" pitchFamily="34" charset="0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  <a:sym typeface="Wingdings" panose="05000000000000000000" pitchFamily="2" charset="2"/>
              </a:rPr>
              <a:t>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 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00959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7071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5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87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LfXq5ecFOJdhRijQdWr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fA.HJiro0OArPr6jsQ2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WZlPsinZHm83hUgz2O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M6h.9EyUlrKsrQ.OQ79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r6xtHI.Hx2xO78QFAF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IJuyN9Xn.47u_uWxV4F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ejU2PG3vlVT0OgXdeT8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xgc9Z.xiz3uHDeF4SCn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Ue59miaOOP.6rXitw5w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nJq0taYSYMROsUTvvle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.InRyA4vqBI3jMFC_H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lmITIMW_oHkecQsx8p3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wy1DpHj.sNlQ87bod0C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s_56C0WU3QRdVIAWyzu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0f_NRmNlWksw5IWkcq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H2EJd2a9E5kBUsCn9C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dAhDiqQXFfzMWyA9pw0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ir1eKcbnQYR0VDU1JU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mvf68zcrdFH3zTvy88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Bj6TOXyjTYn5q1A9qP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amFXOSEBwiu3wxXGLK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oTLY8OZuxRh2zbefFV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cmlaO5CSLpo0hHDdFf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VJrZBAgmxkqMVUxICG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mZ05Bz0.2UpMv_eQfR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9iDDcpqwxhcIdCOwpS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X1jOrqoEsOE4qZDEXL0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LX8C5RNTMMSrF73Fty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E2ZN6eBX5bgU_4bcCc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f6CK8vU7WjTGR0CC.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CkCnIyWL13Lrk.vrv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zd8FAk5vJ1U6zdcTnZ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icn8NLcENozbLYmhn6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eEua3msKbdDek0VUM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Lha_ugbEFVL4vVNt3C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gZaR6K4q.mN5nsberg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9DQtrQTxvw9zWIUg3R6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TPl.e.67XIRA_jxL7E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3fL8KyO1VNabJPVmQ_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7Uf_MRANaOCTVWMNRP0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o2EuLWxTGwQEEWcFYd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Ze5fjNu8rejRrbg6SDj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Zky_rthFC_dnfzVl0w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2EzMITjWlvFf8IHzeu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K8ixx1.hQxvWEdnrdK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5KxSZOmJQ3BOn9Lop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hlJx.9XTXrafM.s6Xi.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uUXP.tDbXIcfIzYVR5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FOoOU2IrKHErC_3XLI1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VIhzE.u6CP62YpPIif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syBQUX0XiX4eWBd7kN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WQxaL.sRAg7LYIYQxTJ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csUE8S6pOyWiSDcOn3j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L0XeGO6vduw7nMZ8.yy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e5903dkvna2t9lheFU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SdJQTyRF40Yh8ybnu7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WrZDpkGAeSTD38GucT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r1owy5.0wuiGlO1M5O8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LYHKaEPqwJUOgCtyQZ7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JBnnAIrMkDq5QCslNHL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Q5IYlLB0AfXhkXViC3k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4I28StZvqxetyFp5SVU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riA2sjZ7YWLnUBNQ4k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NCml0Z9g3xkIPJkLCDt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oYzhjYOM2n.M6AwjMNY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uCKaK_.49hQvQGZL3S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ZcKY.E7G.0MUQAEepF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7DXAQShscwudoTO0d8A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ymttgzBbcvwz8U2RbB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ENgB5pYQ0nk8PPsS5IX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zLbDV0mctoTF.g2Hvdc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WXi3uMQm.GF0pGMa7u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YGox.fCohsivwoONNCQ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BRZaCx_DWiNbjs.S.8a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w.c7lPukUF8AbcrhZ4x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ZPsT1J5aIgQzaTYVon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GInxzjw0OFc1L9naSn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1z9St418j0QtMNwJrSX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MVzdkzwGEdQWmf7c2SH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9ci5LknS1lUxf6uFg2S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h6wUtxvQGxOOdjprGiB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diYsyZRSuTfz7KnMQLN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gj1OumQZfjdSxOmHE7u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SaamTkh1wI61oM3CNz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4zamLCHPG_f5aYlwtfc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LE4XuaWAP6u0yLRbgK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q92dEPgrm5yNvUopnAN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fqMQDCjEMwqQ13R57.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5082VLyJOoUbi16PmI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RhzX2dPEmhjXQImkOc3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jPesUD7VFWgmSRuUz.Y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g8YbUMOCZWdka2utsHH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y5XIBOPRx7qvQQCV8L.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rBQT5yIX2g9K7WzFAdQ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7nejnxoJu_rhAjzBL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aJk997tXMj5u3gGWhJT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XVx_jFGmwQLy_ZqClna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HTrb3xLuhuxEevMJeco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xhoPhPWZDlW7Gx8FAd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PjAZH4x4ZrbtNAnuYAD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cNBak8_Y37ZHWCqQSf5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zm5ZadVbjmJ0gmblpuK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VQf7R9I6BTVEVGO.nbC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8P.9F0Q5kc40.7MSqvf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Pmu7abWOC5ZUVb7Ws0T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ZAEfHxF1i9xskTrezkG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4GON7haD0MSgkoT4N.F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HxPbK.1ctMqXkshTgb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M6nJn9rb0QYrLFqI3l8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OfkO6FtBRB1CXtpewfTg"/>
</p:tagLst>
</file>

<file path=ppt/theme/theme1.xml><?xml version="1.0" encoding="utf-8"?>
<a:theme xmlns:a="http://schemas.openxmlformats.org/drawingml/2006/main" name="CA_4-3_filial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édit Agricole / Nouveau Terrritoire">
  <a:themeElements>
    <a:clrScheme name="Crédit Agricole - Nouveau Territoire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ED1B2F"/>
      </a:hlink>
      <a:folHlink>
        <a:srgbClr val="F8A4AC"/>
      </a:folHlink>
    </a:clrScheme>
    <a:fontScheme name="Crédit Agricole - Nouveau Territoi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Template PowerPoint Direction_vDEF (003).potx [Lecture seule]" id="{97BEB7AD-6BBD-413E-8910-97570CBA9819}" vid="{C9798A5D-637B-418E-A9B1-826571FB7D1D}"/>
    </a:ext>
  </a:extLst>
</a:theme>
</file>

<file path=ppt/theme/theme3.xml><?xml version="1.0" encoding="utf-8"?>
<a:theme xmlns:a="http://schemas.openxmlformats.org/drawingml/2006/main" name="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4.xml><?xml version="1.0" encoding="utf-8"?>
<a:theme xmlns:a="http://schemas.openxmlformats.org/drawingml/2006/main" name="4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5.xml><?xml version="1.0" encoding="utf-8"?>
<a:theme xmlns:a="http://schemas.openxmlformats.org/drawingml/2006/main" name="2_Crédit Agricole / Nouveau Terrritoire">
  <a:themeElements>
    <a:clrScheme name="Crédit Agricole - Nouveau Territoire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ED1B2F"/>
      </a:hlink>
      <a:folHlink>
        <a:srgbClr val="F8A4AC"/>
      </a:folHlink>
    </a:clrScheme>
    <a:fontScheme name="Crédit Agricole - Nouveau Territoi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Template PowerPoint Direction_vDEF (003).potx [Lecture seule]" id="{97BEB7AD-6BBD-413E-8910-97570CBA9819}" vid="{C9798A5D-637B-418E-A9B1-826571FB7D1D}"/>
    </a:ext>
  </a:extLst>
</a:theme>
</file>

<file path=ppt/theme/theme6.xml><?xml version="1.0" encoding="utf-8"?>
<a:theme xmlns:a="http://schemas.openxmlformats.org/drawingml/2006/main" name="8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7.xml><?xml version="1.0" encoding="utf-8"?>
<a:theme xmlns:a="http://schemas.openxmlformats.org/drawingml/2006/main" name="1_Crédit Agricole / Nouveau Terrritoire">
  <a:themeElements>
    <a:clrScheme name="Crédit Agricole - Nouveau Territoire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ED1B2F"/>
      </a:hlink>
      <a:folHlink>
        <a:srgbClr val="F8A4AC"/>
      </a:folHlink>
    </a:clrScheme>
    <a:fontScheme name="Crédit Agricole - Nouveau Territoi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Template PowerPoint Direction_vDEF (003).potx [Lecture seule]" id="{97BEB7AD-6BBD-413E-8910-97570CBA9819}" vid="{C9798A5D-637B-418E-A9B1-826571FB7D1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3117</Words>
  <Application>Microsoft Office PowerPoint</Application>
  <PresentationFormat>Widescreen</PresentationFormat>
  <Paragraphs>1103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60" baseType="lpstr">
      <vt:lpstr>ＭＳ Ｐゴシック</vt:lpstr>
      <vt:lpstr>ＭＳ Ｐゴシック</vt:lpstr>
      <vt:lpstr>Arial</vt:lpstr>
      <vt:lpstr>Arial Black</vt:lpstr>
      <vt:lpstr>Arial Narrow</vt:lpstr>
      <vt:lpstr>Bahnschrift</vt:lpstr>
      <vt:lpstr>Calibri</vt:lpstr>
      <vt:lpstr>Calibri Light</vt:lpstr>
      <vt:lpstr>Century Gothic</vt:lpstr>
      <vt:lpstr>Courier New</vt:lpstr>
      <vt:lpstr>HeliosCondBlack</vt:lpstr>
      <vt:lpstr>Helvetica Neue Medium</vt:lpstr>
      <vt:lpstr>Roboto Condensed</vt:lpstr>
      <vt:lpstr>Roboto Medium</vt:lpstr>
      <vt:lpstr>Segoe UI</vt:lpstr>
      <vt:lpstr>Segoe UI Light</vt:lpstr>
      <vt:lpstr>Segoe UI Semibold</vt:lpstr>
      <vt:lpstr>Segoe UI Semilight</vt:lpstr>
      <vt:lpstr>Tahoma</vt:lpstr>
      <vt:lpstr>Wingdings</vt:lpstr>
      <vt:lpstr>Wingdings 3</vt:lpstr>
      <vt:lpstr>CA_4-3_filiale</vt:lpstr>
      <vt:lpstr>Crédit Agricole / Nouveau Terrritoire</vt:lpstr>
      <vt:lpstr>Credit Agricole motyw 16x9</vt:lpstr>
      <vt:lpstr>4_Credit Agricole motyw 16x9</vt:lpstr>
      <vt:lpstr>2_Crédit Agricole / Nouveau Terrritoire</vt:lpstr>
      <vt:lpstr>8_Credit Agricole motyw 16x9</vt:lpstr>
      <vt:lpstr>1_Crédit Agricole / Nouveau Terrritoire</vt:lpstr>
      <vt:lpstr>Office Theme</vt:lpstr>
      <vt:lpstr>think-cell Slide</vt:lpstr>
      <vt:lpstr>BPIs PRO DAYS  Carrefour Conquest Pro   NEW CLIENTS ACQUISITION 2025 full vision &amp; 2026 perspectives  </vt:lpstr>
      <vt:lpstr>PowerPoint Presentation</vt:lpstr>
      <vt:lpstr>Key figures acquisition / 2025 full year</vt:lpstr>
      <vt:lpstr>PowerPoint Presentation</vt:lpstr>
      <vt:lpstr>PowerPoint Presentation</vt:lpstr>
      <vt:lpstr>New Customer acquisition by channels 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farmers financing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CAS-Agri</dc:title>
  <dc:creator>"MALDERA Philippe"</dc:creator>
  <cp:lastModifiedBy>BABENKO Denys Ihorovych</cp:lastModifiedBy>
  <cp:revision>52</cp:revision>
  <cp:lastPrinted>2022-05-25T08:21:06Z</cp:lastPrinted>
  <dcterms:created xsi:type="dcterms:W3CDTF">2021-04-06T08:44:15Z</dcterms:created>
  <dcterms:modified xsi:type="dcterms:W3CDTF">2026-03-10T17:39:43Z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ad6431-53ea-4466-8111-3fefa470bcb9_Enabled">
    <vt:lpwstr>true</vt:lpwstr>
  </property>
  <property fmtid="{D5CDD505-2E9C-101B-9397-08002B2CF9AE}" pid="3" name="MSIP_Label_4cad6431-53ea-4466-8111-3fefa470bcb9_SetDate">
    <vt:lpwstr>2022-04-07T14:33:19Z</vt:lpwstr>
  </property>
  <property fmtid="{D5CDD505-2E9C-101B-9397-08002B2CF9AE}" pid="4" name="MSIP_Label_4cad6431-53ea-4466-8111-3fefa470bcb9_Method">
    <vt:lpwstr>Privileged</vt:lpwstr>
  </property>
  <property fmtid="{D5CDD505-2E9C-101B-9397-08002B2CF9AE}" pid="5" name="MSIP_Label_4cad6431-53ea-4466-8111-3fefa470bcb9_Name">
    <vt:lpwstr>Usage Interne</vt:lpwstr>
  </property>
  <property fmtid="{D5CDD505-2E9C-101B-9397-08002B2CF9AE}" pid="6" name="MSIP_Label_4cad6431-53ea-4466-8111-3fefa470bcb9_SiteId">
    <vt:lpwstr>fb3baf17-c313-474c-8d5d-577a3ec97a32</vt:lpwstr>
  </property>
  <property fmtid="{D5CDD505-2E9C-101B-9397-08002B2CF9AE}" pid="7" name="MSIP_Label_4cad6431-53ea-4466-8111-3fefa470bcb9_ActionId">
    <vt:lpwstr>9e6ea801-3cd1-47e0-9817-eb2c815d12ee</vt:lpwstr>
  </property>
  <property fmtid="{D5CDD505-2E9C-101B-9397-08002B2CF9AE}" pid="8" name="MSIP_Label_4cad6431-53ea-4466-8111-3fefa470bcb9_ContentBits">
    <vt:lpwstr>0</vt:lpwstr>
  </property>
</Properties>
</file>