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77" r:id="rId5"/>
    <p:sldMasterId id="2147483689" r:id="rId6"/>
  </p:sldMasterIdLst>
  <p:notesMasterIdLst>
    <p:notesMasterId r:id="rId29"/>
  </p:notesMasterIdLst>
  <p:sldIdLst>
    <p:sldId id="1884" r:id="rId7"/>
    <p:sldId id="2147483417" r:id="rId8"/>
    <p:sldId id="2147483370" r:id="rId9"/>
    <p:sldId id="2147483635" r:id="rId10"/>
    <p:sldId id="2147483416" r:id="rId11"/>
    <p:sldId id="1916" r:id="rId12"/>
    <p:sldId id="2147483405" r:id="rId13"/>
    <p:sldId id="2147483373" r:id="rId14"/>
    <p:sldId id="2147483372" r:id="rId15"/>
    <p:sldId id="2147483409" r:id="rId16"/>
    <p:sldId id="2147483408" r:id="rId17"/>
    <p:sldId id="2147483414" r:id="rId18"/>
    <p:sldId id="2147483160" r:id="rId19"/>
    <p:sldId id="2147483412" r:id="rId20"/>
    <p:sldId id="2147483341" r:id="rId21"/>
    <p:sldId id="2147483632" r:id="rId22"/>
    <p:sldId id="2147376898" r:id="rId23"/>
    <p:sldId id="1906" r:id="rId24"/>
    <p:sldId id="2147483528" r:id="rId25"/>
    <p:sldId id="2147483631" r:id="rId26"/>
    <p:sldId id="2147483397" r:id="rId27"/>
    <p:sldId id="2147483404" r:id="rId28"/>
  </p:sldIdLst>
  <p:sldSz cx="12192000" cy="6858000"/>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fal Urysz" initials="RU" lastIdx="2" clrIdx="0">
    <p:extLst>
      <p:ext uri="{19B8F6BF-5375-455C-9EA6-DF929625EA0E}">
        <p15:presenceInfo xmlns:p15="http://schemas.microsoft.com/office/powerpoint/2012/main" userId="S-1-5-21-583907252-117609710-839522115-11793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FF"/>
    <a:srgbClr val="009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Bez stylu, bez siatki">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Styl pośredni 2 — Ak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Styl jasny 2 — Ak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Styl z motywem 1 — Ak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02" autoAdjust="0"/>
    <p:restoredTop sz="82017" autoAdjust="0"/>
  </p:normalViewPr>
  <p:slideViewPr>
    <p:cSldViewPr snapToGrid="0">
      <p:cViewPr varScale="1">
        <p:scale>
          <a:sx n="61" d="100"/>
          <a:sy n="61" d="100"/>
        </p:scale>
        <p:origin x="920" y="44"/>
      </p:cViewPr>
      <p:guideLst/>
    </p:cSldViewPr>
  </p:slideViewPr>
  <p:notesTextViewPr>
    <p:cViewPr>
      <p:scale>
        <a:sx n="66" d="100"/>
        <a:sy n="66"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commentAuthors" Target="commentAuthors.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62" b="0" i="1" u="none" strike="noStrike" kern="1200" spc="0" baseline="0">
                <a:solidFill>
                  <a:schemeClr val="tx1">
                    <a:lumMod val="65000"/>
                    <a:lumOff val="35000"/>
                  </a:schemeClr>
                </a:solidFill>
                <a:latin typeface="+mn-lt"/>
                <a:ea typeface="+mn-ea"/>
                <a:cs typeface="+mn-cs"/>
              </a:defRPr>
            </a:pPr>
            <a:r>
              <a:rPr lang="en-US" sz="1000" b="0" i="0" noProof="0" dirty="0">
                <a:solidFill>
                  <a:schemeClr val="bg1">
                    <a:lumMod val="50000"/>
                  </a:schemeClr>
                </a:solidFill>
                <a:latin typeface="Aptos" panose="020B0004020202020204" pitchFamily="34" charset="0"/>
                <a:cs typeface="Arial" panose="020B0604020202020204" pitchFamily="34" charset="0"/>
              </a:rPr>
              <a:t>CREDIT SALES EVOLUTION BY SOURCE OF</a:t>
            </a:r>
            <a:r>
              <a:rPr lang="en-US" sz="1000" b="0" i="0" baseline="0" noProof="0" dirty="0">
                <a:solidFill>
                  <a:schemeClr val="bg1">
                    <a:lumMod val="50000"/>
                  </a:schemeClr>
                </a:solidFill>
                <a:latin typeface="Aptos" panose="020B0004020202020204" pitchFamily="34" charset="0"/>
                <a:cs typeface="Arial" panose="020B0604020202020204" pitchFamily="34" charset="0"/>
              </a:rPr>
              <a:t> </a:t>
            </a:r>
            <a:r>
              <a:rPr lang="en-US" sz="1000" b="0" i="0" noProof="0" dirty="0">
                <a:solidFill>
                  <a:schemeClr val="bg1">
                    <a:lumMod val="50000"/>
                  </a:schemeClr>
                </a:solidFill>
                <a:latin typeface="Aptos" panose="020B0004020202020204" pitchFamily="34" charset="0"/>
                <a:cs typeface="Arial" panose="020B0604020202020204" pitchFamily="34" charset="0"/>
              </a:rPr>
              <a:t>CUSTOMERS 202</a:t>
            </a:r>
            <a:r>
              <a:rPr lang="pl-PL" sz="1000" b="0" i="0" noProof="0" dirty="0">
                <a:solidFill>
                  <a:schemeClr val="bg1">
                    <a:lumMod val="50000"/>
                  </a:schemeClr>
                </a:solidFill>
                <a:latin typeface="Aptos" panose="020B0004020202020204" pitchFamily="34" charset="0"/>
                <a:cs typeface="Arial" panose="020B0604020202020204" pitchFamily="34" charset="0"/>
              </a:rPr>
              <a:t>4 AND BY GOVERMENT LINES </a:t>
            </a:r>
            <a:r>
              <a:rPr lang="en-US" sz="1000" b="0" i="0" noProof="0" dirty="0">
                <a:solidFill>
                  <a:schemeClr val="bg1">
                    <a:lumMod val="50000"/>
                  </a:schemeClr>
                </a:solidFill>
                <a:latin typeface="Aptos" panose="020B0004020202020204" pitchFamily="34" charset="0"/>
                <a:cs typeface="Arial" panose="020B0604020202020204" pitchFamily="34" charset="0"/>
              </a:rPr>
              <a:t>202</a:t>
            </a:r>
            <a:r>
              <a:rPr lang="pl-PL" sz="1000" b="0" i="0" noProof="0">
                <a:solidFill>
                  <a:schemeClr val="bg1">
                    <a:lumMod val="50000"/>
                  </a:schemeClr>
                </a:solidFill>
                <a:latin typeface="Aptos" panose="020B0004020202020204" pitchFamily="34" charset="0"/>
                <a:cs typeface="Arial" panose="020B0604020202020204" pitchFamily="34" charset="0"/>
              </a:rPr>
              <a:t>5</a:t>
            </a:r>
            <a:r>
              <a:rPr lang="en-US" sz="1000" b="0" i="0" noProof="0">
                <a:solidFill>
                  <a:schemeClr val="bg1">
                    <a:lumMod val="50000"/>
                  </a:schemeClr>
                </a:solidFill>
                <a:latin typeface="Aptos" panose="020B0004020202020204" pitchFamily="34" charset="0"/>
                <a:cs typeface="Arial" panose="020B0604020202020204" pitchFamily="34" charset="0"/>
              </a:rPr>
              <a:t>  [</a:t>
            </a:r>
            <a:r>
              <a:rPr lang="pl-PL" sz="1000" b="0" i="0" noProof="0">
                <a:solidFill>
                  <a:schemeClr val="bg1">
                    <a:lumMod val="50000"/>
                  </a:schemeClr>
                </a:solidFill>
                <a:latin typeface="Aptos" panose="020B0004020202020204" pitchFamily="34" charset="0"/>
                <a:cs typeface="Arial" panose="020B0604020202020204" pitchFamily="34" charset="0"/>
              </a:rPr>
              <a:t>m</a:t>
            </a:r>
            <a:r>
              <a:rPr lang="en-US" sz="1000" b="0" i="0" noProof="0">
                <a:solidFill>
                  <a:schemeClr val="bg1">
                    <a:lumMod val="50000"/>
                  </a:schemeClr>
                </a:solidFill>
                <a:latin typeface="Aptos" panose="020B0004020202020204" pitchFamily="34" charset="0"/>
                <a:cs typeface="Arial" panose="020B0604020202020204" pitchFamily="34" charset="0"/>
              </a:rPr>
              <a:t>PLN</a:t>
            </a:r>
            <a:r>
              <a:rPr lang="en-US" sz="1000" b="0" i="0" noProof="0" dirty="0">
                <a:solidFill>
                  <a:schemeClr val="bg1">
                    <a:lumMod val="50000"/>
                  </a:schemeClr>
                </a:solidFill>
                <a:latin typeface="Aptos" panose="020B0004020202020204" pitchFamily="34" charset="0"/>
                <a:cs typeface="Arial" panose="020B0604020202020204" pitchFamily="34" charset="0"/>
              </a:rPr>
              <a:t>]</a:t>
            </a:r>
          </a:p>
        </c:rich>
      </c:tx>
      <c:layout>
        <c:manualLayout>
          <c:xMode val="edge"/>
          <c:yMode val="edge"/>
          <c:x val="0.12215681632149704"/>
          <c:y val="2.1659808945379274E-2"/>
        </c:manualLayout>
      </c:layout>
      <c:overlay val="0"/>
      <c:spPr>
        <a:noFill/>
        <a:ln>
          <a:noFill/>
        </a:ln>
        <a:effectLst/>
      </c:spPr>
      <c:txPr>
        <a:bodyPr rot="0" spcFirstLastPara="1" vertOverflow="ellipsis" vert="horz" wrap="square" anchor="ctr" anchorCtr="1"/>
        <a:lstStyle/>
        <a:p>
          <a:pPr algn="ctr">
            <a:defRPr sz="1862" b="0" i="1" u="none" strike="noStrike" kern="1200" spc="0" baseline="0">
              <a:solidFill>
                <a:schemeClr val="tx1">
                  <a:lumMod val="65000"/>
                  <a:lumOff val="35000"/>
                </a:schemeClr>
              </a:solidFill>
              <a:latin typeface="+mn-lt"/>
              <a:ea typeface="+mn-ea"/>
              <a:cs typeface="+mn-cs"/>
            </a:defRPr>
          </a:pPr>
          <a:endParaRPr lang="pl-PL"/>
        </a:p>
      </c:txPr>
    </c:title>
    <c:autoTitleDeleted val="0"/>
    <c:plotArea>
      <c:layout>
        <c:manualLayout>
          <c:layoutTarget val="inner"/>
          <c:xMode val="edge"/>
          <c:yMode val="edge"/>
          <c:x val="0.13021041740345682"/>
          <c:y val="0.12815223571554391"/>
          <c:w val="0.86700503652030847"/>
          <c:h val="0.70496388519340603"/>
        </c:manualLayout>
      </c:layout>
      <c:barChart>
        <c:barDir val="col"/>
        <c:grouping val="stacked"/>
        <c:varyColors val="0"/>
        <c:ser>
          <c:idx val="0"/>
          <c:order val="0"/>
          <c:tx>
            <c:strRef>
              <c:f>Arkusz1!$B$1</c:f>
              <c:strCache>
                <c:ptCount val="1"/>
                <c:pt idx="0">
                  <c:v>Investment Loan</c:v>
                </c:pt>
              </c:strCache>
            </c:strRef>
          </c:tx>
          <c:spPr>
            <a:solidFill>
              <a:schemeClr val="accent1"/>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1-0D0B-496F-9898-643A8D57C9FB}"/>
              </c:ext>
            </c:extLst>
          </c:dPt>
          <c:dPt>
            <c:idx val="1"/>
            <c:invertIfNegative val="0"/>
            <c:bubble3D val="0"/>
            <c:spPr>
              <a:solidFill>
                <a:schemeClr val="accent6">
                  <a:lumMod val="20000"/>
                  <a:lumOff val="80000"/>
                </a:schemeClr>
              </a:solidFill>
              <a:ln>
                <a:noFill/>
              </a:ln>
              <a:effectLst/>
            </c:spPr>
            <c:extLst>
              <c:ext xmlns:c16="http://schemas.microsoft.com/office/drawing/2014/chart" uri="{C3380CC4-5D6E-409C-BE32-E72D297353CC}">
                <c16:uniqueId val="{00000003-0D0B-496F-9898-643A8D57C9FB}"/>
              </c:ext>
            </c:extLst>
          </c:dPt>
          <c:dPt>
            <c:idx val="5"/>
            <c:invertIfNegative val="0"/>
            <c:bubble3D val="0"/>
            <c:spPr>
              <a:solidFill>
                <a:srgbClr val="92D050"/>
              </a:solidFill>
              <a:ln>
                <a:noFill/>
              </a:ln>
              <a:effectLst/>
            </c:spPr>
            <c:extLst>
              <c:ext xmlns:c16="http://schemas.microsoft.com/office/drawing/2014/chart" uri="{C3380CC4-5D6E-409C-BE32-E72D297353CC}">
                <c16:uniqueId val="{00000005-0D0B-496F-9898-643A8D57C9FB}"/>
              </c:ext>
            </c:extLst>
          </c:dPt>
          <c:dPt>
            <c:idx val="6"/>
            <c:invertIfNegative val="0"/>
            <c:bubble3D val="0"/>
            <c:spPr>
              <a:solidFill>
                <a:schemeClr val="bg2">
                  <a:lumMod val="20000"/>
                  <a:lumOff val="80000"/>
                </a:schemeClr>
              </a:solidFill>
              <a:ln>
                <a:noFill/>
              </a:ln>
              <a:effectLst/>
            </c:spPr>
            <c:extLst>
              <c:ext xmlns:c16="http://schemas.microsoft.com/office/drawing/2014/chart" uri="{C3380CC4-5D6E-409C-BE32-E72D297353CC}">
                <c16:uniqueId val="{00000007-0D0B-496F-9898-643A8D57C9F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Arkusz1!$A$2:$A$8</c:f>
              <c:numCache>
                <c:formatCode>General</c:formatCode>
                <c:ptCount val="7"/>
                <c:pt idx="0">
                  <c:v>2024</c:v>
                </c:pt>
                <c:pt idx="1">
                  <c:v>2024</c:v>
                </c:pt>
                <c:pt idx="4">
                  <c:v>1</c:v>
                </c:pt>
                <c:pt idx="5">
                  <c:v>2025</c:v>
                </c:pt>
                <c:pt idx="6">
                  <c:v>2025</c:v>
                </c:pt>
              </c:numCache>
            </c:numRef>
          </c:cat>
          <c:val>
            <c:numRef>
              <c:f>Arkusz1!$B$2:$B$8</c:f>
              <c:numCache>
                <c:formatCode>General</c:formatCode>
                <c:ptCount val="7"/>
                <c:pt idx="0" formatCode="0">
                  <c:v>109</c:v>
                </c:pt>
                <c:pt idx="1">
                  <c:v>207</c:v>
                </c:pt>
                <c:pt idx="5" formatCode="0">
                  <c:v>211</c:v>
                </c:pt>
                <c:pt idx="6" formatCode="0">
                  <c:v>302</c:v>
                </c:pt>
              </c:numCache>
            </c:numRef>
          </c:val>
          <c:extLst>
            <c:ext xmlns:c16="http://schemas.microsoft.com/office/drawing/2014/chart" uri="{C3380CC4-5D6E-409C-BE32-E72D297353CC}">
              <c16:uniqueId val="{00000008-0D0B-496F-9898-643A8D57C9FB}"/>
            </c:ext>
          </c:extLst>
        </c:ser>
        <c:ser>
          <c:idx val="1"/>
          <c:order val="1"/>
          <c:tx>
            <c:strRef>
              <c:f>Arkusz1!$C$1</c:f>
              <c:strCache>
                <c:ptCount val="1"/>
                <c:pt idx="0">
                  <c:v>Business Loan</c:v>
                </c:pt>
              </c:strCache>
            </c:strRef>
          </c:tx>
          <c:spPr>
            <a:solidFill>
              <a:schemeClr val="accent2"/>
            </a:solidFill>
            <a:ln>
              <a:noFill/>
            </a:ln>
            <a:effectLst/>
          </c:spPr>
          <c:invertIfNegative val="0"/>
          <c:dPt>
            <c:idx val="1"/>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A-0D0B-496F-9898-643A8D57C9FB}"/>
              </c:ext>
            </c:extLst>
          </c:dPt>
          <c:dPt>
            <c:idx val="6"/>
            <c:invertIfNegative val="0"/>
            <c:bubble3D val="0"/>
            <c:spPr>
              <a:solidFill>
                <a:schemeClr val="bg2">
                  <a:lumMod val="60000"/>
                  <a:lumOff val="40000"/>
                </a:schemeClr>
              </a:solidFill>
              <a:ln>
                <a:noFill/>
              </a:ln>
              <a:effectLst/>
            </c:spPr>
            <c:extLst>
              <c:ext xmlns:c16="http://schemas.microsoft.com/office/drawing/2014/chart" uri="{C3380CC4-5D6E-409C-BE32-E72D297353CC}">
                <c16:uniqueId val="{0000000C-0D0B-496F-9898-643A8D57C9F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Arkusz1!$A$2:$A$8</c:f>
              <c:numCache>
                <c:formatCode>General</c:formatCode>
                <c:ptCount val="7"/>
                <c:pt idx="0">
                  <c:v>2024</c:v>
                </c:pt>
                <c:pt idx="1">
                  <c:v>2024</c:v>
                </c:pt>
                <c:pt idx="4">
                  <c:v>1</c:v>
                </c:pt>
                <c:pt idx="5">
                  <c:v>2025</c:v>
                </c:pt>
                <c:pt idx="6">
                  <c:v>2025</c:v>
                </c:pt>
              </c:numCache>
            </c:numRef>
          </c:cat>
          <c:val>
            <c:numRef>
              <c:f>Arkusz1!$C$2:$C$8</c:f>
              <c:numCache>
                <c:formatCode>General</c:formatCode>
                <c:ptCount val="7"/>
                <c:pt idx="0" formatCode="0">
                  <c:v>39.892000000000003</c:v>
                </c:pt>
                <c:pt idx="5" formatCode="0">
                  <c:v>124</c:v>
                </c:pt>
                <c:pt idx="6" formatCode="0">
                  <c:v>58</c:v>
                </c:pt>
              </c:numCache>
            </c:numRef>
          </c:val>
          <c:extLst>
            <c:ext xmlns:c16="http://schemas.microsoft.com/office/drawing/2014/chart" uri="{C3380CC4-5D6E-409C-BE32-E72D297353CC}">
              <c16:uniqueId val="{0000000D-0D0B-496F-9898-643A8D57C9FB}"/>
            </c:ext>
          </c:extLst>
        </c:ser>
        <c:ser>
          <c:idx val="2"/>
          <c:order val="2"/>
          <c:tx>
            <c:strRef>
              <c:f>Arkusz1!$D$1</c:f>
              <c:strCache>
                <c:ptCount val="1"/>
                <c:pt idx="0">
                  <c:v>Revolving Loan</c:v>
                </c:pt>
              </c:strCache>
            </c:strRef>
          </c:tx>
          <c:spPr>
            <a:solidFill>
              <a:srgbClr val="FFC000"/>
            </a:solidFill>
            <a:ln>
              <a:solidFill>
                <a:srgbClr val="FFC000"/>
              </a:solidFill>
            </a:ln>
            <a:effectLst/>
          </c:spPr>
          <c:invertIfNegative val="0"/>
          <c:dPt>
            <c:idx val="0"/>
            <c:invertIfNegative val="0"/>
            <c:bubble3D val="0"/>
            <c:spPr>
              <a:solidFill>
                <a:srgbClr val="FFC000"/>
              </a:solidFill>
              <a:ln>
                <a:solidFill>
                  <a:srgbClr val="FFC000"/>
                </a:solidFill>
              </a:ln>
              <a:effectLst/>
            </c:spPr>
            <c:extLst>
              <c:ext xmlns:c16="http://schemas.microsoft.com/office/drawing/2014/chart" uri="{C3380CC4-5D6E-409C-BE32-E72D297353CC}">
                <c16:uniqueId val="{0000000F-0D0B-496F-9898-643A8D57C9FB}"/>
              </c:ext>
            </c:extLst>
          </c:dPt>
          <c:dPt>
            <c:idx val="1"/>
            <c:invertIfNegative val="0"/>
            <c:bubble3D val="0"/>
            <c:spPr>
              <a:solidFill>
                <a:srgbClr val="FFC000"/>
              </a:solidFill>
              <a:ln>
                <a:solidFill>
                  <a:srgbClr val="FFC000"/>
                </a:solidFill>
              </a:ln>
              <a:effectLst/>
            </c:spPr>
            <c:extLst>
              <c:ext xmlns:c16="http://schemas.microsoft.com/office/drawing/2014/chart" uri="{C3380CC4-5D6E-409C-BE32-E72D297353CC}">
                <c16:uniqueId val="{00000011-0D0B-496F-9898-643A8D57C9FB}"/>
              </c:ext>
            </c:extLst>
          </c:dPt>
          <c:dPt>
            <c:idx val="5"/>
            <c:invertIfNegative val="0"/>
            <c:bubble3D val="0"/>
            <c:spPr>
              <a:solidFill>
                <a:srgbClr val="FFC000"/>
              </a:solidFill>
              <a:ln>
                <a:solidFill>
                  <a:srgbClr val="FFC000"/>
                </a:solidFill>
              </a:ln>
              <a:effectLst/>
            </c:spPr>
            <c:extLst>
              <c:ext xmlns:c16="http://schemas.microsoft.com/office/drawing/2014/chart" uri="{C3380CC4-5D6E-409C-BE32-E72D297353CC}">
                <c16:uniqueId val="{00000013-0D0B-496F-9898-643A8D57C9FB}"/>
              </c:ext>
            </c:extLst>
          </c:dPt>
          <c:dPt>
            <c:idx val="6"/>
            <c:invertIfNegative val="0"/>
            <c:bubble3D val="0"/>
            <c:spPr>
              <a:solidFill>
                <a:srgbClr val="FFC000"/>
              </a:solidFill>
              <a:ln>
                <a:solidFill>
                  <a:srgbClr val="FFC000"/>
                </a:solidFill>
              </a:ln>
              <a:effectLst/>
            </c:spPr>
            <c:extLst>
              <c:ext xmlns:c16="http://schemas.microsoft.com/office/drawing/2014/chart" uri="{C3380CC4-5D6E-409C-BE32-E72D297353CC}">
                <c16:uniqueId val="{00000015-0D0B-496F-9898-643A8D57C9FB}"/>
              </c:ext>
            </c:extLst>
          </c:dPt>
          <c:dLbls>
            <c:dLbl>
              <c:idx val="6"/>
              <c:spPr>
                <a:solidFill>
                  <a:schemeClr val="tx2">
                    <a:lumMod val="20000"/>
                    <a:lumOff val="80000"/>
                  </a:schemeClr>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5-0D0B-496F-9898-643A8D57C9F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Arkusz1!$A$2:$A$8</c:f>
              <c:numCache>
                <c:formatCode>General</c:formatCode>
                <c:ptCount val="7"/>
                <c:pt idx="0">
                  <c:v>2024</c:v>
                </c:pt>
                <c:pt idx="1">
                  <c:v>2024</c:v>
                </c:pt>
                <c:pt idx="4">
                  <c:v>1</c:v>
                </c:pt>
                <c:pt idx="5">
                  <c:v>2025</c:v>
                </c:pt>
                <c:pt idx="6">
                  <c:v>2025</c:v>
                </c:pt>
              </c:numCache>
            </c:numRef>
          </c:cat>
          <c:val>
            <c:numRef>
              <c:f>Arkusz1!$D$2:$D$8</c:f>
              <c:numCache>
                <c:formatCode>General</c:formatCode>
                <c:ptCount val="7"/>
                <c:pt idx="0" formatCode="0">
                  <c:v>148.74299999999999</c:v>
                </c:pt>
                <c:pt idx="5" formatCode="0">
                  <c:v>205</c:v>
                </c:pt>
                <c:pt idx="6" formatCode="0">
                  <c:v>39</c:v>
                </c:pt>
              </c:numCache>
            </c:numRef>
          </c:val>
          <c:extLst>
            <c:ext xmlns:c16="http://schemas.microsoft.com/office/drawing/2014/chart" uri="{C3380CC4-5D6E-409C-BE32-E72D297353CC}">
              <c16:uniqueId val="{00000016-0D0B-496F-9898-643A8D57C9FB}"/>
            </c:ext>
          </c:extLst>
        </c:ser>
        <c:ser>
          <c:idx val="3"/>
          <c:order val="3"/>
          <c:tx>
            <c:strRef>
              <c:f>Arkusz1!$E$1</c:f>
              <c:strCache>
                <c:ptCount val="1"/>
                <c:pt idx="0">
                  <c:v>Business Loan2</c:v>
                </c:pt>
              </c:strCache>
            </c:strRef>
          </c:tx>
          <c:spPr>
            <a:solidFill>
              <a:schemeClr val="accent4"/>
            </a:solidFill>
            <a:ln>
              <a:noFill/>
            </a:ln>
            <a:effectLst/>
          </c:spPr>
          <c:invertIfNegative val="0"/>
          <c:dPt>
            <c:idx val="0"/>
            <c:invertIfNegative val="0"/>
            <c:bubble3D val="0"/>
            <c:spPr>
              <a:solidFill>
                <a:srgbClr val="99CCFF"/>
              </a:solidFill>
              <a:ln>
                <a:noFill/>
              </a:ln>
              <a:effectLst/>
            </c:spPr>
            <c:extLst>
              <c:ext xmlns:c16="http://schemas.microsoft.com/office/drawing/2014/chart" uri="{C3380CC4-5D6E-409C-BE32-E72D297353CC}">
                <c16:uniqueId val="{00000018-0D0B-496F-9898-643A8D57C9FB}"/>
              </c:ext>
            </c:extLst>
          </c:dPt>
          <c:dPt>
            <c:idx val="5"/>
            <c:invertIfNegative val="0"/>
            <c:bubble3D val="0"/>
            <c:spPr>
              <a:solidFill>
                <a:srgbClr val="99CCFF"/>
              </a:solidFill>
              <a:ln>
                <a:noFill/>
              </a:ln>
              <a:effectLst/>
            </c:spPr>
            <c:extLst>
              <c:ext xmlns:c16="http://schemas.microsoft.com/office/drawing/2014/chart" uri="{C3380CC4-5D6E-409C-BE32-E72D297353CC}">
                <c16:uniqueId val="{0000001A-0D0B-496F-9898-643A8D57C9FB}"/>
              </c:ext>
            </c:extLst>
          </c:dPt>
          <c:dLbls>
            <c:dLbl>
              <c:idx val="4"/>
              <c:delete val="1"/>
              <c:extLst>
                <c:ext xmlns:c15="http://schemas.microsoft.com/office/drawing/2012/chart" uri="{CE6537A1-D6FC-4f65-9D91-7224C49458BB}"/>
                <c:ext xmlns:c16="http://schemas.microsoft.com/office/drawing/2014/chart" uri="{C3380CC4-5D6E-409C-BE32-E72D297353CC}">
                  <c16:uniqueId val="{0000001B-0D0B-496F-9898-643A8D57C9F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Arkusz1!$A$2:$A$8</c:f>
              <c:numCache>
                <c:formatCode>General</c:formatCode>
                <c:ptCount val="7"/>
                <c:pt idx="0">
                  <c:v>2024</c:v>
                </c:pt>
                <c:pt idx="1">
                  <c:v>2024</c:v>
                </c:pt>
                <c:pt idx="4">
                  <c:v>1</c:v>
                </c:pt>
                <c:pt idx="5">
                  <c:v>2025</c:v>
                </c:pt>
                <c:pt idx="6">
                  <c:v>2025</c:v>
                </c:pt>
              </c:numCache>
            </c:numRef>
          </c:cat>
          <c:val>
            <c:numRef>
              <c:f>Arkusz1!$E$2:$E$8</c:f>
              <c:numCache>
                <c:formatCode>General</c:formatCode>
                <c:ptCount val="7"/>
                <c:pt idx="0" formatCode="0">
                  <c:v>212</c:v>
                </c:pt>
                <c:pt idx="5" formatCode="0">
                  <c:v>56</c:v>
                </c:pt>
              </c:numCache>
            </c:numRef>
          </c:val>
          <c:extLst>
            <c:ext xmlns:c16="http://schemas.microsoft.com/office/drawing/2014/chart" uri="{C3380CC4-5D6E-409C-BE32-E72D297353CC}">
              <c16:uniqueId val="{0000001C-0D0B-496F-9898-643A8D57C9FB}"/>
            </c:ext>
          </c:extLst>
        </c:ser>
        <c:dLbls>
          <c:showLegendKey val="0"/>
          <c:showVal val="0"/>
          <c:showCatName val="0"/>
          <c:showSerName val="0"/>
          <c:showPercent val="0"/>
          <c:showBubbleSize val="0"/>
        </c:dLbls>
        <c:gapWidth val="75"/>
        <c:overlap val="100"/>
        <c:axId val="610711224"/>
        <c:axId val="610705320"/>
      </c:barChart>
      <c:catAx>
        <c:axId val="610711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pl-PL"/>
          </a:p>
        </c:txPr>
        <c:crossAx val="610705320"/>
        <c:crosses val="autoZero"/>
        <c:auto val="1"/>
        <c:lblAlgn val="ctr"/>
        <c:lblOffset val="100"/>
        <c:tickMarkSkip val="1"/>
        <c:noMultiLvlLbl val="0"/>
      </c:catAx>
      <c:valAx>
        <c:axId val="610705320"/>
        <c:scaling>
          <c:orientation val="minMax"/>
          <c:max val="6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610711224"/>
        <c:crosses val="autoZero"/>
        <c:crossBetween val="between"/>
      </c:valAx>
      <c:spPr>
        <a:noFill/>
        <a:ln>
          <a:solidFill>
            <a:schemeClr val="bg1">
              <a:alpha val="93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862" b="0" i="1" u="none" strike="noStrike" kern="1200" spc="0" baseline="0">
                <a:solidFill>
                  <a:schemeClr val="tx1">
                    <a:lumMod val="65000"/>
                    <a:lumOff val="35000"/>
                  </a:schemeClr>
                </a:solidFill>
                <a:latin typeface="+mn-lt"/>
                <a:ea typeface="+mn-ea"/>
                <a:cs typeface="+mn-cs"/>
              </a:defRPr>
            </a:pPr>
            <a:r>
              <a:rPr lang="en-US" sz="1400" b="1" i="0" noProof="0" dirty="0">
                <a:solidFill>
                  <a:schemeClr val="bg1">
                    <a:lumMod val="50000"/>
                  </a:schemeClr>
                </a:solidFill>
                <a:latin typeface="Aptos" panose="020B0004020202020204" pitchFamily="34" charset="0"/>
                <a:cs typeface="Arial" panose="020B0604020202020204" pitchFamily="34" charset="0"/>
              </a:rPr>
              <a:t>CREDIT SALES EVOLUTION </a:t>
            </a:r>
            <a:r>
              <a:rPr lang="pl-PL" sz="1400" b="1" i="0" noProof="0" dirty="0">
                <a:solidFill>
                  <a:schemeClr val="bg1">
                    <a:lumMod val="50000"/>
                  </a:schemeClr>
                </a:solidFill>
                <a:latin typeface="Aptos" panose="020B0004020202020204" pitchFamily="34" charset="0"/>
                <a:cs typeface="Arial" panose="020B0604020202020204" pitchFamily="34" charset="0"/>
              </a:rPr>
              <a:t>WITH COMMERCIAL PARTNERS </a:t>
            </a:r>
            <a:r>
              <a:rPr lang="en-US" sz="1400" b="1" i="0" noProof="0" dirty="0">
                <a:solidFill>
                  <a:schemeClr val="bg1">
                    <a:lumMod val="50000"/>
                  </a:schemeClr>
                </a:solidFill>
                <a:latin typeface="Aptos" panose="020B0004020202020204" pitchFamily="34" charset="0"/>
                <a:cs typeface="Arial" panose="020B0604020202020204" pitchFamily="34" charset="0"/>
              </a:rPr>
              <a:t>[</a:t>
            </a:r>
            <a:r>
              <a:rPr lang="pl-PL" sz="1400" b="1" i="0" noProof="0" dirty="0">
                <a:solidFill>
                  <a:schemeClr val="bg1">
                    <a:lumMod val="50000"/>
                  </a:schemeClr>
                </a:solidFill>
                <a:latin typeface="Aptos" panose="020B0004020202020204" pitchFamily="34" charset="0"/>
                <a:cs typeface="Arial" panose="020B0604020202020204" pitchFamily="34" charset="0"/>
              </a:rPr>
              <a:t>m</a:t>
            </a:r>
            <a:r>
              <a:rPr lang="en-US" sz="1400" b="1" i="0" noProof="0" dirty="0">
                <a:solidFill>
                  <a:schemeClr val="bg1">
                    <a:lumMod val="50000"/>
                  </a:schemeClr>
                </a:solidFill>
                <a:latin typeface="Aptos" panose="020B0004020202020204" pitchFamily="34" charset="0"/>
                <a:cs typeface="Arial" panose="020B0604020202020204" pitchFamily="34" charset="0"/>
              </a:rPr>
              <a:t>PLN]</a:t>
            </a:r>
          </a:p>
        </c:rich>
      </c:tx>
      <c:layout>
        <c:manualLayout>
          <c:xMode val="edge"/>
          <c:yMode val="edge"/>
          <c:x val="0.21293500807029703"/>
          <c:y val="1.516805415803984E-2"/>
        </c:manualLayout>
      </c:layout>
      <c:overlay val="0"/>
      <c:spPr>
        <a:noFill/>
        <a:ln>
          <a:noFill/>
        </a:ln>
        <a:effectLst/>
      </c:spPr>
      <c:txPr>
        <a:bodyPr rot="0" spcFirstLastPara="1" vertOverflow="ellipsis" vert="horz" wrap="square" anchor="ctr" anchorCtr="1"/>
        <a:lstStyle/>
        <a:p>
          <a:pPr algn="ctr">
            <a:defRPr sz="1862" b="0" i="1" u="none" strike="noStrike" kern="1200" spc="0" baseline="0">
              <a:solidFill>
                <a:schemeClr val="tx1">
                  <a:lumMod val="65000"/>
                  <a:lumOff val="35000"/>
                </a:schemeClr>
              </a:solidFill>
              <a:latin typeface="+mn-lt"/>
              <a:ea typeface="+mn-ea"/>
              <a:cs typeface="+mn-cs"/>
            </a:defRPr>
          </a:pPr>
          <a:endParaRPr lang="pl-PL"/>
        </a:p>
      </c:txPr>
    </c:title>
    <c:autoTitleDeleted val="0"/>
    <c:plotArea>
      <c:layout>
        <c:manualLayout>
          <c:layoutTarget val="inner"/>
          <c:xMode val="edge"/>
          <c:yMode val="edge"/>
          <c:x val="0.13021041740345682"/>
          <c:y val="0.12815223571554391"/>
          <c:w val="0.86700503652030847"/>
          <c:h val="0.70496388519340603"/>
        </c:manualLayout>
      </c:layout>
      <c:barChart>
        <c:barDir val="col"/>
        <c:grouping val="stacked"/>
        <c:varyColors val="0"/>
        <c:ser>
          <c:idx val="0"/>
          <c:order val="0"/>
          <c:tx>
            <c:strRef>
              <c:f>Arkusz1!$B$1</c:f>
              <c:strCache>
                <c:ptCount val="1"/>
                <c:pt idx="0">
                  <c:v>149</c:v>
                </c:pt>
              </c:strCache>
            </c:strRef>
          </c:tx>
          <c:spPr>
            <a:solidFill>
              <a:srgbClr val="FFCC66"/>
            </a:solidFill>
            <a:ln>
              <a:noFill/>
            </a:ln>
            <a:effectLst/>
          </c:spPr>
          <c:invertIfNegative val="0"/>
          <c:dPt>
            <c:idx val="0"/>
            <c:invertIfNegative val="0"/>
            <c:bubble3D val="0"/>
            <c:spPr>
              <a:solidFill>
                <a:srgbClr val="FFCC66"/>
              </a:solidFill>
              <a:ln>
                <a:noFill/>
              </a:ln>
              <a:effectLst/>
            </c:spPr>
            <c:extLst>
              <c:ext xmlns:c16="http://schemas.microsoft.com/office/drawing/2014/chart" uri="{C3380CC4-5D6E-409C-BE32-E72D297353CC}">
                <c16:uniqueId val="{00000001-7544-4259-88F2-BC8E633BFD2A}"/>
              </c:ext>
            </c:extLst>
          </c:dPt>
          <c:dPt>
            <c:idx val="1"/>
            <c:invertIfNegative val="0"/>
            <c:bubble3D val="0"/>
            <c:spPr>
              <a:solidFill>
                <a:srgbClr val="FFCC66"/>
              </a:solidFill>
              <a:ln>
                <a:noFill/>
              </a:ln>
              <a:effectLst/>
            </c:spPr>
            <c:extLst>
              <c:ext xmlns:c16="http://schemas.microsoft.com/office/drawing/2014/chart" uri="{C3380CC4-5D6E-409C-BE32-E72D297353CC}">
                <c16:uniqueId val="{00000003-7544-4259-88F2-BC8E633BFD2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Arkusz1!$A$2:$A$5</c:f>
              <c:numCache>
                <c:formatCode>General</c:formatCode>
                <c:ptCount val="4"/>
                <c:pt idx="0">
                  <c:v>2024</c:v>
                </c:pt>
                <c:pt idx="3">
                  <c:v>2025</c:v>
                </c:pt>
              </c:numCache>
            </c:numRef>
          </c:cat>
          <c:val>
            <c:numRef>
              <c:f>Arkusz1!$B$2:$B$5</c:f>
              <c:numCache>
                <c:formatCode>General</c:formatCode>
                <c:ptCount val="4"/>
                <c:pt idx="0">
                  <c:v>149</c:v>
                </c:pt>
                <c:pt idx="3" formatCode="0">
                  <c:v>205</c:v>
                </c:pt>
              </c:numCache>
            </c:numRef>
          </c:val>
          <c:extLst>
            <c:ext xmlns:c16="http://schemas.microsoft.com/office/drawing/2014/chart" uri="{C3380CC4-5D6E-409C-BE32-E72D297353CC}">
              <c16:uniqueId val="{00000008-7544-4259-88F2-BC8E633BFD2A}"/>
            </c:ext>
          </c:extLst>
        </c:ser>
        <c:ser>
          <c:idx val="1"/>
          <c:order val="1"/>
          <c:tx>
            <c:strRef>
              <c:f>Arkusz1!$C$1</c:f>
              <c:strCache>
                <c:ptCount val="1"/>
                <c:pt idx="0">
                  <c:v>Business Loan</c:v>
                </c:pt>
              </c:strCache>
            </c:strRef>
          </c:tx>
          <c:spPr>
            <a:solidFill>
              <a:schemeClr val="bg2"/>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5-6F9D-4102-9D10-E8B4EB41C5A3}"/>
              </c:ext>
            </c:extLst>
          </c:dPt>
          <c:dPt>
            <c:idx val="1"/>
            <c:invertIfNegative val="0"/>
            <c:bubble3D val="0"/>
            <c:spPr>
              <a:solidFill>
                <a:schemeClr val="bg2"/>
              </a:solidFill>
              <a:ln>
                <a:noFill/>
              </a:ln>
              <a:effectLst/>
            </c:spPr>
            <c:extLst>
              <c:ext xmlns:c16="http://schemas.microsoft.com/office/drawing/2014/chart" uri="{C3380CC4-5D6E-409C-BE32-E72D297353CC}">
                <c16:uniqueId val="{0000000A-7544-4259-88F2-BC8E633BFD2A}"/>
              </c:ext>
            </c:extLst>
          </c:dPt>
          <c:dLbls>
            <c:spPr>
              <a:solidFill>
                <a:schemeClr val="bg2"/>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Arkusz1!$A$2:$A$5</c:f>
              <c:numCache>
                <c:formatCode>General</c:formatCode>
                <c:ptCount val="4"/>
                <c:pt idx="0">
                  <c:v>2024</c:v>
                </c:pt>
                <c:pt idx="3">
                  <c:v>2025</c:v>
                </c:pt>
              </c:numCache>
            </c:numRef>
          </c:cat>
          <c:val>
            <c:numRef>
              <c:f>Arkusz1!$C$2:$C$5</c:f>
              <c:numCache>
                <c:formatCode>General</c:formatCode>
                <c:ptCount val="4"/>
                <c:pt idx="0">
                  <c:v>12</c:v>
                </c:pt>
                <c:pt idx="3" formatCode="0">
                  <c:v>24</c:v>
                </c:pt>
              </c:numCache>
            </c:numRef>
          </c:val>
          <c:extLst>
            <c:ext xmlns:c16="http://schemas.microsoft.com/office/drawing/2014/chart" uri="{C3380CC4-5D6E-409C-BE32-E72D297353CC}">
              <c16:uniqueId val="{0000000D-7544-4259-88F2-BC8E633BFD2A}"/>
            </c:ext>
          </c:extLst>
        </c:ser>
        <c:ser>
          <c:idx val="2"/>
          <c:order val="2"/>
          <c:tx>
            <c:strRef>
              <c:f>Arkusz1!$D$1</c:f>
              <c:strCache>
                <c:ptCount val="1"/>
                <c:pt idx="0">
                  <c:v>Revolving Loan</c:v>
                </c:pt>
              </c:strCache>
            </c:strRef>
          </c:tx>
          <c:spPr>
            <a:solidFill>
              <a:schemeClr val="accent3"/>
            </a:solidFill>
            <a:ln>
              <a:noFill/>
            </a:ln>
            <a:effectLst/>
          </c:spPr>
          <c:invertIfNegative val="0"/>
          <c:dPt>
            <c:idx val="0"/>
            <c:invertIfNegative val="0"/>
            <c:bubble3D val="0"/>
            <c:spPr>
              <a:solidFill>
                <a:srgbClr val="A7F200"/>
              </a:solidFill>
              <a:ln>
                <a:noFill/>
              </a:ln>
              <a:effectLst/>
            </c:spPr>
            <c:extLst>
              <c:ext xmlns:c16="http://schemas.microsoft.com/office/drawing/2014/chart" uri="{C3380CC4-5D6E-409C-BE32-E72D297353CC}">
                <c16:uniqueId val="{0000000F-7544-4259-88F2-BC8E633BFD2A}"/>
              </c:ext>
            </c:extLst>
          </c:dPt>
          <c:dPt>
            <c:idx val="1"/>
            <c:invertIfNegative val="0"/>
            <c:bubble3D val="0"/>
            <c:spPr>
              <a:solidFill>
                <a:srgbClr val="A7F200"/>
              </a:solidFill>
              <a:ln>
                <a:noFill/>
              </a:ln>
              <a:effectLst/>
            </c:spPr>
            <c:extLst>
              <c:ext xmlns:c16="http://schemas.microsoft.com/office/drawing/2014/chart" uri="{C3380CC4-5D6E-409C-BE32-E72D297353CC}">
                <c16:uniqueId val="{00000011-7544-4259-88F2-BC8E633BFD2A}"/>
              </c:ext>
            </c:extLst>
          </c:dPt>
          <c:dLbls>
            <c:dLbl>
              <c:idx val="1"/>
              <c:spPr>
                <a:solidFill>
                  <a:schemeClr val="tx2">
                    <a:lumMod val="20000"/>
                    <a:lumOff val="80000"/>
                  </a:schemeClr>
                </a:solid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extLst>
                <c:ext xmlns:c16="http://schemas.microsoft.com/office/drawing/2014/chart" uri="{C3380CC4-5D6E-409C-BE32-E72D297353CC}">
                  <c16:uniqueId val="{00000011-7544-4259-88F2-BC8E633BFD2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Arkusz1!$A$2:$A$5</c:f>
              <c:numCache>
                <c:formatCode>General</c:formatCode>
                <c:ptCount val="4"/>
                <c:pt idx="0">
                  <c:v>2024</c:v>
                </c:pt>
                <c:pt idx="3">
                  <c:v>2025</c:v>
                </c:pt>
              </c:numCache>
            </c:numRef>
          </c:cat>
          <c:val>
            <c:numRef>
              <c:f>Arkusz1!$D$2:$D$5</c:f>
              <c:numCache>
                <c:formatCode>General</c:formatCode>
                <c:ptCount val="4"/>
              </c:numCache>
            </c:numRef>
          </c:val>
          <c:extLst>
            <c:ext xmlns:c16="http://schemas.microsoft.com/office/drawing/2014/chart" uri="{C3380CC4-5D6E-409C-BE32-E72D297353CC}">
              <c16:uniqueId val="{00000016-7544-4259-88F2-BC8E633BFD2A}"/>
            </c:ext>
          </c:extLst>
        </c:ser>
        <c:ser>
          <c:idx val="3"/>
          <c:order val="3"/>
          <c:tx>
            <c:strRef>
              <c:f>Arkusz1!$E$1</c:f>
              <c:strCache>
                <c:ptCount val="1"/>
                <c:pt idx="0">
                  <c:v>Business Loan2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Arkusz1!$A$2:$A$5</c:f>
              <c:numCache>
                <c:formatCode>General</c:formatCode>
                <c:ptCount val="4"/>
                <c:pt idx="0">
                  <c:v>2024</c:v>
                </c:pt>
                <c:pt idx="3">
                  <c:v>2025</c:v>
                </c:pt>
              </c:numCache>
            </c:numRef>
          </c:cat>
          <c:val>
            <c:numRef>
              <c:f>Arkusz1!$E$2:$E$5</c:f>
              <c:numCache>
                <c:formatCode>General</c:formatCode>
                <c:ptCount val="4"/>
              </c:numCache>
            </c:numRef>
          </c:val>
          <c:extLst>
            <c:ext xmlns:c16="http://schemas.microsoft.com/office/drawing/2014/chart" uri="{C3380CC4-5D6E-409C-BE32-E72D297353CC}">
              <c16:uniqueId val="{0000001C-7544-4259-88F2-BC8E633BFD2A}"/>
            </c:ext>
          </c:extLst>
        </c:ser>
        <c:dLbls>
          <c:showLegendKey val="0"/>
          <c:showVal val="0"/>
          <c:showCatName val="0"/>
          <c:showSerName val="0"/>
          <c:showPercent val="0"/>
          <c:showBubbleSize val="0"/>
        </c:dLbls>
        <c:gapWidth val="75"/>
        <c:overlap val="100"/>
        <c:axId val="610711224"/>
        <c:axId val="610705320"/>
      </c:barChart>
      <c:catAx>
        <c:axId val="610711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pl-PL"/>
          </a:p>
        </c:txPr>
        <c:crossAx val="610705320"/>
        <c:crosses val="autoZero"/>
        <c:auto val="1"/>
        <c:lblAlgn val="ctr"/>
        <c:lblOffset val="100"/>
        <c:tickMarkSkip val="1"/>
        <c:noMultiLvlLbl val="0"/>
      </c:catAx>
      <c:valAx>
        <c:axId val="610705320"/>
        <c:scaling>
          <c:orientation val="minMax"/>
          <c:max val="3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610711224"/>
        <c:crosses val="autoZero"/>
        <c:crossBetween val="between"/>
      </c:valAx>
      <c:spPr>
        <a:noFill/>
        <a:ln>
          <a:solidFill>
            <a:schemeClr val="bg1">
              <a:alpha val="93000"/>
            </a:schemeClr>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pl-PL"/>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u="none" strike="noStrike" kern="1200" spc="0" baseline="0" noProof="0" dirty="0">
                <a:solidFill>
                  <a:schemeClr val="accent3"/>
                </a:solidFill>
                <a:latin typeface="+mn-lt"/>
                <a:ea typeface="+mn-ea"/>
                <a:cs typeface="+mn-cs"/>
              </a:rPr>
              <a:t>Volumes</a:t>
            </a:r>
            <a:r>
              <a:rPr lang="en-US" b="1" baseline="0" noProof="0" dirty="0">
                <a:solidFill>
                  <a:schemeClr val="accent3"/>
                </a:solidFill>
              </a:rPr>
              <a:t> animals/plants production</a:t>
            </a:r>
            <a:endParaRPr lang="en-US" b="1" noProof="0" dirty="0">
              <a:solidFill>
                <a:schemeClr val="accent3"/>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3459147954879145E-2"/>
          <c:y val="9.5638830756113638E-2"/>
          <c:w val="0.89895392397946483"/>
          <c:h val="0.74417340037980084"/>
        </c:manualLayout>
      </c:layout>
      <c:barChart>
        <c:barDir val="col"/>
        <c:grouping val="percentStacked"/>
        <c:varyColors val="0"/>
        <c:ser>
          <c:idx val="0"/>
          <c:order val="0"/>
          <c:tx>
            <c:strRef>
              <c:f>Arkusz5!$A$11</c:f>
              <c:strCache>
                <c:ptCount val="1"/>
                <c:pt idx="0">
                  <c:v>PIG</c:v>
                </c:pt>
              </c:strCache>
            </c:strRef>
          </c:tx>
          <c:spPr>
            <a:solidFill>
              <a:srgbClr val="70A300">
                <a:lumMod val="60000"/>
                <a:lumOff val="40000"/>
              </a:srgbClr>
            </a:solidFill>
            <a:ln>
              <a:solidFill>
                <a:srgbClr val="70A300">
                  <a:lumMod val="60000"/>
                  <a:lumOff val="40000"/>
                </a:srgbClr>
              </a:solidFill>
            </a:ln>
            <a:effectLst/>
          </c:spPr>
          <c:invertIfNegative val="0"/>
          <c:dLbls>
            <c:spPr>
              <a:solidFill>
                <a:srgbClr val="FFFFFF"/>
              </a:solidFill>
              <a:ln>
                <a:solidFill>
                  <a:srgbClr val="000000"/>
                </a:solid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Arkusz5!$B$10:$C$10</c:f>
              <c:strCache>
                <c:ptCount val="2"/>
                <c:pt idx="0">
                  <c:v>2024 VOL</c:v>
                </c:pt>
                <c:pt idx="1">
                  <c:v>2025 VOL</c:v>
                </c:pt>
              </c:strCache>
            </c:strRef>
          </c:cat>
          <c:val>
            <c:numRef>
              <c:f>Arkusz5!$B$11:$C$11</c:f>
              <c:numCache>
                <c:formatCode>0%</c:formatCode>
                <c:ptCount val="2"/>
                <c:pt idx="0">
                  <c:v>0.74</c:v>
                </c:pt>
                <c:pt idx="1">
                  <c:v>0.56999999999999995</c:v>
                </c:pt>
              </c:numCache>
            </c:numRef>
          </c:val>
          <c:extLst>
            <c:ext xmlns:c16="http://schemas.microsoft.com/office/drawing/2014/chart" uri="{C3380CC4-5D6E-409C-BE32-E72D297353CC}">
              <c16:uniqueId val="{00000000-FA59-43C5-8C5C-BFA667C934F1}"/>
            </c:ext>
          </c:extLst>
        </c:ser>
        <c:ser>
          <c:idx val="1"/>
          <c:order val="1"/>
          <c:tx>
            <c:strRef>
              <c:f>Arkusz5!$A$12</c:f>
              <c:strCache>
                <c:ptCount val="1"/>
                <c:pt idx="0">
                  <c:v>BEEF</c:v>
                </c:pt>
              </c:strCache>
            </c:strRef>
          </c:tx>
          <c:spPr>
            <a:solidFill>
              <a:srgbClr val="70A300">
                <a:lumMod val="20000"/>
                <a:lumOff val="80000"/>
              </a:srgbClr>
            </a:solidFill>
            <a:ln>
              <a:noFill/>
            </a:ln>
            <a:effectLst/>
          </c:spPr>
          <c:invertIfNegative val="0"/>
          <c:dLbls>
            <c:spPr>
              <a:solidFill>
                <a:srgbClr val="FFFFFF"/>
              </a:solidFill>
              <a:ln>
                <a:solidFill>
                  <a:srgbClr val="000000"/>
                </a:solid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Arkusz5!$B$10:$C$10</c:f>
              <c:strCache>
                <c:ptCount val="2"/>
                <c:pt idx="0">
                  <c:v>2024 VOL</c:v>
                </c:pt>
                <c:pt idx="1">
                  <c:v>2025 VOL</c:v>
                </c:pt>
              </c:strCache>
            </c:strRef>
          </c:cat>
          <c:val>
            <c:numRef>
              <c:f>Arkusz5!$B$12:$C$12</c:f>
              <c:numCache>
                <c:formatCode>0%</c:formatCode>
                <c:ptCount val="2"/>
                <c:pt idx="0">
                  <c:v>0.06</c:v>
                </c:pt>
                <c:pt idx="1">
                  <c:v>0.15</c:v>
                </c:pt>
              </c:numCache>
            </c:numRef>
          </c:val>
          <c:extLst>
            <c:ext xmlns:c16="http://schemas.microsoft.com/office/drawing/2014/chart" uri="{C3380CC4-5D6E-409C-BE32-E72D297353CC}">
              <c16:uniqueId val="{00000001-FA59-43C5-8C5C-BFA667C934F1}"/>
            </c:ext>
          </c:extLst>
        </c:ser>
        <c:ser>
          <c:idx val="2"/>
          <c:order val="2"/>
          <c:tx>
            <c:strRef>
              <c:f>Arkusz5!$A$13</c:f>
              <c:strCache>
                <c:ptCount val="1"/>
                <c:pt idx="0">
                  <c:v>POTATO</c:v>
                </c:pt>
              </c:strCache>
            </c:strRef>
          </c:tx>
          <c:spPr>
            <a:solidFill>
              <a:srgbClr val="009597"/>
            </a:solidFill>
            <a:ln>
              <a:noFill/>
            </a:ln>
            <a:effectLst/>
          </c:spPr>
          <c:invertIfNegative val="0"/>
          <c:dLbls>
            <c:spPr>
              <a:solidFill>
                <a:srgbClr val="FFFFFF"/>
              </a:solidFill>
              <a:ln>
                <a:solidFill>
                  <a:srgbClr val="000000"/>
                </a:solid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Arkusz5!$B$10:$C$10</c:f>
              <c:strCache>
                <c:ptCount val="2"/>
                <c:pt idx="0">
                  <c:v>2024 VOL</c:v>
                </c:pt>
                <c:pt idx="1">
                  <c:v>2025 VOL</c:v>
                </c:pt>
              </c:strCache>
            </c:strRef>
          </c:cat>
          <c:val>
            <c:numRef>
              <c:f>Arkusz5!$B$13:$C$13</c:f>
              <c:numCache>
                <c:formatCode>0%</c:formatCode>
                <c:ptCount val="2"/>
                <c:pt idx="0">
                  <c:v>0.05</c:v>
                </c:pt>
                <c:pt idx="1">
                  <c:v>7.0000000000000007E-2</c:v>
                </c:pt>
              </c:numCache>
            </c:numRef>
          </c:val>
          <c:extLst>
            <c:ext xmlns:c16="http://schemas.microsoft.com/office/drawing/2014/chart" uri="{C3380CC4-5D6E-409C-BE32-E72D297353CC}">
              <c16:uniqueId val="{00000002-FA59-43C5-8C5C-BFA667C934F1}"/>
            </c:ext>
          </c:extLst>
        </c:ser>
        <c:ser>
          <c:idx val="3"/>
          <c:order val="3"/>
          <c:tx>
            <c:strRef>
              <c:f>Arkusz5!$A$14</c:f>
              <c:strCache>
                <c:ptCount val="1"/>
                <c:pt idx="0">
                  <c:v>FER / CROP PROT.</c:v>
                </c:pt>
              </c:strCache>
            </c:strRef>
          </c:tx>
          <c:spPr>
            <a:solidFill>
              <a:srgbClr val="00CC00"/>
            </a:solidFill>
            <a:ln>
              <a:noFill/>
            </a:ln>
            <a:effectLst/>
          </c:spPr>
          <c:invertIfNegative val="0"/>
          <c:dLbls>
            <c:spPr>
              <a:solidFill>
                <a:srgbClr val="FFFFFF"/>
              </a:solidFill>
              <a:ln>
                <a:solidFill>
                  <a:srgbClr val="000000"/>
                </a:solid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pl-P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Arkusz5!$B$10:$C$10</c:f>
              <c:strCache>
                <c:ptCount val="2"/>
                <c:pt idx="0">
                  <c:v>2024 VOL</c:v>
                </c:pt>
                <c:pt idx="1">
                  <c:v>2025 VOL</c:v>
                </c:pt>
              </c:strCache>
            </c:strRef>
          </c:cat>
          <c:val>
            <c:numRef>
              <c:f>Arkusz5!$B$14:$C$14</c:f>
              <c:numCache>
                <c:formatCode>0%</c:formatCode>
                <c:ptCount val="2"/>
                <c:pt idx="0">
                  <c:v>0.15</c:v>
                </c:pt>
                <c:pt idx="1">
                  <c:v>0.21</c:v>
                </c:pt>
              </c:numCache>
            </c:numRef>
          </c:val>
          <c:extLst>
            <c:ext xmlns:c16="http://schemas.microsoft.com/office/drawing/2014/chart" uri="{C3380CC4-5D6E-409C-BE32-E72D297353CC}">
              <c16:uniqueId val="{00000003-FA59-43C5-8C5C-BFA667C934F1}"/>
            </c:ext>
          </c:extLst>
        </c:ser>
        <c:dLbls>
          <c:showLegendKey val="0"/>
          <c:showVal val="0"/>
          <c:showCatName val="0"/>
          <c:showSerName val="0"/>
          <c:showPercent val="0"/>
          <c:showBubbleSize val="0"/>
        </c:dLbls>
        <c:gapWidth val="150"/>
        <c:overlap val="100"/>
        <c:axId val="666112648"/>
        <c:axId val="666112976"/>
      </c:barChart>
      <c:catAx>
        <c:axId val="666112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666112976"/>
        <c:crosses val="autoZero"/>
        <c:auto val="1"/>
        <c:lblAlgn val="ctr"/>
        <c:lblOffset val="100"/>
        <c:noMultiLvlLbl val="0"/>
      </c:catAx>
      <c:valAx>
        <c:axId val="6661129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l-PL"/>
          </a:p>
        </c:txPr>
        <c:crossAx val="666112648"/>
        <c:crosses val="autoZero"/>
        <c:crossBetween val="between"/>
      </c:valAx>
      <c:spPr>
        <a:noFill/>
        <a:ln>
          <a:noFill/>
        </a:ln>
        <a:effectLst/>
      </c:spPr>
    </c:plotArea>
    <c:legend>
      <c:legendPos val="b"/>
      <c:layout>
        <c:manualLayout>
          <c:xMode val="edge"/>
          <c:yMode val="edge"/>
          <c:x val="0.1247397289739729"/>
          <c:y val="0.91371402672033464"/>
          <c:w val="0.79969240696924071"/>
          <c:h val="6.3653703702603662E-2"/>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pl-PL"/>
        </a:p>
      </c:txPr>
    </c:legend>
    <c:plotVisOnly val="1"/>
    <c:dispBlanksAs val="gap"/>
    <c:showDLblsOverMax val="0"/>
  </c:chart>
  <c:spPr>
    <a:noFill/>
    <a:ln>
      <a:noFill/>
    </a:ln>
    <a:effectLst/>
  </c:spPr>
  <c:txPr>
    <a:bodyPr/>
    <a:lstStyle/>
    <a:p>
      <a:pPr>
        <a:defRPr/>
      </a:pPr>
      <a:endParaRPr lang="pl-P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0.22738</cdr:x>
      <cdr:y>0.83766</cdr:y>
    </cdr:from>
    <cdr:to>
      <cdr:x>0.36139</cdr:x>
      <cdr:y>0.8921</cdr:y>
    </cdr:to>
    <cdr:sp macro="" textlink="">
      <cdr:nvSpPr>
        <cdr:cNvPr id="2" name="pole tekstowe 1">
          <a:extLst xmlns:a="http://schemas.openxmlformats.org/drawingml/2006/main">
            <a:ext uri="{FF2B5EF4-FFF2-40B4-BE49-F238E27FC236}">
              <a16:creationId xmlns:a16="http://schemas.microsoft.com/office/drawing/2014/main" id="{248B8F45-449B-4F1A-8B89-B471267AE6E4}"/>
            </a:ext>
          </a:extLst>
        </cdr:cNvPr>
        <cdr:cNvSpPr txBox="1"/>
      </cdr:nvSpPr>
      <cdr:spPr>
        <a:xfrm xmlns:a="http://schemas.openxmlformats.org/drawingml/2006/main">
          <a:off x="1037067" y="3338365"/>
          <a:ext cx="611208" cy="2169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l-PL" sz="1200" b="0" dirty="0"/>
            <a:t>2024</a:t>
          </a:r>
        </a:p>
      </cdr:txBody>
    </cdr:sp>
  </cdr:relSizeAnchor>
  <cdr:relSizeAnchor xmlns:cdr="http://schemas.openxmlformats.org/drawingml/2006/chartDrawing">
    <cdr:from>
      <cdr:x>0.74064</cdr:x>
      <cdr:y>0.83921</cdr:y>
    </cdr:from>
    <cdr:to>
      <cdr:x>0.88688</cdr:x>
      <cdr:y>0.90659</cdr:y>
    </cdr:to>
    <cdr:sp macro="" textlink="">
      <cdr:nvSpPr>
        <cdr:cNvPr id="3" name="pole tekstowe 1">
          <a:extLst xmlns:a="http://schemas.openxmlformats.org/drawingml/2006/main">
            <a:ext uri="{FF2B5EF4-FFF2-40B4-BE49-F238E27FC236}">
              <a16:creationId xmlns:a16="http://schemas.microsoft.com/office/drawing/2014/main" id="{99535EFA-D9D2-437A-9F2C-D47A9034190D}"/>
            </a:ext>
          </a:extLst>
        </cdr:cNvPr>
        <cdr:cNvSpPr txBox="1"/>
      </cdr:nvSpPr>
      <cdr:spPr>
        <a:xfrm xmlns:a="http://schemas.openxmlformats.org/drawingml/2006/main">
          <a:off x="3377998" y="3344542"/>
          <a:ext cx="666966" cy="2685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l-PL" sz="1200" b="0" dirty="0"/>
            <a:t>2025</a:t>
          </a:r>
        </a:p>
      </cdr:txBody>
    </cdr:sp>
  </cdr:relSizeAnchor>
</c:userShapes>
</file>

<file path=ppt/drawings/drawing2.xml><?xml version="1.0" encoding="utf-8"?>
<c:userShapes xmlns:c="http://schemas.openxmlformats.org/drawingml/2006/chart">
  <cdr:relSizeAnchor xmlns:cdr="http://schemas.openxmlformats.org/drawingml/2006/chartDrawing">
    <cdr:from>
      <cdr:x>0.15048</cdr:x>
      <cdr:y>0.84267</cdr:y>
    </cdr:from>
    <cdr:to>
      <cdr:x>0.38217</cdr:x>
      <cdr:y>0.90556</cdr:y>
    </cdr:to>
    <cdr:sp macro="" textlink="">
      <cdr:nvSpPr>
        <cdr:cNvPr id="2" name="pole tekstowe 1">
          <a:extLst xmlns:a="http://schemas.openxmlformats.org/drawingml/2006/main">
            <a:ext uri="{FF2B5EF4-FFF2-40B4-BE49-F238E27FC236}">
              <a16:creationId xmlns:a16="http://schemas.microsoft.com/office/drawing/2014/main" id="{248B8F45-449B-4F1A-8B89-B471267AE6E4}"/>
            </a:ext>
          </a:extLst>
        </cdr:cNvPr>
        <cdr:cNvSpPr txBox="1"/>
      </cdr:nvSpPr>
      <cdr:spPr>
        <a:xfrm xmlns:a="http://schemas.openxmlformats.org/drawingml/2006/main">
          <a:off x="442089" y="3458646"/>
          <a:ext cx="680693" cy="25811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pl-PL" sz="1200" b="0" dirty="0"/>
            <a:t>2024</a:t>
          </a:r>
        </a:p>
      </cdr:txBody>
    </cdr:sp>
  </cdr:relSizeAnchor>
  <cdr:relSizeAnchor xmlns:cdr="http://schemas.openxmlformats.org/drawingml/2006/chartDrawing">
    <cdr:from>
      <cdr:x>0.76377</cdr:x>
      <cdr:y>0.83618</cdr:y>
    </cdr:from>
    <cdr:to>
      <cdr:x>1</cdr:x>
      <cdr:y>0.90253</cdr:y>
    </cdr:to>
    <cdr:sp macro="" textlink="">
      <cdr:nvSpPr>
        <cdr:cNvPr id="3" name="pole tekstowe 1">
          <a:extLst xmlns:a="http://schemas.openxmlformats.org/drawingml/2006/main">
            <a:ext uri="{FF2B5EF4-FFF2-40B4-BE49-F238E27FC236}">
              <a16:creationId xmlns:a16="http://schemas.microsoft.com/office/drawing/2014/main" id="{99535EFA-D9D2-437A-9F2C-D47A9034190D}"/>
            </a:ext>
          </a:extLst>
        </cdr:cNvPr>
        <cdr:cNvSpPr txBox="1"/>
      </cdr:nvSpPr>
      <cdr:spPr>
        <a:xfrm xmlns:a="http://schemas.openxmlformats.org/drawingml/2006/main">
          <a:off x="2243911" y="3271714"/>
          <a:ext cx="694023" cy="25960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pl-PL" sz="1200" b="0" dirty="0"/>
            <a:t>2025</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9B1EF4C-269D-499B-A6DB-78A34289DB24}" type="datetimeFigureOut">
              <a:rPr lang="pl-PL" smtClean="0"/>
              <a:t>03.03.2026</a:t>
            </a:fld>
            <a:endParaRPr lang="pl-PL"/>
          </a:p>
        </p:txBody>
      </p:sp>
      <p:sp>
        <p:nvSpPr>
          <p:cNvPr id="4" name="Symbol zastępczy obrazu slajd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2CFBECC-1437-4748-9280-2943D6255FFD}" type="slidenum">
              <a:rPr lang="pl-PL" smtClean="0"/>
              <a:t>‹#›</a:t>
            </a:fld>
            <a:endParaRPr lang="pl-PL"/>
          </a:p>
        </p:txBody>
      </p:sp>
    </p:spTree>
    <p:extLst>
      <p:ext uri="{BB962C8B-B14F-4D97-AF65-F5344CB8AC3E}">
        <p14:creationId xmlns:p14="http://schemas.microsoft.com/office/powerpoint/2010/main" val="2342817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07F23C-E6D7-ED80-DFB2-733FD5C2B7F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ABC9D055-AECB-A12F-9D8E-CE8FFF1E2AD5}"/>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4F0D38B9-544F-17D7-7B2D-4C8FC65B5A38}"/>
              </a:ext>
            </a:extLst>
          </p:cNvPr>
          <p:cNvSpPr>
            <a:spLocks noGrp="1"/>
          </p:cNvSpPr>
          <p:nvPr>
            <p:ph type="body" idx="1"/>
          </p:nvPr>
        </p:nvSpPr>
        <p:spPr/>
        <p:txBody>
          <a:bodyPr/>
          <a:lstStyle/>
          <a:p>
            <a:pPr marL="0" indent="0">
              <a:buFontTx/>
              <a:buNone/>
            </a:pPr>
            <a:endParaRPr lang="en-US" dirty="0"/>
          </a:p>
        </p:txBody>
      </p:sp>
      <p:sp>
        <p:nvSpPr>
          <p:cNvPr id="4" name="Symbol zastępczy numeru slajdu 3">
            <a:extLst>
              <a:ext uri="{FF2B5EF4-FFF2-40B4-BE49-F238E27FC236}">
                <a16:creationId xmlns:a16="http://schemas.microsoft.com/office/drawing/2014/main" id="{08BC6105-8F5D-450A-26BC-B911671E7F47}"/>
              </a:ext>
            </a:extLst>
          </p:cNvPr>
          <p:cNvSpPr>
            <a:spLocks noGrp="1"/>
          </p:cNvSpPr>
          <p:nvPr>
            <p:ph type="sldNum" sz="quarter" idx="5"/>
          </p:nvPr>
        </p:nvSpPr>
        <p:spPr/>
        <p:txBody>
          <a:bodyPr/>
          <a:lstStyle/>
          <a:p>
            <a:fld id="{02CFBECC-1437-4748-9280-2943D6255FFD}" type="slidenum">
              <a:rPr lang="pl-PL" smtClean="0"/>
              <a:t>2</a:t>
            </a:fld>
            <a:endParaRPr lang="pl-PL"/>
          </a:p>
        </p:txBody>
      </p:sp>
    </p:spTree>
    <p:extLst>
      <p:ext uri="{BB962C8B-B14F-4D97-AF65-F5344CB8AC3E}">
        <p14:creationId xmlns:p14="http://schemas.microsoft.com/office/powerpoint/2010/main" val="24569462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Tree>
    <p:extLst>
      <p:ext uri="{BB962C8B-B14F-4D97-AF65-F5344CB8AC3E}">
        <p14:creationId xmlns:p14="http://schemas.microsoft.com/office/powerpoint/2010/main" val="203454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indent="-171450">
              <a:buFontTx/>
              <a:buChar char="-"/>
            </a:pPr>
            <a:endParaRPr lang="pl-PL" sz="1200" b="0" baseline="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00831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indent="-171450">
              <a:buFontTx/>
              <a:buChar char="-"/>
            </a:pPr>
            <a:endParaRPr lang="pl-PL" sz="1200" b="0" baseline="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5790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C26C94-DF72-5806-DC28-39F3860F0F3B}"/>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8AF8BB1B-4C31-0B01-61D6-0A8451B0B03C}"/>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26DDA14A-A2BC-FEB6-E76E-8598F77BEFDF}"/>
              </a:ext>
            </a:extLst>
          </p:cNvPr>
          <p:cNvSpPr>
            <a:spLocks noGrp="1"/>
          </p:cNvSpPr>
          <p:nvPr>
            <p:ph type="body" idx="1"/>
          </p:nvPr>
        </p:nvSpPr>
        <p:spPr/>
        <p:txBody>
          <a:bodyPr/>
          <a:lstStyle/>
          <a:p>
            <a:pPr marL="0" indent="0">
              <a:buFontTx/>
              <a:buNone/>
            </a:pPr>
            <a:endParaRPr lang="en-US" dirty="0"/>
          </a:p>
        </p:txBody>
      </p:sp>
      <p:sp>
        <p:nvSpPr>
          <p:cNvPr id="4" name="Symbol zastępczy numeru slajdu 3">
            <a:extLst>
              <a:ext uri="{FF2B5EF4-FFF2-40B4-BE49-F238E27FC236}">
                <a16:creationId xmlns:a16="http://schemas.microsoft.com/office/drawing/2014/main" id="{132217E2-05CD-3D13-7519-DCAAE4591131}"/>
              </a:ext>
            </a:extLst>
          </p:cNvPr>
          <p:cNvSpPr>
            <a:spLocks noGrp="1"/>
          </p:cNvSpPr>
          <p:nvPr>
            <p:ph type="sldNum" sz="quarter" idx="5"/>
          </p:nvPr>
        </p:nvSpPr>
        <p:spPr/>
        <p:txBody>
          <a:bodyPr/>
          <a:lstStyle/>
          <a:p>
            <a:fld id="{02CFBECC-1437-4748-9280-2943D6255FFD}" type="slidenum">
              <a:rPr lang="pl-PL" smtClean="0"/>
              <a:t>16</a:t>
            </a:fld>
            <a:endParaRPr lang="pl-PL"/>
          </a:p>
        </p:txBody>
      </p:sp>
    </p:spTree>
    <p:extLst>
      <p:ext uri="{BB962C8B-B14F-4D97-AF65-F5344CB8AC3E}">
        <p14:creationId xmlns:p14="http://schemas.microsoft.com/office/powerpoint/2010/main" val="164245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b="0" dirty="0"/>
          </a:p>
        </p:txBody>
      </p:sp>
    </p:spTree>
    <p:extLst>
      <p:ext uri="{BB962C8B-B14F-4D97-AF65-F5344CB8AC3E}">
        <p14:creationId xmlns:p14="http://schemas.microsoft.com/office/powerpoint/2010/main" val="1101893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5"/>
          </p:nvPr>
        </p:nvSpPr>
        <p:spPr/>
        <p:txBody>
          <a:bodyPr/>
          <a:lstStyle/>
          <a:p>
            <a:fld id="{5E9451CA-DDD0-4239-9AEA-9FFE772A2EDF}" type="slidenum">
              <a:rPr lang="pl-PL" smtClean="0"/>
              <a:t>18</a:t>
            </a:fld>
            <a:endParaRPr lang="pl-PL"/>
          </a:p>
        </p:txBody>
      </p:sp>
    </p:spTree>
    <p:extLst>
      <p:ext uri="{BB962C8B-B14F-4D97-AF65-F5344CB8AC3E}">
        <p14:creationId xmlns:p14="http://schemas.microsoft.com/office/powerpoint/2010/main" val="3415357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
        <p:nvSpPr>
          <p:cNvPr id="4" name="Symbol zastępczy numeru slajdu 3"/>
          <p:cNvSpPr>
            <a:spLocks noGrp="1"/>
          </p:cNvSpPr>
          <p:nvPr>
            <p:ph type="sldNum" sz="quarter" idx="5"/>
          </p:nvPr>
        </p:nvSpPr>
        <p:spPr/>
        <p:txBody>
          <a:bodyPr/>
          <a:lstStyle/>
          <a:p>
            <a:fld id="{02CFBECC-1437-4748-9280-2943D6255FFD}" type="slidenum">
              <a:rPr lang="pl-PL" smtClean="0"/>
              <a:t>19</a:t>
            </a:fld>
            <a:endParaRPr lang="pl-PL"/>
          </a:p>
        </p:txBody>
      </p:sp>
    </p:spTree>
    <p:extLst>
      <p:ext uri="{BB962C8B-B14F-4D97-AF65-F5344CB8AC3E}">
        <p14:creationId xmlns:p14="http://schemas.microsoft.com/office/powerpoint/2010/main" val="13243632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indent="0">
              <a:buFontTx/>
              <a:buNone/>
            </a:pPr>
            <a:endParaRPr lang="en-US" sz="5400" dirty="0"/>
          </a:p>
        </p:txBody>
      </p:sp>
    </p:spTree>
    <p:extLst>
      <p:ext uri="{BB962C8B-B14F-4D97-AF65-F5344CB8AC3E}">
        <p14:creationId xmlns:p14="http://schemas.microsoft.com/office/powerpoint/2010/main" val="270411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indent="-171450">
              <a:buFontTx/>
              <a:buChar char="-"/>
            </a:pPr>
            <a:endParaRPr lang="en-US" dirty="0"/>
          </a:p>
        </p:txBody>
      </p:sp>
    </p:spTree>
    <p:extLst>
      <p:ext uri="{BB962C8B-B14F-4D97-AF65-F5344CB8AC3E}">
        <p14:creationId xmlns:p14="http://schemas.microsoft.com/office/powerpoint/2010/main" val="1422252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indent="0">
              <a:buFontTx/>
              <a:buNone/>
            </a:pPr>
            <a:endParaRPr lang="en-US" dirty="0"/>
          </a:p>
        </p:txBody>
      </p:sp>
      <p:sp>
        <p:nvSpPr>
          <p:cNvPr id="4" name="Symbol zastępczy numeru slajdu 3"/>
          <p:cNvSpPr>
            <a:spLocks noGrp="1"/>
          </p:cNvSpPr>
          <p:nvPr>
            <p:ph type="sldNum" sz="quarter" idx="5"/>
          </p:nvPr>
        </p:nvSpPr>
        <p:spPr/>
        <p:txBody>
          <a:bodyPr/>
          <a:lstStyle/>
          <a:p>
            <a:fld id="{02CFBECC-1437-4748-9280-2943D6255FFD}" type="slidenum">
              <a:rPr lang="pl-PL" smtClean="0"/>
              <a:t>22</a:t>
            </a:fld>
            <a:endParaRPr lang="pl-PL"/>
          </a:p>
        </p:txBody>
      </p:sp>
    </p:spTree>
    <p:extLst>
      <p:ext uri="{BB962C8B-B14F-4D97-AF65-F5344CB8AC3E}">
        <p14:creationId xmlns:p14="http://schemas.microsoft.com/office/powerpoint/2010/main" val="2622197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indent="-171450">
              <a:buFontTx/>
              <a:buChar char="-"/>
            </a:pPr>
            <a:endParaRPr lang="en-US" dirty="0"/>
          </a:p>
        </p:txBody>
      </p:sp>
      <p:sp>
        <p:nvSpPr>
          <p:cNvPr id="4" name="Symbol zastępczy numeru slajdu 3"/>
          <p:cNvSpPr>
            <a:spLocks noGrp="1"/>
          </p:cNvSpPr>
          <p:nvPr>
            <p:ph type="sldNum" sz="quarter" idx="5"/>
          </p:nvPr>
        </p:nvSpPr>
        <p:spPr/>
        <p:txBody>
          <a:bodyPr/>
          <a:lstStyle/>
          <a:p>
            <a:fld id="{5E9451CA-DDD0-4239-9AEA-9FFE772A2EDF}" type="slidenum">
              <a:rPr lang="pl-PL" smtClean="0"/>
              <a:t>3</a:t>
            </a:fld>
            <a:endParaRPr lang="pl-PL"/>
          </a:p>
        </p:txBody>
      </p:sp>
    </p:spTree>
    <p:extLst>
      <p:ext uri="{BB962C8B-B14F-4D97-AF65-F5344CB8AC3E}">
        <p14:creationId xmlns:p14="http://schemas.microsoft.com/office/powerpoint/2010/main" val="864773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D9A8DF-3D4E-535F-82C8-B3CD22D82ED9}"/>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2DDDB833-1B8C-0346-23E0-D5D598ACFEDF}"/>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FBBE6964-A85C-5A33-2FF0-F61BCD119806}"/>
              </a:ext>
            </a:extLst>
          </p:cNvPr>
          <p:cNvSpPr>
            <a:spLocks noGrp="1"/>
          </p:cNvSpPr>
          <p:nvPr>
            <p:ph type="body" idx="1"/>
          </p:nvPr>
        </p:nvSpPr>
        <p:spPr/>
        <p:txBody>
          <a:bodyPr/>
          <a:lstStyle/>
          <a:p>
            <a:pPr marL="0" indent="0">
              <a:buFontTx/>
              <a:buNone/>
            </a:pPr>
            <a:endParaRPr lang="en-US" dirty="0"/>
          </a:p>
        </p:txBody>
      </p:sp>
      <p:sp>
        <p:nvSpPr>
          <p:cNvPr id="4" name="Symbol zastępczy numeru slajdu 3">
            <a:extLst>
              <a:ext uri="{FF2B5EF4-FFF2-40B4-BE49-F238E27FC236}">
                <a16:creationId xmlns:a16="http://schemas.microsoft.com/office/drawing/2014/main" id="{0A09936B-22B5-7BC8-C178-4A985D754AB7}"/>
              </a:ext>
            </a:extLst>
          </p:cNvPr>
          <p:cNvSpPr>
            <a:spLocks noGrp="1"/>
          </p:cNvSpPr>
          <p:nvPr>
            <p:ph type="sldNum" sz="quarter" idx="5"/>
          </p:nvPr>
        </p:nvSpPr>
        <p:spPr/>
        <p:txBody>
          <a:bodyPr/>
          <a:lstStyle/>
          <a:p>
            <a:fld id="{5E9451CA-DDD0-4239-9AEA-9FFE772A2EDF}" type="slidenum">
              <a:rPr lang="pl-PL" smtClean="0"/>
              <a:t>4</a:t>
            </a:fld>
            <a:endParaRPr lang="pl-PL"/>
          </a:p>
        </p:txBody>
      </p:sp>
    </p:spTree>
    <p:extLst>
      <p:ext uri="{BB962C8B-B14F-4D97-AF65-F5344CB8AC3E}">
        <p14:creationId xmlns:p14="http://schemas.microsoft.com/office/powerpoint/2010/main" val="985137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116B5-12EC-66BA-5967-6964D0989F6D}"/>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id="{BA781FF7-0297-7D42-6BA2-099B2A37CC0F}"/>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id="{C7E22D46-7420-60F8-A7F7-004420B9A487}"/>
              </a:ext>
            </a:extLst>
          </p:cNvPr>
          <p:cNvSpPr>
            <a:spLocks noGrp="1"/>
          </p:cNvSpPr>
          <p:nvPr>
            <p:ph type="body" idx="1"/>
          </p:nvPr>
        </p:nvSpPr>
        <p:spPr/>
        <p:txBody>
          <a:bodyPr/>
          <a:lstStyle/>
          <a:p>
            <a:pPr marL="0" indent="0">
              <a:buFontTx/>
              <a:buNone/>
            </a:pPr>
            <a:endParaRPr lang="en-US" dirty="0"/>
          </a:p>
        </p:txBody>
      </p:sp>
      <p:sp>
        <p:nvSpPr>
          <p:cNvPr id="4" name="Symbol zastępczy numeru slajdu 3">
            <a:extLst>
              <a:ext uri="{FF2B5EF4-FFF2-40B4-BE49-F238E27FC236}">
                <a16:creationId xmlns:a16="http://schemas.microsoft.com/office/drawing/2014/main" id="{E6052276-9AAD-373A-94E2-93F911C8F737}"/>
              </a:ext>
            </a:extLst>
          </p:cNvPr>
          <p:cNvSpPr>
            <a:spLocks noGrp="1"/>
          </p:cNvSpPr>
          <p:nvPr>
            <p:ph type="sldNum" sz="quarter" idx="5"/>
          </p:nvPr>
        </p:nvSpPr>
        <p:spPr/>
        <p:txBody>
          <a:bodyPr/>
          <a:lstStyle/>
          <a:p>
            <a:fld id="{02CFBECC-1437-4748-9280-2943D6255FFD}" type="slidenum">
              <a:rPr lang="pl-PL" smtClean="0"/>
              <a:t>5</a:t>
            </a:fld>
            <a:endParaRPr lang="pl-PL"/>
          </a:p>
        </p:txBody>
      </p:sp>
    </p:spTree>
    <p:extLst>
      <p:ext uri="{BB962C8B-B14F-4D97-AF65-F5344CB8AC3E}">
        <p14:creationId xmlns:p14="http://schemas.microsoft.com/office/powerpoint/2010/main" val="750190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indent="0">
              <a:buFontTx/>
              <a:buNone/>
            </a:pPr>
            <a:endParaRPr lang="pl-PL" dirty="0"/>
          </a:p>
        </p:txBody>
      </p:sp>
    </p:spTree>
    <p:extLst>
      <p:ext uri="{BB962C8B-B14F-4D97-AF65-F5344CB8AC3E}">
        <p14:creationId xmlns:p14="http://schemas.microsoft.com/office/powerpoint/2010/main" val="3273036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171450" indent="-171450">
              <a:buFontTx/>
              <a:buChar char="-"/>
            </a:pPr>
            <a:endParaRPr lang="pl-PL" dirty="0"/>
          </a:p>
        </p:txBody>
      </p:sp>
    </p:spTree>
    <p:extLst>
      <p:ext uri="{BB962C8B-B14F-4D97-AF65-F5344CB8AC3E}">
        <p14:creationId xmlns:p14="http://schemas.microsoft.com/office/powerpoint/2010/main" val="9176003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269875" marR="0" lvl="0" indent="-177800" algn="l" defTabSz="914400" rtl="0" eaLnBrk="1" fontAlgn="auto" latinLnBrk="0" hangingPunct="1">
              <a:lnSpc>
                <a:spcPct val="100000"/>
              </a:lnSpc>
              <a:spcBef>
                <a:spcPts val="0"/>
              </a:spcBef>
              <a:spcAft>
                <a:spcPts val="100"/>
              </a:spcAft>
              <a:buClrTx/>
              <a:buSzTx/>
              <a:buFont typeface="Arial" panose="020B0604020202020204" pitchFamily="34" charset="0"/>
              <a:buChar char="•"/>
              <a:tabLst>
                <a:tab pos="182563" algn="l"/>
                <a:tab pos="354013" algn="l"/>
              </a:tabLst>
              <a:defRPr/>
            </a:pPr>
            <a:endParaRPr lang="pl-PL" sz="14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696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91134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indent="0">
              <a:buFontTx/>
              <a:buNone/>
            </a:pPr>
            <a:r>
              <a:rPr lang="pl-PL" dirty="0"/>
              <a:t>To </a:t>
            </a:r>
            <a:endParaRPr lang="en-US" dirty="0"/>
          </a:p>
        </p:txBody>
      </p:sp>
    </p:spTree>
    <p:extLst>
      <p:ext uri="{BB962C8B-B14F-4D97-AF65-F5344CB8AC3E}">
        <p14:creationId xmlns:p14="http://schemas.microsoft.com/office/powerpoint/2010/main" val="36299472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rona tytułowa ze zdjęciem">
    <p:spTree>
      <p:nvGrpSpPr>
        <p:cNvPr id="1" name=""/>
        <p:cNvGrpSpPr/>
        <p:nvPr/>
      </p:nvGrpSpPr>
      <p:grpSpPr>
        <a:xfrm>
          <a:off x="0" y="0"/>
          <a:ext cx="0" cy="0"/>
          <a:chOff x="0" y="0"/>
          <a:chExt cx="0" cy="0"/>
        </a:xfrm>
      </p:grpSpPr>
      <p:sp>
        <p:nvSpPr>
          <p:cNvPr id="12" name="Titre 1"/>
          <p:cNvSpPr>
            <a:spLocks noGrp="1"/>
          </p:cNvSpPr>
          <p:nvPr>
            <p:ph type="title" hasCustomPrompt="1"/>
          </p:nvPr>
        </p:nvSpPr>
        <p:spPr bwMode="gray">
          <a:xfrm>
            <a:off x="6280731" y="2361347"/>
            <a:ext cx="5575333" cy="1440000"/>
          </a:xfrm>
        </p:spPr>
        <p:txBody>
          <a:bodyPr tIns="180000" anchor="ctr" anchorCtr="0"/>
          <a:lstStyle>
            <a:lvl1pPr algn="l">
              <a:lnSpc>
                <a:spcPct val="80000"/>
              </a:lnSpc>
              <a:spcBef>
                <a:spcPts val="0"/>
              </a:spcBef>
              <a:spcAft>
                <a:spcPts val="0"/>
              </a:spcAft>
              <a:defRPr sz="3733" b="1" cap="all" baseline="0">
                <a:solidFill>
                  <a:srgbClr val="009597"/>
                </a:solidFill>
              </a:defRPr>
            </a:lvl1pPr>
          </a:lstStyle>
          <a:p>
            <a:r>
              <a:rPr lang="pl-PL" noProof="0" dirty="0"/>
              <a:t>TYTUŁ PREZENTACJI </a:t>
            </a:r>
            <a:br>
              <a:rPr lang="pl-PL" noProof="0" dirty="0"/>
            </a:br>
            <a:r>
              <a:rPr lang="pl-PL" noProof="0" dirty="0"/>
              <a:t>– Slajd ze zdjęciem</a:t>
            </a:r>
          </a:p>
        </p:txBody>
      </p:sp>
      <p:sp>
        <p:nvSpPr>
          <p:cNvPr id="11" name="Symbol zastępczy tekstu 2"/>
          <p:cNvSpPr>
            <a:spLocks noGrp="1"/>
          </p:cNvSpPr>
          <p:nvPr>
            <p:ph type="body" sz="quarter" idx="20" hasCustomPrompt="1"/>
          </p:nvPr>
        </p:nvSpPr>
        <p:spPr>
          <a:xfrm>
            <a:off x="6280731" y="4615519"/>
            <a:ext cx="4997672" cy="168000"/>
          </a:xfrm>
          <a:noFill/>
          <a:ln>
            <a:noFill/>
          </a:ln>
          <a:effectLst/>
        </p:spPr>
        <p:txBody>
          <a:bodyPr anchor="t"/>
          <a:lstStyle>
            <a:lvl1pPr marL="0" indent="0">
              <a:lnSpc>
                <a:spcPct val="80000"/>
              </a:lnSpc>
              <a:buFontTx/>
              <a:buNone/>
              <a:defRPr sz="1467" b="0">
                <a:ln>
                  <a:noFill/>
                </a:ln>
                <a:solidFill>
                  <a:srgbClr val="009597"/>
                </a:solidFill>
                <a:latin typeface="+mj-lt"/>
              </a:defRPr>
            </a:lvl1pPr>
            <a:lvl2pPr marL="575986" indent="0">
              <a:buFontTx/>
              <a:buNone/>
              <a:defRPr sz="1600"/>
            </a:lvl2pPr>
            <a:lvl3pPr marL="1151971" indent="0">
              <a:buFontTx/>
              <a:buNone/>
              <a:defRPr sz="1600"/>
            </a:lvl3pPr>
            <a:lvl4pPr marL="1727957" indent="0">
              <a:buFontTx/>
              <a:buNone/>
              <a:defRPr sz="1600"/>
            </a:lvl4pPr>
            <a:lvl5pPr marL="2303942" indent="0">
              <a:buFontTx/>
              <a:buNone/>
              <a:defRPr sz="1600"/>
            </a:lvl5pPr>
          </a:lstStyle>
          <a:p>
            <a:pPr lvl="0"/>
            <a:r>
              <a:rPr lang="pl-PL" dirty="0" err="1"/>
              <a:t>xxxxxxxxxxxxxxxxx</a:t>
            </a:r>
            <a:endParaRPr lang="pl-PL" dirty="0"/>
          </a:p>
        </p:txBody>
      </p:sp>
      <p:sp>
        <p:nvSpPr>
          <p:cNvPr id="10" name="Symbol zastępczy obrazu 9">
            <a:extLst>
              <a:ext uri="{FF2B5EF4-FFF2-40B4-BE49-F238E27FC236}">
                <a16:creationId xmlns:a16="http://schemas.microsoft.com/office/drawing/2014/main" id="{71BB64A8-5201-560B-036C-DD2C167D1242}"/>
              </a:ext>
            </a:extLst>
          </p:cNvPr>
          <p:cNvSpPr>
            <a:spLocks noGrp="1"/>
          </p:cNvSpPr>
          <p:nvPr>
            <p:ph type="pic" sz="quarter" idx="24"/>
          </p:nvPr>
        </p:nvSpPr>
        <p:spPr>
          <a:xfrm>
            <a:off x="575939" y="788971"/>
            <a:ext cx="5216423" cy="5178788"/>
          </a:xfrm>
        </p:spPr>
        <p:txBody>
          <a:bodyPr/>
          <a:lstStyle>
            <a:lvl1pPr marL="0" indent="0">
              <a:buNone/>
              <a:defRPr>
                <a:solidFill>
                  <a:schemeClr val="bg1"/>
                </a:solidFill>
              </a:defRPr>
            </a:lvl1pPr>
          </a:lstStyle>
          <a:p>
            <a:endParaRPr lang="pl-PL" noProof="0" dirty="0"/>
          </a:p>
        </p:txBody>
      </p:sp>
      <p:sp>
        <p:nvSpPr>
          <p:cNvPr id="7" name="pole tekstowe 6">
            <a:extLst>
              <a:ext uri="{FF2B5EF4-FFF2-40B4-BE49-F238E27FC236}">
                <a16:creationId xmlns:a16="http://schemas.microsoft.com/office/drawing/2014/main" id="{619EA351-D5B5-7F01-11D2-2725DC11DB3F}"/>
              </a:ext>
            </a:extLst>
          </p:cNvPr>
          <p:cNvSpPr txBox="1"/>
          <p:nvPr userDrawn="1"/>
        </p:nvSpPr>
        <p:spPr>
          <a:xfrm>
            <a:off x="8616029" y="188869"/>
            <a:ext cx="3240036" cy="7217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marL="0" marR="0" lvl="0" indent="0" algn="r" defTabSz="1100639" rtl="0" eaLnBrk="1" fontAlgn="auto" latinLnBrk="0" hangingPunct="0">
              <a:lnSpc>
                <a:spcPct val="100000"/>
              </a:lnSpc>
              <a:spcBef>
                <a:spcPts val="0"/>
              </a:spcBef>
              <a:spcAft>
                <a:spcPts val="0"/>
              </a:spcAft>
              <a:buClrTx/>
              <a:buSzTx/>
              <a:buFontTx/>
              <a:buNone/>
              <a:tabLst/>
              <a:defRPr sz="4000">
                <a:solidFill>
                  <a:srgbClr val="199FA1"/>
                </a:solidFill>
              </a:defRPr>
            </a:pPr>
            <a:r>
              <a:rPr kumimoji="0" lang="pl-PL" sz="1267" b="1" i="0" u="none" strike="noStrike" kern="0" cap="none" spc="0" normalizeH="0" baseline="0" noProof="0" dirty="0">
                <a:ln>
                  <a:noFill/>
                </a:ln>
                <a:solidFill>
                  <a:srgbClr val="009597"/>
                </a:solidFill>
                <a:effectLst/>
                <a:uLnTx/>
                <a:uFillTx/>
                <a:latin typeface="+mj-lt"/>
                <a:sym typeface="Helvetica Neue Medium"/>
              </a:rPr>
              <a:t>Codziennie działamy na rzecz</a:t>
            </a:r>
            <a:br>
              <a:rPr kumimoji="0" lang="pl-PL" sz="1267" b="1" i="0" u="none" strike="noStrike" kern="0" cap="none" spc="0" normalizeH="0" baseline="0" noProof="0" dirty="0">
                <a:ln>
                  <a:noFill/>
                </a:ln>
                <a:solidFill>
                  <a:srgbClr val="009597"/>
                </a:solidFill>
                <a:effectLst/>
                <a:uLnTx/>
                <a:uFillTx/>
                <a:latin typeface="+mj-lt"/>
                <a:sym typeface="Helvetica Neue Medium"/>
              </a:rPr>
            </a:br>
            <a:r>
              <a:rPr kumimoji="0" lang="pl-PL" sz="1267" b="1" i="0" u="none" strike="noStrike" kern="0" cap="none" spc="0" normalizeH="0" baseline="0" noProof="0" dirty="0">
                <a:ln>
                  <a:noFill/>
                </a:ln>
                <a:solidFill>
                  <a:srgbClr val="009597"/>
                </a:solidFill>
                <a:effectLst/>
                <a:uLnTx/>
                <a:uFillTx/>
                <a:latin typeface="+mj-lt"/>
                <a:sym typeface="Helvetica Neue Medium"/>
              </a:rPr>
              <a:t>naszych klientów i społeczeństwa</a:t>
            </a:r>
          </a:p>
          <a:p>
            <a:pPr marL="0" marR="0" indent="0" algn="r" defTabSz="1100639" rtl="0" fontAlgn="auto" latinLnBrk="0" hangingPunct="0">
              <a:lnSpc>
                <a:spcPct val="100000"/>
              </a:lnSpc>
              <a:spcBef>
                <a:spcPts val="0"/>
              </a:spcBef>
              <a:spcAft>
                <a:spcPts val="0"/>
              </a:spcAft>
              <a:buClrTx/>
              <a:buSzTx/>
              <a:buFontTx/>
              <a:buNone/>
              <a:tabLst/>
            </a:pPr>
            <a:endParaRPr kumimoji="0" lang="pl-PL" sz="1267" b="1" i="0" u="none" strike="noStrike" cap="none" spc="0" normalizeH="0" baseline="0" dirty="0">
              <a:ln>
                <a:noFill/>
              </a:ln>
              <a:solidFill>
                <a:srgbClr val="009597"/>
              </a:solidFill>
              <a:effectLst/>
              <a:uFillTx/>
              <a:latin typeface="+mj-lt"/>
              <a:sym typeface="Helvetica Neue Medium"/>
            </a:endParaRPr>
          </a:p>
        </p:txBody>
      </p:sp>
      <p:pic>
        <p:nvPicPr>
          <p:cNvPr id="3" name="Obraz 2">
            <a:extLst>
              <a:ext uri="{FF2B5EF4-FFF2-40B4-BE49-F238E27FC236}">
                <a16:creationId xmlns:a16="http://schemas.microsoft.com/office/drawing/2014/main" id="{77980B56-7ED6-4A78-9408-C4D62FDA211A}"/>
              </a:ext>
            </a:extLst>
          </p:cNvPr>
          <p:cNvPicPr>
            <a:picLocks noChangeAspect="1"/>
          </p:cNvPicPr>
          <p:nvPr userDrawn="1"/>
        </p:nvPicPr>
        <p:blipFill>
          <a:blip r:embed="rId2"/>
          <a:stretch>
            <a:fillRect/>
          </a:stretch>
        </p:blipFill>
        <p:spPr>
          <a:xfrm>
            <a:off x="9936043" y="5949619"/>
            <a:ext cx="2038280" cy="875853"/>
          </a:xfrm>
          <a:prstGeom prst="rect">
            <a:avLst/>
          </a:prstGeom>
        </p:spPr>
      </p:pic>
    </p:spTree>
    <p:extLst>
      <p:ext uri="{BB962C8B-B14F-4D97-AF65-F5344CB8AC3E}">
        <p14:creationId xmlns:p14="http://schemas.microsoft.com/office/powerpoint/2010/main" val="30799657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ajd ze zdjęciem 1">
    <p:spTree>
      <p:nvGrpSpPr>
        <p:cNvPr id="1" name=""/>
        <p:cNvGrpSpPr/>
        <p:nvPr/>
      </p:nvGrpSpPr>
      <p:grpSpPr>
        <a:xfrm>
          <a:off x="0" y="0"/>
          <a:ext cx="0" cy="0"/>
          <a:chOff x="0" y="0"/>
          <a:chExt cx="0" cy="0"/>
        </a:xfrm>
      </p:grpSpPr>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924984" y="1962384"/>
            <a:ext cx="4931013" cy="3746643"/>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924311" y="1457657"/>
            <a:ext cx="4931687"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a:t>
            </a:r>
            <a:endParaRPr lang="pl-PL" dirty="0"/>
          </a:p>
        </p:txBody>
      </p:sp>
      <p:sp>
        <p:nvSpPr>
          <p:cNvPr id="8" name="Symbol zastępczy obrazu 4"/>
          <p:cNvSpPr>
            <a:spLocks noGrp="1"/>
          </p:cNvSpPr>
          <p:nvPr>
            <p:ph type="pic" sz="quarter" idx="15" hasCustomPrompt="1"/>
          </p:nvPr>
        </p:nvSpPr>
        <p:spPr>
          <a:xfrm>
            <a:off x="6032501" y="1454151"/>
            <a:ext cx="5727700" cy="4254875"/>
          </a:xfrm>
        </p:spPr>
        <p:txBody>
          <a:bodyPr/>
          <a:lstStyle>
            <a:lvl1pPr marL="0" indent="0" algn="ctr">
              <a:buFontTx/>
              <a:buNone/>
              <a:defRPr b="0">
                <a:solidFill>
                  <a:schemeClr val="accent3"/>
                </a:solidFill>
              </a:defRPr>
            </a:lvl1pPr>
          </a:lstStyle>
          <a:p>
            <a:r>
              <a:rPr lang="pl-PL" dirty="0"/>
              <a:t>Wstaw obraz</a:t>
            </a:r>
          </a:p>
        </p:txBody>
      </p:sp>
      <p:sp>
        <p:nvSpPr>
          <p:cNvPr id="2" name="Symbol zastępczy numeru slajdu 1">
            <a:extLst>
              <a:ext uri="{FF2B5EF4-FFF2-40B4-BE49-F238E27FC236}">
                <a16:creationId xmlns:a16="http://schemas.microsoft.com/office/drawing/2014/main" id="{7814CC9E-C65F-165E-0604-3A6392D28D7C}"/>
              </a:ext>
            </a:extLst>
          </p:cNvPr>
          <p:cNvSpPr>
            <a:spLocks noGrp="1"/>
          </p:cNvSpPr>
          <p:nvPr>
            <p:ph type="sldNum" sz="quarter" idx="16"/>
          </p:nvPr>
        </p:nvSpPr>
        <p:spPr/>
        <p:txBody>
          <a:bodyPr/>
          <a:lstStyle/>
          <a:p>
            <a:fld id="{332DF002-2E43-485C-89F8-8DCEF59D6C4F}" type="slidenum">
              <a:rPr lang="pl-PL" smtClean="0"/>
              <a:pPr/>
              <a:t>‹#›</a:t>
            </a:fld>
            <a:endParaRPr lang="pl-PL" dirty="0"/>
          </a:p>
        </p:txBody>
      </p:sp>
    </p:spTree>
    <p:extLst>
      <p:ext uri="{BB962C8B-B14F-4D97-AF65-F5344CB8AC3E}">
        <p14:creationId xmlns:p14="http://schemas.microsoft.com/office/powerpoint/2010/main" val="1651638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ajd ze zdjęciem 2">
    <p:spTree>
      <p:nvGrpSpPr>
        <p:cNvPr id="1" name=""/>
        <p:cNvGrpSpPr/>
        <p:nvPr/>
      </p:nvGrpSpPr>
      <p:grpSpPr>
        <a:xfrm>
          <a:off x="0" y="0"/>
          <a:ext cx="0" cy="0"/>
          <a:chOff x="0" y="0"/>
          <a:chExt cx="0" cy="0"/>
        </a:xfrm>
      </p:grpSpPr>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6829187" y="1962384"/>
            <a:ext cx="4931013" cy="3866643"/>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6828514" y="1457657"/>
            <a:ext cx="4931687"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a:t>
            </a:r>
            <a:endParaRPr lang="pl-PL" dirty="0"/>
          </a:p>
        </p:txBody>
      </p:sp>
      <p:sp>
        <p:nvSpPr>
          <p:cNvPr id="8" name="Symbol zastępczy obrazu 4"/>
          <p:cNvSpPr>
            <a:spLocks noGrp="1"/>
          </p:cNvSpPr>
          <p:nvPr>
            <p:ph type="pic" sz="quarter" idx="15" hasCustomPrompt="1"/>
          </p:nvPr>
        </p:nvSpPr>
        <p:spPr>
          <a:xfrm>
            <a:off x="944105" y="1454150"/>
            <a:ext cx="5511900" cy="4374876"/>
          </a:xfrm>
        </p:spPr>
        <p:txBody>
          <a:bodyPr/>
          <a:lstStyle>
            <a:lvl1pPr marL="0" indent="0" algn="ctr">
              <a:buFontTx/>
              <a:buNone/>
              <a:defRPr b="0">
                <a:solidFill>
                  <a:schemeClr val="accent3"/>
                </a:solidFill>
              </a:defRPr>
            </a:lvl1pPr>
          </a:lstStyle>
          <a:p>
            <a:r>
              <a:rPr lang="pl-PL" dirty="0"/>
              <a:t>Wstaw obraz</a:t>
            </a:r>
          </a:p>
        </p:txBody>
      </p:sp>
      <p:sp>
        <p:nvSpPr>
          <p:cNvPr id="2" name="Symbol zastępczy numeru slajdu 1">
            <a:extLst>
              <a:ext uri="{FF2B5EF4-FFF2-40B4-BE49-F238E27FC236}">
                <a16:creationId xmlns:a16="http://schemas.microsoft.com/office/drawing/2014/main" id="{EBCA5C9C-CE6F-B4C4-7578-B6C3BC9C6128}"/>
              </a:ext>
            </a:extLst>
          </p:cNvPr>
          <p:cNvSpPr>
            <a:spLocks noGrp="1"/>
          </p:cNvSpPr>
          <p:nvPr>
            <p:ph type="sldNum" sz="quarter" idx="16"/>
          </p:nvPr>
        </p:nvSpPr>
        <p:spPr/>
        <p:txBody>
          <a:bodyPr/>
          <a:lstStyle/>
          <a:p>
            <a:fld id="{332DF002-2E43-485C-89F8-8DCEF59D6C4F}" type="slidenum">
              <a:rPr lang="pl-PL" smtClean="0"/>
              <a:pPr/>
              <a:t>‹#›</a:t>
            </a:fld>
            <a:endParaRPr lang="pl-PL" dirty="0"/>
          </a:p>
        </p:txBody>
      </p:sp>
    </p:spTree>
    <p:extLst>
      <p:ext uri="{BB962C8B-B14F-4D97-AF65-F5344CB8AC3E}">
        <p14:creationId xmlns:p14="http://schemas.microsoft.com/office/powerpoint/2010/main" val="1585783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lajd z tytułem pusty">
    <p:spTree>
      <p:nvGrpSpPr>
        <p:cNvPr id="1" name=""/>
        <p:cNvGrpSpPr/>
        <p:nvPr/>
      </p:nvGrpSpPr>
      <p:grpSpPr>
        <a:xfrm>
          <a:off x="0" y="0"/>
          <a:ext cx="0" cy="0"/>
          <a:chOff x="0" y="0"/>
          <a:chExt cx="0" cy="0"/>
        </a:xfrm>
      </p:grpSpPr>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2" name="Symbol zastępczy numeru slajdu 1">
            <a:extLst>
              <a:ext uri="{FF2B5EF4-FFF2-40B4-BE49-F238E27FC236}">
                <a16:creationId xmlns:a16="http://schemas.microsoft.com/office/drawing/2014/main" id="{B7427E44-54E6-E838-7FF3-8BDA8E814DDB}"/>
              </a:ext>
            </a:extLst>
          </p:cNvPr>
          <p:cNvSpPr>
            <a:spLocks noGrp="1"/>
          </p:cNvSpPr>
          <p:nvPr>
            <p:ph type="sldNum" sz="quarter" idx="10"/>
          </p:nvPr>
        </p:nvSpPr>
        <p:spPr/>
        <p:txBody>
          <a:bodyPr/>
          <a:lstStyle/>
          <a:p>
            <a:fld id="{332DF002-2E43-485C-89F8-8DCEF59D6C4F}" type="slidenum">
              <a:rPr lang="pl-PL" smtClean="0"/>
              <a:pPr/>
              <a:t>‹#›</a:t>
            </a:fld>
            <a:endParaRPr lang="pl-PL" dirty="0"/>
          </a:p>
        </p:txBody>
      </p:sp>
    </p:spTree>
    <p:extLst>
      <p:ext uri="{BB962C8B-B14F-4D97-AF65-F5344CB8AC3E}">
        <p14:creationId xmlns:p14="http://schemas.microsoft.com/office/powerpoint/2010/main" val="27546512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Strona zamykająca 2">
    <p:spTree>
      <p:nvGrpSpPr>
        <p:cNvPr id="1" name=""/>
        <p:cNvGrpSpPr/>
        <p:nvPr/>
      </p:nvGrpSpPr>
      <p:grpSpPr>
        <a:xfrm>
          <a:off x="0" y="0"/>
          <a:ext cx="0" cy="0"/>
          <a:chOff x="0" y="0"/>
          <a:chExt cx="0" cy="0"/>
        </a:xfrm>
      </p:grpSpPr>
      <p:pic>
        <p:nvPicPr>
          <p:cNvPr id="6" name="Obraz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15127" y="5255491"/>
            <a:ext cx="7952509" cy="1089891"/>
          </a:xfrm>
          <a:prstGeom prst="rect">
            <a:avLst/>
          </a:prstGeom>
        </p:spPr>
      </p:pic>
    </p:spTree>
    <p:extLst>
      <p:ext uri="{BB962C8B-B14F-4D97-AF65-F5344CB8AC3E}">
        <p14:creationId xmlns:p14="http://schemas.microsoft.com/office/powerpoint/2010/main" val="288437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trona zamykająca 1">
    <p:spTree>
      <p:nvGrpSpPr>
        <p:cNvPr id="1" name=""/>
        <p:cNvGrpSpPr/>
        <p:nvPr/>
      </p:nvGrpSpPr>
      <p:grpSpPr>
        <a:xfrm>
          <a:off x="0" y="0"/>
          <a:ext cx="0" cy="0"/>
          <a:chOff x="0" y="0"/>
          <a:chExt cx="0" cy="0"/>
        </a:xfrm>
      </p:grpSpPr>
      <p:pic>
        <p:nvPicPr>
          <p:cNvPr id="3" name="Obraz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24364" y="5273964"/>
            <a:ext cx="7961745" cy="1071419"/>
          </a:xfrm>
          <a:prstGeom prst="rect">
            <a:avLst/>
          </a:prstGeom>
        </p:spPr>
      </p:pic>
    </p:spTree>
    <p:extLst>
      <p:ext uri="{BB962C8B-B14F-4D97-AF65-F5344CB8AC3E}">
        <p14:creationId xmlns:p14="http://schemas.microsoft.com/office/powerpoint/2010/main" val="1526878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254320E4-F7A6-4D16-861C-558D1D55F3CD}" type="datetime1">
              <a:rPr lang="pl-PL" smtClean="0"/>
              <a:t>03.03.2026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2EA4784-F090-4F20-8E24-BA4A181779D8}" type="slidenum">
              <a:rPr lang="pl-PL" smtClean="0"/>
              <a:t>‹#›</a:t>
            </a:fld>
            <a:endParaRPr lang="pl-PL"/>
          </a:p>
        </p:txBody>
      </p:sp>
    </p:spTree>
    <p:extLst>
      <p:ext uri="{BB962C8B-B14F-4D97-AF65-F5344CB8AC3E}">
        <p14:creationId xmlns:p14="http://schemas.microsoft.com/office/powerpoint/2010/main" val="1482142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2AD4EF4-3AA4-43E9-B72D-3CEF608EBA05}"/>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D73D1505-9EA7-47B7-905C-87EF7259BF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306A421A-E488-40B9-BB5D-C56F0A92061C}"/>
              </a:ext>
            </a:extLst>
          </p:cNvPr>
          <p:cNvSpPr>
            <a:spLocks noGrp="1"/>
          </p:cNvSpPr>
          <p:nvPr>
            <p:ph type="dt" sz="half" idx="10"/>
          </p:nvPr>
        </p:nvSpPr>
        <p:spPr/>
        <p:txBody>
          <a:bodyPr/>
          <a:lstStyle/>
          <a:p>
            <a:fld id="{7AA2F312-0405-40D2-B78D-E4EA922FE770}" type="datetime1">
              <a:rPr lang="pl-PL" smtClean="0"/>
              <a:t>03.03.2026</a:t>
            </a:fld>
            <a:endParaRPr lang="pl-PL"/>
          </a:p>
        </p:txBody>
      </p:sp>
      <p:sp>
        <p:nvSpPr>
          <p:cNvPr id="5" name="Symbol zastępczy stopki 4">
            <a:extLst>
              <a:ext uri="{FF2B5EF4-FFF2-40B4-BE49-F238E27FC236}">
                <a16:creationId xmlns:a16="http://schemas.microsoft.com/office/drawing/2014/main" id="{D1C2BDF5-B08A-4329-A9A8-21286C6F489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1DA0B6E-5DF2-4079-B9B4-77E96ADAD16A}"/>
              </a:ext>
            </a:extLst>
          </p:cNvPr>
          <p:cNvSpPr>
            <a:spLocks noGrp="1"/>
          </p:cNvSpPr>
          <p:nvPr>
            <p:ph type="sldNum" sz="quarter" idx="12"/>
          </p:nvPr>
        </p:nvSpPr>
        <p:spPr/>
        <p:txBody>
          <a:bodyPr/>
          <a:lstStyle/>
          <a:p>
            <a:fld id="{45BD4FD3-C4BC-4F48-97F3-A614C3FCBEC2}" type="slidenum">
              <a:rPr lang="pl-PL" smtClean="0"/>
              <a:t>‹#›</a:t>
            </a:fld>
            <a:endParaRPr lang="pl-PL"/>
          </a:p>
        </p:txBody>
      </p:sp>
    </p:spTree>
    <p:extLst>
      <p:ext uri="{BB962C8B-B14F-4D97-AF65-F5344CB8AC3E}">
        <p14:creationId xmlns:p14="http://schemas.microsoft.com/office/powerpoint/2010/main" val="3424830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DB3CE2B-3156-4184-A2E9-35B147460B95}"/>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994A9FBC-D669-4AA6-99CA-6532493763D8}"/>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8FDF55FE-3DDD-493B-8726-F6F51795FFFB}"/>
              </a:ext>
            </a:extLst>
          </p:cNvPr>
          <p:cNvSpPr>
            <a:spLocks noGrp="1"/>
          </p:cNvSpPr>
          <p:nvPr>
            <p:ph type="dt" sz="half" idx="10"/>
          </p:nvPr>
        </p:nvSpPr>
        <p:spPr/>
        <p:txBody>
          <a:bodyPr/>
          <a:lstStyle/>
          <a:p>
            <a:fld id="{D93602D0-CAA5-4418-8C88-5498EAB79044}" type="datetime1">
              <a:rPr lang="pl-PL" smtClean="0"/>
              <a:t>03.03.2026</a:t>
            </a:fld>
            <a:endParaRPr lang="pl-PL"/>
          </a:p>
        </p:txBody>
      </p:sp>
      <p:sp>
        <p:nvSpPr>
          <p:cNvPr id="5" name="Symbol zastępczy stopki 4">
            <a:extLst>
              <a:ext uri="{FF2B5EF4-FFF2-40B4-BE49-F238E27FC236}">
                <a16:creationId xmlns:a16="http://schemas.microsoft.com/office/drawing/2014/main" id="{31A10B32-6C17-4647-A955-8FDA6CCC0015}"/>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45CFA65D-370B-4E8B-8A02-F0ACEB380BA5}"/>
              </a:ext>
            </a:extLst>
          </p:cNvPr>
          <p:cNvSpPr>
            <a:spLocks noGrp="1"/>
          </p:cNvSpPr>
          <p:nvPr>
            <p:ph type="sldNum" sz="quarter" idx="12"/>
          </p:nvPr>
        </p:nvSpPr>
        <p:spPr/>
        <p:txBody>
          <a:bodyPr/>
          <a:lstStyle/>
          <a:p>
            <a:fld id="{45BD4FD3-C4BC-4F48-97F3-A614C3FCBEC2}" type="slidenum">
              <a:rPr lang="pl-PL" smtClean="0"/>
              <a:t>‹#›</a:t>
            </a:fld>
            <a:endParaRPr lang="pl-PL"/>
          </a:p>
        </p:txBody>
      </p:sp>
    </p:spTree>
    <p:extLst>
      <p:ext uri="{BB962C8B-B14F-4D97-AF65-F5344CB8AC3E}">
        <p14:creationId xmlns:p14="http://schemas.microsoft.com/office/powerpoint/2010/main" val="3752483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EF53EB8-F580-4844-90BD-FE9DC993FD74}"/>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5C4F60E6-EDA8-4897-959E-D384CF2B9A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4E047832-AA05-4AD2-9CED-CBFE74254686}"/>
              </a:ext>
            </a:extLst>
          </p:cNvPr>
          <p:cNvSpPr>
            <a:spLocks noGrp="1"/>
          </p:cNvSpPr>
          <p:nvPr>
            <p:ph type="dt" sz="half" idx="10"/>
          </p:nvPr>
        </p:nvSpPr>
        <p:spPr/>
        <p:txBody>
          <a:bodyPr/>
          <a:lstStyle/>
          <a:p>
            <a:fld id="{61D832A2-876C-4E83-B4C5-B41070487B9B}" type="datetime1">
              <a:rPr lang="pl-PL" smtClean="0"/>
              <a:t>03.03.2026</a:t>
            </a:fld>
            <a:endParaRPr lang="pl-PL"/>
          </a:p>
        </p:txBody>
      </p:sp>
      <p:sp>
        <p:nvSpPr>
          <p:cNvPr id="5" name="Symbol zastępczy stopki 4">
            <a:extLst>
              <a:ext uri="{FF2B5EF4-FFF2-40B4-BE49-F238E27FC236}">
                <a16:creationId xmlns:a16="http://schemas.microsoft.com/office/drawing/2014/main" id="{E6791911-1710-4903-9021-A900A1D3EF3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5C54BB7-EC6F-4379-A244-2C990159766E}"/>
              </a:ext>
            </a:extLst>
          </p:cNvPr>
          <p:cNvSpPr>
            <a:spLocks noGrp="1"/>
          </p:cNvSpPr>
          <p:nvPr>
            <p:ph type="sldNum" sz="quarter" idx="12"/>
          </p:nvPr>
        </p:nvSpPr>
        <p:spPr/>
        <p:txBody>
          <a:bodyPr/>
          <a:lstStyle/>
          <a:p>
            <a:fld id="{45BD4FD3-C4BC-4F48-97F3-A614C3FCBEC2}" type="slidenum">
              <a:rPr lang="pl-PL" smtClean="0"/>
              <a:t>‹#›</a:t>
            </a:fld>
            <a:endParaRPr lang="pl-PL"/>
          </a:p>
        </p:txBody>
      </p:sp>
    </p:spTree>
    <p:extLst>
      <p:ext uri="{BB962C8B-B14F-4D97-AF65-F5344CB8AC3E}">
        <p14:creationId xmlns:p14="http://schemas.microsoft.com/office/powerpoint/2010/main" val="36078266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D216E13-FD03-4AB2-8483-012ED535B406}"/>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3BB73A7B-F2E7-4573-B16E-E22ED2431DFE}"/>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9EF81B56-03B0-4CF9-AFEB-DF3AF5B20CA8}"/>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01CD6116-D018-4835-893C-D981EDFB7549}"/>
              </a:ext>
            </a:extLst>
          </p:cNvPr>
          <p:cNvSpPr>
            <a:spLocks noGrp="1"/>
          </p:cNvSpPr>
          <p:nvPr>
            <p:ph type="dt" sz="half" idx="10"/>
          </p:nvPr>
        </p:nvSpPr>
        <p:spPr/>
        <p:txBody>
          <a:bodyPr/>
          <a:lstStyle/>
          <a:p>
            <a:fld id="{F10A7A4A-C037-4977-91DE-C53E73D78196}" type="datetime1">
              <a:rPr lang="pl-PL" smtClean="0"/>
              <a:t>03.03.2026</a:t>
            </a:fld>
            <a:endParaRPr lang="pl-PL"/>
          </a:p>
        </p:txBody>
      </p:sp>
      <p:sp>
        <p:nvSpPr>
          <p:cNvPr id="6" name="Symbol zastępczy stopki 5">
            <a:extLst>
              <a:ext uri="{FF2B5EF4-FFF2-40B4-BE49-F238E27FC236}">
                <a16:creationId xmlns:a16="http://schemas.microsoft.com/office/drawing/2014/main" id="{8052FE41-D2EA-4EAB-9CF4-F8B20591DF3B}"/>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A67832F9-6978-4C4E-A6F8-4A142550F364}"/>
              </a:ext>
            </a:extLst>
          </p:cNvPr>
          <p:cNvSpPr>
            <a:spLocks noGrp="1"/>
          </p:cNvSpPr>
          <p:nvPr>
            <p:ph type="sldNum" sz="quarter" idx="12"/>
          </p:nvPr>
        </p:nvSpPr>
        <p:spPr/>
        <p:txBody>
          <a:bodyPr/>
          <a:lstStyle/>
          <a:p>
            <a:fld id="{45BD4FD3-C4BC-4F48-97F3-A614C3FCBEC2}" type="slidenum">
              <a:rPr lang="pl-PL" smtClean="0"/>
              <a:t>‹#›</a:t>
            </a:fld>
            <a:endParaRPr lang="pl-PL"/>
          </a:p>
        </p:txBody>
      </p:sp>
    </p:spTree>
    <p:extLst>
      <p:ext uri="{BB962C8B-B14F-4D97-AF65-F5344CB8AC3E}">
        <p14:creationId xmlns:p14="http://schemas.microsoft.com/office/powerpoint/2010/main" val="2355041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rona tytułowa bez zdjęcia">
    <p:spTree>
      <p:nvGrpSpPr>
        <p:cNvPr id="1" name=""/>
        <p:cNvGrpSpPr/>
        <p:nvPr/>
      </p:nvGrpSpPr>
      <p:grpSpPr>
        <a:xfrm>
          <a:off x="0" y="0"/>
          <a:ext cx="0" cy="0"/>
          <a:chOff x="0" y="0"/>
          <a:chExt cx="0" cy="0"/>
        </a:xfrm>
      </p:grpSpPr>
      <p:sp>
        <p:nvSpPr>
          <p:cNvPr id="12" name="Titre 1"/>
          <p:cNvSpPr>
            <a:spLocks noGrp="1"/>
          </p:cNvSpPr>
          <p:nvPr>
            <p:ph type="title" hasCustomPrompt="1"/>
          </p:nvPr>
        </p:nvSpPr>
        <p:spPr bwMode="gray">
          <a:xfrm>
            <a:off x="455938" y="2228987"/>
            <a:ext cx="6360071" cy="1440000"/>
          </a:xfrm>
        </p:spPr>
        <p:txBody>
          <a:bodyPr tIns="180000" anchor="ctr" anchorCtr="0"/>
          <a:lstStyle>
            <a:lvl1pPr algn="l">
              <a:lnSpc>
                <a:spcPct val="80000"/>
              </a:lnSpc>
              <a:spcBef>
                <a:spcPts val="0"/>
              </a:spcBef>
              <a:spcAft>
                <a:spcPts val="0"/>
              </a:spcAft>
              <a:defRPr sz="3733" b="1" cap="all" baseline="0">
                <a:solidFill>
                  <a:schemeClr val="bg1"/>
                </a:solidFill>
              </a:defRPr>
            </a:lvl1pPr>
          </a:lstStyle>
          <a:p>
            <a:r>
              <a:rPr lang="pl-PL" noProof="0" dirty="0"/>
              <a:t>TYTUŁ PREZENTACJI </a:t>
            </a:r>
            <a:br>
              <a:rPr lang="pl-PL" noProof="0" dirty="0"/>
            </a:br>
            <a:r>
              <a:rPr lang="pl-PL" noProof="0" dirty="0"/>
              <a:t>– Slajd bez zdjęcia</a:t>
            </a:r>
          </a:p>
        </p:txBody>
      </p:sp>
      <p:sp>
        <p:nvSpPr>
          <p:cNvPr id="11" name="Symbol zastępczy tekstu 2"/>
          <p:cNvSpPr>
            <a:spLocks noGrp="1"/>
          </p:cNvSpPr>
          <p:nvPr>
            <p:ph type="body" sz="quarter" idx="20" hasCustomPrompt="1"/>
          </p:nvPr>
        </p:nvSpPr>
        <p:spPr>
          <a:xfrm>
            <a:off x="455937" y="4869016"/>
            <a:ext cx="4997672" cy="168000"/>
          </a:xfrm>
          <a:noFill/>
          <a:ln>
            <a:noFill/>
          </a:ln>
          <a:effectLst/>
        </p:spPr>
        <p:txBody>
          <a:bodyPr anchor="t"/>
          <a:lstStyle>
            <a:lvl1pPr marL="0" indent="0">
              <a:lnSpc>
                <a:spcPct val="80000"/>
              </a:lnSpc>
              <a:buFontTx/>
              <a:buNone/>
              <a:defRPr sz="1467" b="0">
                <a:ln>
                  <a:noFill/>
                </a:ln>
                <a:solidFill>
                  <a:schemeClr val="bg1"/>
                </a:solidFill>
                <a:latin typeface="+mj-lt"/>
              </a:defRPr>
            </a:lvl1pPr>
            <a:lvl2pPr marL="575986" indent="0">
              <a:buFontTx/>
              <a:buNone/>
              <a:defRPr sz="1600"/>
            </a:lvl2pPr>
            <a:lvl3pPr marL="1151971" indent="0">
              <a:buFontTx/>
              <a:buNone/>
              <a:defRPr sz="1600"/>
            </a:lvl3pPr>
            <a:lvl4pPr marL="1727957" indent="0">
              <a:buFontTx/>
              <a:buNone/>
              <a:defRPr sz="1600"/>
            </a:lvl4pPr>
            <a:lvl5pPr marL="2303942" indent="0">
              <a:buFontTx/>
              <a:buNone/>
              <a:defRPr sz="1600"/>
            </a:lvl5pPr>
          </a:lstStyle>
          <a:p>
            <a:pPr lvl="0"/>
            <a:r>
              <a:rPr lang="pl-PL" dirty="0" err="1"/>
              <a:t>xxxxxxxxxxxxxxxxx</a:t>
            </a:r>
            <a:endParaRPr lang="pl-PL" dirty="0"/>
          </a:p>
        </p:txBody>
      </p:sp>
      <p:sp>
        <p:nvSpPr>
          <p:cNvPr id="4" name="Prostokąt 3">
            <a:extLst>
              <a:ext uri="{FF2B5EF4-FFF2-40B4-BE49-F238E27FC236}">
                <a16:creationId xmlns:a16="http://schemas.microsoft.com/office/drawing/2014/main" id="{F89DDC0A-C8A3-D16B-6C20-24F73F60C148}"/>
              </a:ext>
            </a:extLst>
          </p:cNvPr>
          <p:cNvSpPr/>
          <p:nvPr userDrawn="1"/>
        </p:nvSpPr>
        <p:spPr>
          <a:xfrm>
            <a:off x="11376059" y="6257116"/>
            <a:ext cx="720008" cy="548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400"/>
          </a:p>
        </p:txBody>
      </p:sp>
      <p:sp>
        <p:nvSpPr>
          <p:cNvPr id="8" name="pole tekstowe 7">
            <a:extLst>
              <a:ext uri="{FF2B5EF4-FFF2-40B4-BE49-F238E27FC236}">
                <a16:creationId xmlns:a16="http://schemas.microsoft.com/office/drawing/2014/main" id="{8ACB1BDD-6445-8BEB-AF5D-6D12348970EE}"/>
              </a:ext>
            </a:extLst>
          </p:cNvPr>
          <p:cNvSpPr txBox="1"/>
          <p:nvPr userDrawn="1"/>
        </p:nvSpPr>
        <p:spPr>
          <a:xfrm>
            <a:off x="8736031" y="188869"/>
            <a:ext cx="3120035" cy="7217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marL="0" marR="0" lvl="0" indent="0" algn="r" defTabSz="1100639" rtl="0" eaLnBrk="1" fontAlgn="auto" latinLnBrk="0" hangingPunct="0">
              <a:lnSpc>
                <a:spcPct val="100000"/>
              </a:lnSpc>
              <a:spcBef>
                <a:spcPts val="0"/>
              </a:spcBef>
              <a:spcAft>
                <a:spcPts val="0"/>
              </a:spcAft>
              <a:buClrTx/>
              <a:buSzTx/>
              <a:buFontTx/>
              <a:buNone/>
              <a:tabLst/>
              <a:defRPr sz="4000">
                <a:solidFill>
                  <a:srgbClr val="199FA1"/>
                </a:solidFill>
              </a:defRPr>
            </a:pPr>
            <a:r>
              <a:rPr kumimoji="0" lang="pl-PL" sz="1267" b="1" i="0" u="none" strike="noStrike" kern="0" cap="none" spc="0" normalizeH="0" baseline="0" noProof="0" dirty="0">
                <a:ln>
                  <a:noFill/>
                </a:ln>
                <a:solidFill>
                  <a:schemeClr val="bg1"/>
                </a:solidFill>
                <a:effectLst/>
                <a:uLnTx/>
                <a:uFillTx/>
                <a:latin typeface="+mj-lt"/>
                <a:sym typeface="Helvetica Neue Medium"/>
              </a:rPr>
              <a:t>Codziennie działamy na rzecz</a:t>
            </a:r>
            <a:br>
              <a:rPr kumimoji="0" lang="pl-PL" sz="1267" b="1" i="0" u="none" strike="noStrike" kern="0" cap="none" spc="0" normalizeH="0" baseline="0" noProof="0" dirty="0">
                <a:ln>
                  <a:noFill/>
                </a:ln>
                <a:solidFill>
                  <a:schemeClr val="bg1"/>
                </a:solidFill>
                <a:effectLst/>
                <a:uLnTx/>
                <a:uFillTx/>
                <a:latin typeface="+mj-lt"/>
                <a:sym typeface="Helvetica Neue Medium"/>
              </a:rPr>
            </a:br>
            <a:r>
              <a:rPr kumimoji="0" lang="pl-PL" sz="1267" b="1" i="0" u="none" strike="noStrike" kern="0" cap="none" spc="0" normalizeH="0" baseline="0" noProof="0" dirty="0">
                <a:ln>
                  <a:noFill/>
                </a:ln>
                <a:solidFill>
                  <a:schemeClr val="bg1"/>
                </a:solidFill>
                <a:effectLst/>
                <a:uLnTx/>
                <a:uFillTx/>
                <a:latin typeface="+mj-lt"/>
                <a:sym typeface="Helvetica Neue Medium"/>
              </a:rPr>
              <a:t>naszych klientów i społeczeństwa</a:t>
            </a:r>
          </a:p>
          <a:p>
            <a:pPr marL="0" marR="0" indent="0" algn="r" defTabSz="1100639" rtl="0" fontAlgn="auto" latinLnBrk="0" hangingPunct="0">
              <a:lnSpc>
                <a:spcPct val="100000"/>
              </a:lnSpc>
              <a:spcBef>
                <a:spcPts val="0"/>
              </a:spcBef>
              <a:spcAft>
                <a:spcPts val="0"/>
              </a:spcAft>
              <a:buClrTx/>
              <a:buSzTx/>
              <a:buFontTx/>
              <a:buNone/>
              <a:tabLst/>
            </a:pPr>
            <a:endParaRPr kumimoji="0" lang="pl-PL" sz="1267" b="1" i="0" u="none" strike="noStrike" cap="none" spc="0" normalizeH="0" baseline="0" dirty="0">
              <a:ln>
                <a:noFill/>
              </a:ln>
              <a:solidFill>
                <a:schemeClr val="bg1"/>
              </a:solidFill>
              <a:effectLst/>
              <a:uFillTx/>
              <a:latin typeface="+mj-lt"/>
              <a:sym typeface="Helvetica Neue Medium"/>
            </a:endParaRPr>
          </a:p>
        </p:txBody>
      </p:sp>
      <p:pic>
        <p:nvPicPr>
          <p:cNvPr id="6" name="Obraz 5">
            <a:extLst>
              <a:ext uri="{FF2B5EF4-FFF2-40B4-BE49-F238E27FC236}">
                <a16:creationId xmlns:a16="http://schemas.microsoft.com/office/drawing/2014/main" id="{BB4D5826-59C3-4038-908A-789BB5041E34}"/>
              </a:ext>
            </a:extLst>
          </p:cNvPr>
          <p:cNvPicPr>
            <a:picLocks noChangeAspect="1"/>
          </p:cNvPicPr>
          <p:nvPr userDrawn="1"/>
        </p:nvPicPr>
        <p:blipFill>
          <a:blip r:embed="rId2"/>
          <a:stretch>
            <a:fillRect/>
          </a:stretch>
        </p:blipFill>
        <p:spPr>
          <a:xfrm>
            <a:off x="9456037" y="5640410"/>
            <a:ext cx="2698307" cy="1268629"/>
          </a:xfrm>
          <a:prstGeom prst="rect">
            <a:avLst/>
          </a:prstGeom>
        </p:spPr>
      </p:pic>
    </p:spTree>
    <p:extLst>
      <p:ext uri="{BB962C8B-B14F-4D97-AF65-F5344CB8AC3E}">
        <p14:creationId xmlns:p14="http://schemas.microsoft.com/office/powerpoint/2010/main" val="744598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C1689A2-7C29-4483-96BA-414706B2A354}"/>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45736AF1-271F-487D-9717-C4E3DF0DAE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37BA87C3-A8D1-45FF-82EA-FFC8CE07CB26}"/>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5FA38439-3D04-4A40-A032-E6C64BFB64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BFA8E2B5-2829-4795-BB66-D871FAB54EE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6D7797CE-8378-42CD-AD5A-9561C7C05D2E}"/>
              </a:ext>
            </a:extLst>
          </p:cNvPr>
          <p:cNvSpPr>
            <a:spLocks noGrp="1"/>
          </p:cNvSpPr>
          <p:nvPr>
            <p:ph type="dt" sz="half" idx="10"/>
          </p:nvPr>
        </p:nvSpPr>
        <p:spPr/>
        <p:txBody>
          <a:bodyPr/>
          <a:lstStyle/>
          <a:p>
            <a:fld id="{115B0446-B356-429D-AF35-DE06DAA4ED3B}" type="datetime1">
              <a:rPr lang="pl-PL" smtClean="0"/>
              <a:t>03.03.2026</a:t>
            </a:fld>
            <a:endParaRPr lang="pl-PL"/>
          </a:p>
        </p:txBody>
      </p:sp>
      <p:sp>
        <p:nvSpPr>
          <p:cNvPr id="8" name="Symbol zastępczy stopki 7">
            <a:extLst>
              <a:ext uri="{FF2B5EF4-FFF2-40B4-BE49-F238E27FC236}">
                <a16:creationId xmlns:a16="http://schemas.microsoft.com/office/drawing/2014/main" id="{6F40C970-AF39-46D5-8591-A97ABEEF8B62}"/>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04E0C0C5-61B9-488F-9A0B-B507CAADB8EE}"/>
              </a:ext>
            </a:extLst>
          </p:cNvPr>
          <p:cNvSpPr>
            <a:spLocks noGrp="1"/>
          </p:cNvSpPr>
          <p:nvPr>
            <p:ph type="sldNum" sz="quarter" idx="12"/>
          </p:nvPr>
        </p:nvSpPr>
        <p:spPr/>
        <p:txBody>
          <a:bodyPr/>
          <a:lstStyle/>
          <a:p>
            <a:fld id="{45BD4FD3-C4BC-4F48-97F3-A614C3FCBEC2}" type="slidenum">
              <a:rPr lang="pl-PL" smtClean="0"/>
              <a:t>‹#›</a:t>
            </a:fld>
            <a:endParaRPr lang="pl-PL"/>
          </a:p>
        </p:txBody>
      </p:sp>
    </p:spTree>
    <p:extLst>
      <p:ext uri="{BB962C8B-B14F-4D97-AF65-F5344CB8AC3E}">
        <p14:creationId xmlns:p14="http://schemas.microsoft.com/office/powerpoint/2010/main" val="1936381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BA4042-548C-4A64-B435-6004E1AE7499}"/>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22D2C438-9D0F-48B5-8593-F52CBC4E50AF}"/>
              </a:ext>
            </a:extLst>
          </p:cNvPr>
          <p:cNvSpPr>
            <a:spLocks noGrp="1"/>
          </p:cNvSpPr>
          <p:nvPr>
            <p:ph type="dt" sz="half" idx="10"/>
          </p:nvPr>
        </p:nvSpPr>
        <p:spPr/>
        <p:txBody>
          <a:bodyPr/>
          <a:lstStyle/>
          <a:p>
            <a:fld id="{7357A5BA-CDCA-4950-8DA6-CFCDEE25401A}" type="datetime1">
              <a:rPr lang="pl-PL" smtClean="0"/>
              <a:t>03.03.2026</a:t>
            </a:fld>
            <a:endParaRPr lang="pl-PL"/>
          </a:p>
        </p:txBody>
      </p:sp>
      <p:sp>
        <p:nvSpPr>
          <p:cNvPr id="4" name="Symbol zastępczy stopki 3">
            <a:extLst>
              <a:ext uri="{FF2B5EF4-FFF2-40B4-BE49-F238E27FC236}">
                <a16:creationId xmlns:a16="http://schemas.microsoft.com/office/drawing/2014/main" id="{835C3E49-DAFC-4CA2-B143-098F7582B8DA}"/>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D6E2B82A-9A15-450C-BA7C-B7600CD725CC}"/>
              </a:ext>
            </a:extLst>
          </p:cNvPr>
          <p:cNvSpPr>
            <a:spLocks noGrp="1"/>
          </p:cNvSpPr>
          <p:nvPr>
            <p:ph type="sldNum" sz="quarter" idx="12"/>
          </p:nvPr>
        </p:nvSpPr>
        <p:spPr/>
        <p:txBody>
          <a:bodyPr/>
          <a:lstStyle/>
          <a:p>
            <a:fld id="{45BD4FD3-C4BC-4F48-97F3-A614C3FCBEC2}" type="slidenum">
              <a:rPr lang="pl-PL" smtClean="0"/>
              <a:t>‹#›</a:t>
            </a:fld>
            <a:endParaRPr lang="pl-PL"/>
          </a:p>
        </p:txBody>
      </p:sp>
    </p:spTree>
    <p:extLst>
      <p:ext uri="{BB962C8B-B14F-4D97-AF65-F5344CB8AC3E}">
        <p14:creationId xmlns:p14="http://schemas.microsoft.com/office/powerpoint/2010/main" val="2610520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0481BE54-4345-48D8-8BD0-924A6CFD1AB2}"/>
              </a:ext>
            </a:extLst>
          </p:cNvPr>
          <p:cNvSpPr>
            <a:spLocks noGrp="1"/>
          </p:cNvSpPr>
          <p:nvPr>
            <p:ph type="dt" sz="half" idx="10"/>
          </p:nvPr>
        </p:nvSpPr>
        <p:spPr/>
        <p:txBody>
          <a:bodyPr/>
          <a:lstStyle/>
          <a:p>
            <a:fld id="{6D4775CD-165A-4F6D-B22B-19DDDE8000FE}" type="datetime1">
              <a:rPr lang="pl-PL" smtClean="0"/>
              <a:t>03.03.2026</a:t>
            </a:fld>
            <a:endParaRPr lang="pl-PL"/>
          </a:p>
        </p:txBody>
      </p:sp>
      <p:sp>
        <p:nvSpPr>
          <p:cNvPr id="3" name="Symbol zastępczy stopki 2">
            <a:extLst>
              <a:ext uri="{FF2B5EF4-FFF2-40B4-BE49-F238E27FC236}">
                <a16:creationId xmlns:a16="http://schemas.microsoft.com/office/drawing/2014/main" id="{79894211-3CDE-4F93-84BA-463E988B5719}"/>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060EDA1A-AC22-465C-B3C6-57CD59FA8E2E}"/>
              </a:ext>
            </a:extLst>
          </p:cNvPr>
          <p:cNvSpPr>
            <a:spLocks noGrp="1"/>
          </p:cNvSpPr>
          <p:nvPr>
            <p:ph type="sldNum" sz="quarter" idx="12"/>
          </p:nvPr>
        </p:nvSpPr>
        <p:spPr/>
        <p:txBody>
          <a:bodyPr/>
          <a:lstStyle/>
          <a:p>
            <a:fld id="{45BD4FD3-C4BC-4F48-97F3-A614C3FCBEC2}" type="slidenum">
              <a:rPr lang="pl-PL" smtClean="0"/>
              <a:t>‹#›</a:t>
            </a:fld>
            <a:endParaRPr lang="pl-PL"/>
          </a:p>
        </p:txBody>
      </p:sp>
    </p:spTree>
    <p:extLst>
      <p:ext uri="{BB962C8B-B14F-4D97-AF65-F5344CB8AC3E}">
        <p14:creationId xmlns:p14="http://schemas.microsoft.com/office/powerpoint/2010/main" val="29451251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ED80556-C664-4D22-9F49-2C1E6BA3A22B}"/>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7E307A00-FEA0-4877-9C9E-108582B008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FBFC0A51-2D98-4680-8036-1388B9E508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5D072EC6-1FDF-4708-AB85-1EC45B8AA847}"/>
              </a:ext>
            </a:extLst>
          </p:cNvPr>
          <p:cNvSpPr>
            <a:spLocks noGrp="1"/>
          </p:cNvSpPr>
          <p:nvPr>
            <p:ph type="dt" sz="half" idx="10"/>
          </p:nvPr>
        </p:nvSpPr>
        <p:spPr/>
        <p:txBody>
          <a:bodyPr/>
          <a:lstStyle/>
          <a:p>
            <a:fld id="{0DD93671-AA5A-4DF2-B5C1-07F66BC6829C}" type="datetime1">
              <a:rPr lang="pl-PL" smtClean="0"/>
              <a:t>03.03.2026</a:t>
            </a:fld>
            <a:endParaRPr lang="pl-PL"/>
          </a:p>
        </p:txBody>
      </p:sp>
      <p:sp>
        <p:nvSpPr>
          <p:cNvPr id="6" name="Symbol zastępczy stopki 5">
            <a:extLst>
              <a:ext uri="{FF2B5EF4-FFF2-40B4-BE49-F238E27FC236}">
                <a16:creationId xmlns:a16="http://schemas.microsoft.com/office/drawing/2014/main" id="{4EB4C7B5-0F06-464B-897D-A74E487101CE}"/>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020C67CF-6934-478F-9A4B-A72A2EBEB8AC}"/>
              </a:ext>
            </a:extLst>
          </p:cNvPr>
          <p:cNvSpPr>
            <a:spLocks noGrp="1"/>
          </p:cNvSpPr>
          <p:nvPr>
            <p:ph type="sldNum" sz="quarter" idx="12"/>
          </p:nvPr>
        </p:nvSpPr>
        <p:spPr/>
        <p:txBody>
          <a:bodyPr/>
          <a:lstStyle/>
          <a:p>
            <a:fld id="{45BD4FD3-C4BC-4F48-97F3-A614C3FCBEC2}" type="slidenum">
              <a:rPr lang="pl-PL" smtClean="0"/>
              <a:t>‹#›</a:t>
            </a:fld>
            <a:endParaRPr lang="pl-PL"/>
          </a:p>
        </p:txBody>
      </p:sp>
    </p:spTree>
    <p:extLst>
      <p:ext uri="{BB962C8B-B14F-4D97-AF65-F5344CB8AC3E}">
        <p14:creationId xmlns:p14="http://schemas.microsoft.com/office/powerpoint/2010/main" val="26764820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83015B0-A9C6-468F-95A6-A84BB06A1E04}"/>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91698AA4-15AE-41EA-8B4F-698B050F046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0F0D3C92-18D0-47B8-A545-FB2A1957F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63BAB29D-A9A2-46D5-85AF-459EE4F91948}"/>
              </a:ext>
            </a:extLst>
          </p:cNvPr>
          <p:cNvSpPr>
            <a:spLocks noGrp="1"/>
          </p:cNvSpPr>
          <p:nvPr>
            <p:ph type="dt" sz="half" idx="10"/>
          </p:nvPr>
        </p:nvSpPr>
        <p:spPr/>
        <p:txBody>
          <a:bodyPr/>
          <a:lstStyle/>
          <a:p>
            <a:fld id="{B7A2E9A0-2B1F-4430-B0CF-FFC0F3A80FDE}" type="datetime1">
              <a:rPr lang="pl-PL" smtClean="0"/>
              <a:t>03.03.2026</a:t>
            </a:fld>
            <a:endParaRPr lang="pl-PL"/>
          </a:p>
        </p:txBody>
      </p:sp>
      <p:sp>
        <p:nvSpPr>
          <p:cNvPr id="6" name="Symbol zastępczy stopki 5">
            <a:extLst>
              <a:ext uri="{FF2B5EF4-FFF2-40B4-BE49-F238E27FC236}">
                <a16:creationId xmlns:a16="http://schemas.microsoft.com/office/drawing/2014/main" id="{310E5A3E-234A-4034-9781-F7A07805A882}"/>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5DF93804-9732-41D4-94FE-84DCA4EA2D96}"/>
              </a:ext>
            </a:extLst>
          </p:cNvPr>
          <p:cNvSpPr>
            <a:spLocks noGrp="1"/>
          </p:cNvSpPr>
          <p:nvPr>
            <p:ph type="sldNum" sz="quarter" idx="12"/>
          </p:nvPr>
        </p:nvSpPr>
        <p:spPr/>
        <p:txBody>
          <a:bodyPr/>
          <a:lstStyle/>
          <a:p>
            <a:fld id="{45BD4FD3-C4BC-4F48-97F3-A614C3FCBEC2}" type="slidenum">
              <a:rPr lang="pl-PL" smtClean="0"/>
              <a:t>‹#›</a:t>
            </a:fld>
            <a:endParaRPr lang="pl-PL"/>
          </a:p>
        </p:txBody>
      </p:sp>
    </p:spTree>
    <p:extLst>
      <p:ext uri="{BB962C8B-B14F-4D97-AF65-F5344CB8AC3E}">
        <p14:creationId xmlns:p14="http://schemas.microsoft.com/office/powerpoint/2010/main" val="55857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FD8C38-BAD6-4C1D-BBEA-0485CC0C3F81}"/>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5E0B6805-DB46-43FA-A6CF-C53BC1BD14FA}"/>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CA8544B-B547-4FED-980A-C0A61E5CC1D7}"/>
              </a:ext>
            </a:extLst>
          </p:cNvPr>
          <p:cNvSpPr>
            <a:spLocks noGrp="1"/>
          </p:cNvSpPr>
          <p:nvPr>
            <p:ph type="dt" sz="half" idx="10"/>
          </p:nvPr>
        </p:nvSpPr>
        <p:spPr/>
        <p:txBody>
          <a:bodyPr/>
          <a:lstStyle/>
          <a:p>
            <a:fld id="{41D7B879-6209-4702-BAE4-31040C62D27E}" type="datetime1">
              <a:rPr lang="pl-PL" smtClean="0"/>
              <a:t>03.03.2026</a:t>
            </a:fld>
            <a:endParaRPr lang="pl-PL"/>
          </a:p>
        </p:txBody>
      </p:sp>
      <p:sp>
        <p:nvSpPr>
          <p:cNvPr id="5" name="Symbol zastępczy stopki 4">
            <a:extLst>
              <a:ext uri="{FF2B5EF4-FFF2-40B4-BE49-F238E27FC236}">
                <a16:creationId xmlns:a16="http://schemas.microsoft.com/office/drawing/2014/main" id="{1BE16CA8-DB08-4A72-A71F-0598F69CF1D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299CC47E-AD2C-4341-A163-E8AE66CCC468}"/>
              </a:ext>
            </a:extLst>
          </p:cNvPr>
          <p:cNvSpPr>
            <a:spLocks noGrp="1"/>
          </p:cNvSpPr>
          <p:nvPr>
            <p:ph type="sldNum" sz="quarter" idx="12"/>
          </p:nvPr>
        </p:nvSpPr>
        <p:spPr/>
        <p:txBody>
          <a:bodyPr/>
          <a:lstStyle/>
          <a:p>
            <a:fld id="{45BD4FD3-C4BC-4F48-97F3-A614C3FCBEC2}" type="slidenum">
              <a:rPr lang="pl-PL" smtClean="0"/>
              <a:t>‹#›</a:t>
            </a:fld>
            <a:endParaRPr lang="pl-PL"/>
          </a:p>
        </p:txBody>
      </p:sp>
    </p:spTree>
    <p:extLst>
      <p:ext uri="{BB962C8B-B14F-4D97-AF65-F5344CB8AC3E}">
        <p14:creationId xmlns:p14="http://schemas.microsoft.com/office/powerpoint/2010/main" val="32039696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A560A786-EE53-4A5C-A2E7-724B4E4AAB51}"/>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34CE9B1F-8355-4553-8821-3C4989A656CE}"/>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21ACC1F3-EB44-4C23-8518-1F2A18B1180D}"/>
              </a:ext>
            </a:extLst>
          </p:cNvPr>
          <p:cNvSpPr>
            <a:spLocks noGrp="1"/>
          </p:cNvSpPr>
          <p:nvPr>
            <p:ph type="dt" sz="half" idx="10"/>
          </p:nvPr>
        </p:nvSpPr>
        <p:spPr/>
        <p:txBody>
          <a:bodyPr/>
          <a:lstStyle/>
          <a:p>
            <a:fld id="{DB67E5EB-1C2C-4800-912E-EF350A301FCD}" type="datetime1">
              <a:rPr lang="pl-PL" smtClean="0"/>
              <a:t>03.03.2026</a:t>
            </a:fld>
            <a:endParaRPr lang="pl-PL"/>
          </a:p>
        </p:txBody>
      </p:sp>
      <p:sp>
        <p:nvSpPr>
          <p:cNvPr id="5" name="Symbol zastępczy stopki 4">
            <a:extLst>
              <a:ext uri="{FF2B5EF4-FFF2-40B4-BE49-F238E27FC236}">
                <a16:creationId xmlns:a16="http://schemas.microsoft.com/office/drawing/2014/main" id="{4C4BE8D9-DC8D-4428-8E4B-5DB43D097D94}"/>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3221232-33F8-43BD-AF7F-4EDDB23B7048}"/>
              </a:ext>
            </a:extLst>
          </p:cNvPr>
          <p:cNvSpPr>
            <a:spLocks noGrp="1"/>
          </p:cNvSpPr>
          <p:nvPr>
            <p:ph type="sldNum" sz="quarter" idx="12"/>
          </p:nvPr>
        </p:nvSpPr>
        <p:spPr/>
        <p:txBody>
          <a:bodyPr/>
          <a:lstStyle/>
          <a:p>
            <a:fld id="{45BD4FD3-C4BC-4F48-97F3-A614C3FCBEC2}" type="slidenum">
              <a:rPr lang="pl-PL" smtClean="0"/>
              <a:t>‹#›</a:t>
            </a:fld>
            <a:endParaRPr lang="pl-PL"/>
          </a:p>
        </p:txBody>
      </p:sp>
    </p:spTree>
    <p:extLst>
      <p:ext uri="{BB962C8B-B14F-4D97-AF65-F5344CB8AC3E}">
        <p14:creationId xmlns:p14="http://schemas.microsoft.com/office/powerpoint/2010/main" val="22891733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trona tytułowa ze zdjęciem">
    <p:bg>
      <p:bgPr>
        <a:solidFill>
          <a:srgbClr val="FFFFFF"/>
        </a:solidFill>
        <a:effectLst/>
      </p:bgPr>
    </p:bg>
    <p:spTree>
      <p:nvGrpSpPr>
        <p:cNvPr id="1" name=""/>
        <p:cNvGrpSpPr/>
        <p:nvPr/>
      </p:nvGrpSpPr>
      <p:grpSpPr>
        <a:xfrm>
          <a:off x="0" y="0"/>
          <a:ext cx="0" cy="0"/>
          <a:chOff x="0" y="0"/>
          <a:chExt cx="0" cy="0"/>
        </a:xfrm>
      </p:grpSpPr>
      <p:sp>
        <p:nvSpPr>
          <p:cNvPr id="12" name="Titre 1"/>
          <p:cNvSpPr>
            <a:spLocks noGrp="1"/>
          </p:cNvSpPr>
          <p:nvPr>
            <p:ph type="title" hasCustomPrompt="1"/>
          </p:nvPr>
        </p:nvSpPr>
        <p:spPr bwMode="gray">
          <a:xfrm>
            <a:off x="6280731" y="2361347"/>
            <a:ext cx="5575333" cy="1440000"/>
          </a:xfrm>
        </p:spPr>
        <p:txBody>
          <a:bodyPr tIns="180000" anchor="ctr" anchorCtr="0"/>
          <a:lstStyle>
            <a:lvl1pPr algn="l">
              <a:lnSpc>
                <a:spcPct val="80000"/>
              </a:lnSpc>
              <a:spcBef>
                <a:spcPts val="0"/>
              </a:spcBef>
              <a:spcAft>
                <a:spcPts val="0"/>
              </a:spcAft>
              <a:defRPr sz="3733" b="1" cap="all" baseline="0">
                <a:solidFill>
                  <a:srgbClr val="009597"/>
                </a:solidFill>
              </a:defRPr>
            </a:lvl1pPr>
          </a:lstStyle>
          <a:p>
            <a:r>
              <a:rPr lang="pl-PL" noProof="0" dirty="0"/>
              <a:t>TYTUŁ PREZENTACJI </a:t>
            </a:r>
            <a:br>
              <a:rPr lang="pl-PL" noProof="0" dirty="0"/>
            </a:br>
            <a:r>
              <a:rPr lang="pl-PL" noProof="0" dirty="0"/>
              <a:t>– Slajd ze zdjęciem</a:t>
            </a:r>
          </a:p>
        </p:txBody>
      </p:sp>
      <p:sp>
        <p:nvSpPr>
          <p:cNvPr id="11" name="Symbol zastępczy tekstu 2"/>
          <p:cNvSpPr>
            <a:spLocks noGrp="1"/>
          </p:cNvSpPr>
          <p:nvPr>
            <p:ph type="body" sz="quarter" idx="20" hasCustomPrompt="1"/>
          </p:nvPr>
        </p:nvSpPr>
        <p:spPr>
          <a:xfrm>
            <a:off x="6280731" y="4615519"/>
            <a:ext cx="4997672" cy="168000"/>
          </a:xfrm>
          <a:noFill/>
          <a:ln>
            <a:noFill/>
          </a:ln>
          <a:effectLst/>
        </p:spPr>
        <p:txBody>
          <a:bodyPr anchor="t"/>
          <a:lstStyle>
            <a:lvl1pPr marL="0" indent="0">
              <a:lnSpc>
                <a:spcPct val="80000"/>
              </a:lnSpc>
              <a:buFontTx/>
              <a:buNone/>
              <a:defRPr sz="1467" b="0">
                <a:ln>
                  <a:noFill/>
                </a:ln>
                <a:solidFill>
                  <a:srgbClr val="009597"/>
                </a:solidFill>
                <a:latin typeface="+mj-lt"/>
              </a:defRPr>
            </a:lvl1pPr>
            <a:lvl2pPr marL="575986" indent="0">
              <a:buFontTx/>
              <a:buNone/>
              <a:defRPr sz="1600"/>
            </a:lvl2pPr>
            <a:lvl3pPr marL="1151971" indent="0">
              <a:buFontTx/>
              <a:buNone/>
              <a:defRPr sz="1600"/>
            </a:lvl3pPr>
            <a:lvl4pPr marL="1727957" indent="0">
              <a:buFontTx/>
              <a:buNone/>
              <a:defRPr sz="1600"/>
            </a:lvl4pPr>
            <a:lvl5pPr marL="2303942" indent="0">
              <a:buFontTx/>
              <a:buNone/>
              <a:defRPr sz="1600"/>
            </a:lvl5pPr>
          </a:lstStyle>
          <a:p>
            <a:pPr lvl="0"/>
            <a:r>
              <a:rPr lang="pl-PL" dirty="0" err="1"/>
              <a:t>xxxxxxxxxxxxxxxxx</a:t>
            </a:r>
            <a:endParaRPr lang="pl-PL" dirty="0"/>
          </a:p>
        </p:txBody>
      </p:sp>
      <p:sp>
        <p:nvSpPr>
          <p:cNvPr id="10" name="Symbol zastępczy obrazu 9">
            <a:extLst>
              <a:ext uri="{FF2B5EF4-FFF2-40B4-BE49-F238E27FC236}">
                <a16:creationId xmlns:a16="http://schemas.microsoft.com/office/drawing/2014/main" id="{71BB64A8-5201-560B-036C-DD2C167D1242}"/>
              </a:ext>
            </a:extLst>
          </p:cNvPr>
          <p:cNvSpPr>
            <a:spLocks noGrp="1"/>
          </p:cNvSpPr>
          <p:nvPr>
            <p:ph type="pic" sz="quarter" idx="24"/>
          </p:nvPr>
        </p:nvSpPr>
        <p:spPr>
          <a:xfrm>
            <a:off x="575939" y="788971"/>
            <a:ext cx="5216423" cy="5178788"/>
          </a:xfrm>
        </p:spPr>
        <p:txBody>
          <a:bodyPr/>
          <a:lstStyle>
            <a:lvl1pPr marL="0" indent="0">
              <a:buNone/>
              <a:defRPr>
                <a:solidFill>
                  <a:schemeClr val="bg1"/>
                </a:solidFill>
              </a:defRPr>
            </a:lvl1pPr>
          </a:lstStyle>
          <a:p>
            <a:endParaRPr lang="pl-PL" noProof="0" dirty="0"/>
          </a:p>
        </p:txBody>
      </p:sp>
      <p:sp>
        <p:nvSpPr>
          <p:cNvPr id="7" name="pole tekstowe 6">
            <a:extLst>
              <a:ext uri="{FF2B5EF4-FFF2-40B4-BE49-F238E27FC236}">
                <a16:creationId xmlns:a16="http://schemas.microsoft.com/office/drawing/2014/main" id="{619EA351-D5B5-7F01-11D2-2725DC11DB3F}"/>
              </a:ext>
            </a:extLst>
          </p:cNvPr>
          <p:cNvSpPr txBox="1"/>
          <p:nvPr userDrawn="1"/>
        </p:nvSpPr>
        <p:spPr>
          <a:xfrm>
            <a:off x="8616029" y="188869"/>
            <a:ext cx="3240036" cy="7217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marL="0" marR="0" lvl="0" indent="0" algn="r" defTabSz="1100639" rtl="0" eaLnBrk="1" fontAlgn="auto" latinLnBrk="0" hangingPunct="0">
              <a:lnSpc>
                <a:spcPct val="100000"/>
              </a:lnSpc>
              <a:spcBef>
                <a:spcPts val="0"/>
              </a:spcBef>
              <a:spcAft>
                <a:spcPts val="0"/>
              </a:spcAft>
              <a:buClrTx/>
              <a:buSzTx/>
              <a:buFontTx/>
              <a:buNone/>
              <a:tabLst/>
              <a:defRPr sz="4000">
                <a:solidFill>
                  <a:srgbClr val="199FA1"/>
                </a:solidFill>
              </a:defRPr>
            </a:pPr>
            <a:r>
              <a:rPr kumimoji="0" lang="pl-PL" sz="1267" b="1" i="0" u="none" strike="noStrike" kern="0" cap="none" spc="0" normalizeH="0" baseline="0" noProof="0" dirty="0">
                <a:ln>
                  <a:noFill/>
                </a:ln>
                <a:solidFill>
                  <a:srgbClr val="009597"/>
                </a:solidFill>
                <a:effectLst/>
                <a:uLnTx/>
                <a:uFillTx/>
                <a:latin typeface="+mj-lt"/>
                <a:sym typeface="Helvetica Neue Medium"/>
              </a:rPr>
              <a:t>Codziennie działamy na rzecz</a:t>
            </a:r>
            <a:br>
              <a:rPr kumimoji="0" lang="pl-PL" sz="1267" b="1" i="0" u="none" strike="noStrike" kern="0" cap="none" spc="0" normalizeH="0" baseline="0" noProof="0" dirty="0">
                <a:ln>
                  <a:noFill/>
                </a:ln>
                <a:solidFill>
                  <a:srgbClr val="009597"/>
                </a:solidFill>
                <a:effectLst/>
                <a:uLnTx/>
                <a:uFillTx/>
                <a:latin typeface="+mj-lt"/>
                <a:sym typeface="Helvetica Neue Medium"/>
              </a:rPr>
            </a:br>
            <a:r>
              <a:rPr kumimoji="0" lang="pl-PL" sz="1267" b="1" i="0" u="none" strike="noStrike" kern="0" cap="none" spc="0" normalizeH="0" baseline="0" noProof="0" dirty="0">
                <a:ln>
                  <a:noFill/>
                </a:ln>
                <a:solidFill>
                  <a:srgbClr val="009597"/>
                </a:solidFill>
                <a:effectLst/>
                <a:uLnTx/>
                <a:uFillTx/>
                <a:latin typeface="+mj-lt"/>
                <a:sym typeface="Helvetica Neue Medium"/>
              </a:rPr>
              <a:t>naszych klientów i społeczeństwa</a:t>
            </a:r>
          </a:p>
          <a:p>
            <a:pPr marL="0" marR="0" indent="0" algn="r" defTabSz="1100639" rtl="0" fontAlgn="auto" latinLnBrk="0" hangingPunct="0">
              <a:lnSpc>
                <a:spcPct val="100000"/>
              </a:lnSpc>
              <a:spcBef>
                <a:spcPts val="0"/>
              </a:spcBef>
              <a:spcAft>
                <a:spcPts val="0"/>
              </a:spcAft>
              <a:buClrTx/>
              <a:buSzTx/>
              <a:buFontTx/>
              <a:buNone/>
              <a:tabLst/>
            </a:pPr>
            <a:endParaRPr kumimoji="0" lang="pl-PL" sz="1267" b="1" i="0" u="none" strike="noStrike" cap="none" spc="0" normalizeH="0" baseline="0" dirty="0">
              <a:ln>
                <a:noFill/>
              </a:ln>
              <a:solidFill>
                <a:srgbClr val="009597"/>
              </a:solidFill>
              <a:effectLst/>
              <a:uFillTx/>
              <a:latin typeface="+mj-lt"/>
              <a:sym typeface="Helvetica Neue Medium"/>
            </a:endParaRPr>
          </a:p>
        </p:txBody>
      </p:sp>
      <p:pic>
        <p:nvPicPr>
          <p:cNvPr id="3" name="Obraz 2">
            <a:extLst>
              <a:ext uri="{FF2B5EF4-FFF2-40B4-BE49-F238E27FC236}">
                <a16:creationId xmlns:a16="http://schemas.microsoft.com/office/drawing/2014/main" id="{77980B56-7ED6-4A78-9408-C4D62FDA211A}"/>
              </a:ext>
            </a:extLst>
          </p:cNvPr>
          <p:cNvPicPr>
            <a:picLocks noChangeAspect="1"/>
          </p:cNvPicPr>
          <p:nvPr userDrawn="1"/>
        </p:nvPicPr>
        <p:blipFill>
          <a:blip r:embed="rId2"/>
          <a:stretch>
            <a:fillRect/>
          </a:stretch>
        </p:blipFill>
        <p:spPr>
          <a:xfrm>
            <a:off x="9936043" y="5949619"/>
            <a:ext cx="2038280" cy="875853"/>
          </a:xfrm>
          <a:prstGeom prst="rect">
            <a:avLst/>
          </a:prstGeom>
        </p:spPr>
      </p:pic>
    </p:spTree>
    <p:extLst>
      <p:ext uri="{BB962C8B-B14F-4D97-AF65-F5344CB8AC3E}">
        <p14:creationId xmlns:p14="http://schemas.microsoft.com/office/powerpoint/2010/main" val="31723326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trona tytułowa bez zdjęcia">
    <p:bg>
      <p:bgPr>
        <a:solidFill>
          <a:srgbClr val="009597"/>
        </a:solidFill>
        <a:effectLst/>
      </p:bgPr>
    </p:bg>
    <p:spTree>
      <p:nvGrpSpPr>
        <p:cNvPr id="1" name=""/>
        <p:cNvGrpSpPr/>
        <p:nvPr/>
      </p:nvGrpSpPr>
      <p:grpSpPr>
        <a:xfrm>
          <a:off x="0" y="0"/>
          <a:ext cx="0" cy="0"/>
          <a:chOff x="0" y="0"/>
          <a:chExt cx="0" cy="0"/>
        </a:xfrm>
      </p:grpSpPr>
      <p:sp>
        <p:nvSpPr>
          <p:cNvPr id="12" name="Titre 1"/>
          <p:cNvSpPr>
            <a:spLocks noGrp="1"/>
          </p:cNvSpPr>
          <p:nvPr>
            <p:ph type="title" hasCustomPrompt="1"/>
          </p:nvPr>
        </p:nvSpPr>
        <p:spPr bwMode="gray">
          <a:xfrm>
            <a:off x="455938" y="2228987"/>
            <a:ext cx="6360071" cy="1440000"/>
          </a:xfrm>
        </p:spPr>
        <p:txBody>
          <a:bodyPr tIns="180000" anchor="ctr" anchorCtr="0"/>
          <a:lstStyle>
            <a:lvl1pPr algn="l">
              <a:lnSpc>
                <a:spcPct val="80000"/>
              </a:lnSpc>
              <a:spcBef>
                <a:spcPts val="0"/>
              </a:spcBef>
              <a:spcAft>
                <a:spcPts val="0"/>
              </a:spcAft>
              <a:defRPr sz="3733" b="1" cap="all" baseline="0">
                <a:solidFill>
                  <a:schemeClr val="bg1"/>
                </a:solidFill>
              </a:defRPr>
            </a:lvl1pPr>
          </a:lstStyle>
          <a:p>
            <a:r>
              <a:rPr lang="pl-PL" noProof="0" dirty="0"/>
              <a:t>TYTUŁ PREZENTACJI </a:t>
            </a:r>
            <a:br>
              <a:rPr lang="pl-PL" noProof="0" dirty="0"/>
            </a:br>
            <a:r>
              <a:rPr lang="pl-PL" noProof="0" dirty="0"/>
              <a:t>– Slajd bez zdjęcia</a:t>
            </a:r>
          </a:p>
        </p:txBody>
      </p:sp>
      <p:sp>
        <p:nvSpPr>
          <p:cNvPr id="11" name="Symbol zastępczy tekstu 2"/>
          <p:cNvSpPr>
            <a:spLocks noGrp="1"/>
          </p:cNvSpPr>
          <p:nvPr>
            <p:ph type="body" sz="quarter" idx="20" hasCustomPrompt="1"/>
          </p:nvPr>
        </p:nvSpPr>
        <p:spPr>
          <a:xfrm>
            <a:off x="455937" y="4869016"/>
            <a:ext cx="4997672" cy="168000"/>
          </a:xfrm>
          <a:noFill/>
          <a:ln>
            <a:noFill/>
          </a:ln>
          <a:effectLst/>
        </p:spPr>
        <p:txBody>
          <a:bodyPr anchor="t"/>
          <a:lstStyle>
            <a:lvl1pPr marL="0" indent="0">
              <a:lnSpc>
                <a:spcPct val="80000"/>
              </a:lnSpc>
              <a:buFontTx/>
              <a:buNone/>
              <a:defRPr sz="1467" b="0">
                <a:ln>
                  <a:noFill/>
                </a:ln>
                <a:solidFill>
                  <a:schemeClr val="bg1"/>
                </a:solidFill>
                <a:latin typeface="+mj-lt"/>
              </a:defRPr>
            </a:lvl1pPr>
            <a:lvl2pPr marL="575986" indent="0">
              <a:buFontTx/>
              <a:buNone/>
              <a:defRPr sz="1600"/>
            </a:lvl2pPr>
            <a:lvl3pPr marL="1151971" indent="0">
              <a:buFontTx/>
              <a:buNone/>
              <a:defRPr sz="1600"/>
            </a:lvl3pPr>
            <a:lvl4pPr marL="1727957" indent="0">
              <a:buFontTx/>
              <a:buNone/>
              <a:defRPr sz="1600"/>
            </a:lvl4pPr>
            <a:lvl5pPr marL="2303942" indent="0">
              <a:buFontTx/>
              <a:buNone/>
              <a:defRPr sz="1600"/>
            </a:lvl5pPr>
          </a:lstStyle>
          <a:p>
            <a:pPr lvl="0"/>
            <a:r>
              <a:rPr lang="pl-PL" dirty="0" err="1"/>
              <a:t>xxxxxxxxxxxxxxxxx</a:t>
            </a:r>
            <a:endParaRPr lang="pl-PL" dirty="0"/>
          </a:p>
        </p:txBody>
      </p:sp>
      <p:sp>
        <p:nvSpPr>
          <p:cNvPr id="4" name="Prostokąt 3">
            <a:extLst>
              <a:ext uri="{FF2B5EF4-FFF2-40B4-BE49-F238E27FC236}">
                <a16:creationId xmlns:a16="http://schemas.microsoft.com/office/drawing/2014/main" id="{F89DDC0A-C8A3-D16B-6C20-24F73F60C148}"/>
              </a:ext>
            </a:extLst>
          </p:cNvPr>
          <p:cNvSpPr/>
          <p:nvPr userDrawn="1"/>
        </p:nvSpPr>
        <p:spPr>
          <a:xfrm>
            <a:off x="11376059" y="6257116"/>
            <a:ext cx="720008" cy="5489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400"/>
          </a:p>
        </p:txBody>
      </p:sp>
      <p:sp>
        <p:nvSpPr>
          <p:cNvPr id="8" name="pole tekstowe 7">
            <a:extLst>
              <a:ext uri="{FF2B5EF4-FFF2-40B4-BE49-F238E27FC236}">
                <a16:creationId xmlns:a16="http://schemas.microsoft.com/office/drawing/2014/main" id="{8ACB1BDD-6445-8BEB-AF5D-6D12348970EE}"/>
              </a:ext>
            </a:extLst>
          </p:cNvPr>
          <p:cNvSpPr txBox="1"/>
          <p:nvPr userDrawn="1"/>
        </p:nvSpPr>
        <p:spPr>
          <a:xfrm>
            <a:off x="8736031" y="188869"/>
            <a:ext cx="3120035" cy="7217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67733" tIns="67733" rIns="67733" bIns="67733" numCol="1" spcCol="38100" rtlCol="0" anchor="ctr">
            <a:spAutoFit/>
          </a:bodyPr>
          <a:lstStyle/>
          <a:p>
            <a:pPr marL="0" marR="0" lvl="0" indent="0" algn="r" defTabSz="1100639" rtl="0" eaLnBrk="1" fontAlgn="auto" latinLnBrk="0" hangingPunct="0">
              <a:lnSpc>
                <a:spcPct val="100000"/>
              </a:lnSpc>
              <a:spcBef>
                <a:spcPts val="0"/>
              </a:spcBef>
              <a:spcAft>
                <a:spcPts val="0"/>
              </a:spcAft>
              <a:buClrTx/>
              <a:buSzTx/>
              <a:buFontTx/>
              <a:buNone/>
              <a:tabLst/>
              <a:defRPr sz="4000">
                <a:solidFill>
                  <a:srgbClr val="199FA1"/>
                </a:solidFill>
              </a:defRPr>
            </a:pPr>
            <a:r>
              <a:rPr kumimoji="0" lang="pl-PL" sz="1267" b="1" i="0" u="none" strike="noStrike" kern="0" cap="none" spc="0" normalizeH="0" baseline="0" noProof="0" dirty="0">
                <a:ln>
                  <a:noFill/>
                </a:ln>
                <a:solidFill>
                  <a:schemeClr val="bg1"/>
                </a:solidFill>
                <a:effectLst/>
                <a:uLnTx/>
                <a:uFillTx/>
                <a:latin typeface="+mj-lt"/>
                <a:sym typeface="Helvetica Neue Medium"/>
              </a:rPr>
              <a:t>Codziennie działamy na rzecz</a:t>
            </a:r>
            <a:br>
              <a:rPr kumimoji="0" lang="pl-PL" sz="1267" b="1" i="0" u="none" strike="noStrike" kern="0" cap="none" spc="0" normalizeH="0" baseline="0" noProof="0" dirty="0">
                <a:ln>
                  <a:noFill/>
                </a:ln>
                <a:solidFill>
                  <a:schemeClr val="bg1"/>
                </a:solidFill>
                <a:effectLst/>
                <a:uLnTx/>
                <a:uFillTx/>
                <a:latin typeface="+mj-lt"/>
                <a:sym typeface="Helvetica Neue Medium"/>
              </a:rPr>
            </a:br>
            <a:r>
              <a:rPr kumimoji="0" lang="pl-PL" sz="1267" b="1" i="0" u="none" strike="noStrike" kern="0" cap="none" spc="0" normalizeH="0" baseline="0" noProof="0" dirty="0">
                <a:ln>
                  <a:noFill/>
                </a:ln>
                <a:solidFill>
                  <a:schemeClr val="bg1"/>
                </a:solidFill>
                <a:effectLst/>
                <a:uLnTx/>
                <a:uFillTx/>
                <a:latin typeface="+mj-lt"/>
                <a:sym typeface="Helvetica Neue Medium"/>
              </a:rPr>
              <a:t>naszych klientów i społeczeństwa</a:t>
            </a:r>
          </a:p>
          <a:p>
            <a:pPr marL="0" marR="0" indent="0" algn="r" defTabSz="1100639" rtl="0" fontAlgn="auto" latinLnBrk="0" hangingPunct="0">
              <a:lnSpc>
                <a:spcPct val="100000"/>
              </a:lnSpc>
              <a:spcBef>
                <a:spcPts val="0"/>
              </a:spcBef>
              <a:spcAft>
                <a:spcPts val="0"/>
              </a:spcAft>
              <a:buClrTx/>
              <a:buSzTx/>
              <a:buFontTx/>
              <a:buNone/>
              <a:tabLst/>
            </a:pPr>
            <a:endParaRPr kumimoji="0" lang="pl-PL" sz="1267" b="1" i="0" u="none" strike="noStrike" cap="none" spc="0" normalizeH="0" baseline="0" dirty="0">
              <a:ln>
                <a:noFill/>
              </a:ln>
              <a:solidFill>
                <a:schemeClr val="bg1"/>
              </a:solidFill>
              <a:effectLst/>
              <a:uFillTx/>
              <a:latin typeface="+mj-lt"/>
              <a:sym typeface="Helvetica Neue Medium"/>
            </a:endParaRPr>
          </a:p>
        </p:txBody>
      </p:sp>
      <p:pic>
        <p:nvPicPr>
          <p:cNvPr id="6" name="Obraz 5">
            <a:extLst>
              <a:ext uri="{FF2B5EF4-FFF2-40B4-BE49-F238E27FC236}">
                <a16:creationId xmlns:a16="http://schemas.microsoft.com/office/drawing/2014/main" id="{BB4D5826-59C3-4038-908A-789BB5041E34}"/>
              </a:ext>
            </a:extLst>
          </p:cNvPr>
          <p:cNvPicPr>
            <a:picLocks noChangeAspect="1"/>
          </p:cNvPicPr>
          <p:nvPr userDrawn="1"/>
        </p:nvPicPr>
        <p:blipFill>
          <a:blip r:embed="rId2"/>
          <a:stretch>
            <a:fillRect/>
          </a:stretch>
        </p:blipFill>
        <p:spPr>
          <a:xfrm>
            <a:off x="9456037" y="5640410"/>
            <a:ext cx="2698307" cy="1268629"/>
          </a:xfrm>
          <a:prstGeom prst="rect">
            <a:avLst/>
          </a:prstGeom>
        </p:spPr>
      </p:pic>
    </p:spTree>
    <p:extLst>
      <p:ext uri="{BB962C8B-B14F-4D97-AF65-F5344CB8AC3E}">
        <p14:creationId xmlns:p14="http://schemas.microsoft.com/office/powerpoint/2010/main" val="1930052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trona przekładkowa 1">
    <p:bg>
      <p:bgPr>
        <a:solidFill>
          <a:srgbClr val="009597"/>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695940" y="673100"/>
            <a:ext cx="7816499" cy="5511800"/>
          </a:xfrm>
        </p:spPr>
        <p:txBody>
          <a:bodyPr anchor="ctr" anchorCtr="0"/>
          <a:lstStyle>
            <a:lvl1pPr>
              <a:defRPr sz="3733" b="1" cap="all" baseline="0">
                <a:solidFill>
                  <a:schemeClr val="bg1"/>
                </a:solidFill>
              </a:defRPr>
            </a:lvl1pPr>
          </a:lstStyle>
          <a:p>
            <a:r>
              <a:rPr lang="pl-PL" noProof="0" dirty="0"/>
              <a:t>Slajd przekładkowy</a:t>
            </a:r>
          </a:p>
        </p:txBody>
      </p:sp>
      <p:sp>
        <p:nvSpPr>
          <p:cNvPr id="3" name="Prostokąt 2">
            <a:extLst>
              <a:ext uri="{FF2B5EF4-FFF2-40B4-BE49-F238E27FC236}">
                <a16:creationId xmlns:a16="http://schemas.microsoft.com/office/drawing/2014/main" id="{E1D126D6-0B64-6919-8837-ED74CA354962}"/>
              </a:ext>
            </a:extLst>
          </p:cNvPr>
          <p:cNvSpPr/>
          <p:nvPr userDrawn="1"/>
        </p:nvSpPr>
        <p:spPr>
          <a:xfrm>
            <a:off x="11376059" y="6309032"/>
            <a:ext cx="720008" cy="480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400"/>
          </a:p>
        </p:txBody>
      </p:sp>
    </p:spTree>
    <p:extLst>
      <p:ext uri="{BB962C8B-B14F-4D97-AF65-F5344CB8AC3E}">
        <p14:creationId xmlns:p14="http://schemas.microsoft.com/office/powerpoint/2010/main" val="560457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trona przekładkowa 1">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695940" y="673100"/>
            <a:ext cx="7816499" cy="5511800"/>
          </a:xfrm>
        </p:spPr>
        <p:txBody>
          <a:bodyPr anchor="ctr" anchorCtr="0"/>
          <a:lstStyle>
            <a:lvl1pPr>
              <a:defRPr sz="3733" b="1" cap="all" baseline="0">
                <a:solidFill>
                  <a:schemeClr val="bg1"/>
                </a:solidFill>
              </a:defRPr>
            </a:lvl1pPr>
          </a:lstStyle>
          <a:p>
            <a:r>
              <a:rPr lang="pl-PL" noProof="0" dirty="0"/>
              <a:t>Slajd przekładkowy</a:t>
            </a:r>
          </a:p>
        </p:txBody>
      </p:sp>
      <p:sp>
        <p:nvSpPr>
          <p:cNvPr id="3" name="Prostokąt 2">
            <a:extLst>
              <a:ext uri="{FF2B5EF4-FFF2-40B4-BE49-F238E27FC236}">
                <a16:creationId xmlns:a16="http://schemas.microsoft.com/office/drawing/2014/main" id="{E1D126D6-0B64-6919-8837-ED74CA354962}"/>
              </a:ext>
            </a:extLst>
          </p:cNvPr>
          <p:cNvSpPr/>
          <p:nvPr userDrawn="1"/>
        </p:nvSpPr>
        <p:spPr>
          <a:xfrm>
            <a:off x="11376059" y="6309032"/>
            <a:ext cx="720008" cy="4800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sz="2400"/>
          </a:p>
        </p:txBody>
      </p:sp>
    </p:spTree>
    <p:extLst>
      <p:ext uri="{BB962C8B-B14F-4D97-AF65-F5344CB8AC3E}">
        <p14:creationId xmlns:p14="http://schemas.microsoft.com/office/powerpoint/2010/main" val="4283163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ajd z tekstem 1">
    <p:spTree>
      <p:nvGrpSpPr>
        <p:cNvPr id="1" name=""/>
        <p:cNvGrpSpPr/>
        <p:nvPr/>
      </p:nvGrpSpPr>
      <p:grpSpPr>
        <a:xfrm>
          <a:off x="0" y="0"/>
          <a:ext cx="0" cy="0"/>
          <a:chOff x="0" y="0"/>
          <a:chExt cx="0" cy="0"/>
        </a:xfrm>
      </p:grpSpPr>
      <p:sp>
        <p:nvSpPr>
          <p:cNvPr id="7" name="Tytuł 1"/>
          <p:cNvSpPr>
            <a:spLocks noGrp="1"/>
          </p:cNvSpPr>
          <p:nvPr>
            <p:ph type="title" hasCustomPrompt="1"/>
          </p:nvPr>
        </p:nvSpPr>
        <p:spPr>
          <a:xfrm>
            <a:off x="935568" y="334435"/>
            <a:ext cx="10824633" cy="753533"/>
          </a:xfrm>
        </p:spPr>
        <p:txBody>
          <a:bodyPr/>
          <a:lstStyle>
            <a:lvl1pPr>
              <a:defRPr>
                <a:solidFill>
                  <a:srgbClr val="009597"/>
                </a:solidFill>
              </a:defRPr>
            </a:lvl1pPr>
          </a:lstStyle>
          <a:p>
            <a:r>
              <a:rPr lang="pl-PL" dirty="0">
                <a:solidFill>
                  <a:srgbClr val="008789"/>
                </a:solidFill>
              </a:rPr>
              <a:t>Tytuł</a:t>
            </a:r>
          </a:p>
        </p:txBody>
      </p:sp>
      <p:sp>
        <p:nvSpPr>
          <p:cNvPr id="3" name="Symbol zastępczy zawartości 2"/>
          <p:cNvSpPr>
            <a:spLocks noGrp="1"/>
          </p:cNvSpPr>
          <p:nvPr>
            <p:ph sz="quarter" idx="13" hasCustomPrompt="1"/>
          </p:nvPr>
        </p:nvSpPr>
        <p:spPr>
          <a:xfrm>
            <a:off x="924984" y="1629833"/>
            <a:ext cx="10835216" cy="4438651"/>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2" name="Symbol zastępczy numeru slajdu 1">
            <a:extLst>
              <a:ext uri="{FF2B5EF4-FFF2-40B4-BE49-F238E27FC236}">
                <a16:creationId xmlns:a16="http://schemas.microsoft.com/office/drawing/2014/main" id="{62A1738F-BB0C-3D7B-C370-D2453226EFA9}"/>
              </a:ext>
            </a:extLst>
          </p:cNvPr>
          <p:cNvSpPr>
            <a:spLocks noGrp="1"/>
          </p:cNvSpPr>
          <p:nvPr>
            <p:ph type="sldNum" sz="quarter" idx="14"/>
          </p:nvPr>
        </p:nvSpPr>
        <p:spPr/>
        <p:txBody>
          <a:bodyPr/>
          <a:lstStyle/>
          <a:p>
            <a:fld id="{332DF002-2E43-485C-89F8-8DCEF59D6C4F}" type="slidenum">
              <a:rPr lang="pl-PL" smtClean="0"/>
              <a:pPr/>
              <a:t>‹#›</a:t>
            </a:fld>
            <a:endParaRPr lang="pl-PL" dirty="0"/>
          </a:p>
        </p:txBody>
      </p:sp>
    </p:spTree>
    <p:extLst>
      <p:ext uri="{BB962C8B-B14F-4D97-AF65-F5344CB8AC3E}">
        <p14:creationId xmlns:p14="http://schemas.microsoft.com/office/powerpoint/2010/main" val="29419879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lajd z tekstem 2 linie">
    <p:spTree>
      <p:nvGrpSpPr>
        <p:cNvPr id="1" name=""/>
        <p:cNvGrpSpPr/>
        <p:nvPr/>
      </p:nvGrpSpPr>
      <p:grpSpPr>
        <a:xfrm>
          <a:off x="0" y="0"/>
          <a:ext cx="0" cy="0"/>
          <a:chOff x="0" y="0"/>
          <a:chExt cx="0" cy="0"/>
        </a:xfrm>
      </p:grpSpPr>
      <p:sp>
        <p:nvSpPr>
          <p:cNvPr id="7" name="Tytuł 1"/>
          <p:cNvSpPr>
            <a:spLocks noGrp="1"/>
          </p:cNvSpPr>
          <p:nvPr>
            <p:ph type="title" hasCustomPrompt="1"/>
          </p:nvPr>
        </p:nvSpPr>
        <p:spPr>
          <a:xfrm>
            <a:off x="935568" y="333582"/>
            <a:ext cx="10824633" cy="1295399"/>
          </a:xfrm>
        </p:spPr>
        <p:txBody>
          <a:bodyPr/>
          <a:lstStyle>
            <a:lvl1pPr>
              <a:defRPr>
                <a:solidFill>
                  <a:srgbClr val="009597"/>
                </a:solidFill>
              </a:defRPr>
            </a:lvl1pPr>
          </a:lstStyle>
          <a:p>
            <a:r>
              <a:rPr lang="pl-PL" dirty="0">
                <a:solidFill>
                  <a:srgbClr val="008789"/>
                </a:solidFill>
              </a:rPr>
              <a:t>Tytuł </a:t>
            </a:r>
            <a:br>
              <a:rPr lang="pl-PL" dirty="0">
                <a:solidFill>
                  <a:srgbClr val="008789"/>
                </a:solidFill>
              </a:rPr>
            </a:br>
            <a:r>
              <a:rPr lang="pl-PL" dirty="0">
                <a:solidFill>
                  <a:srgbClr val="008789"/>
                </a:solidFill>
              </a:rPr>
              <a:t>na dwie linie</a:t>
            </a:r>
          </a:p>
        </p:txBody>
      </p:sp>
      <p:sp>
        <p:nvSpPr>
          <p:cNvPr id="3" name="Symbol zastępczy zawartości 2"/>
          <p:cNvSpPr>
            <a:spLocks noGrp="1"/>
          </p:cNvSpPr>
          <p:nvPr>
            <p:ph sz="quarter" idx="13" hasCustomPrompt="1"/>
          </p:nvPr>
        </p:nvSpPr>
        <p:spPr>
          <a:xfrm>
            <a:off x="924984" y="2108985"/>
            <a:ext cx="10835216" cy="3959499"/>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2" name="Symbol zastępczy numeru slajdu 1">
            <a:extLst>
              <a:ext uri="{FF2B5EF4-FFF2-40B4-BE49-F238E27FC236}">
                <a16:creationId xmlns:a16="http://schemas.microsoft.com/office/drawing/2014/main" id="{A89FAB4E-5FFF-5BF4-4C4D-D184B9D007B0}"/>
              </a:ext>
            </a:extLst>
          </p:cNvPr>
          <p:cNvSpPr>
            <a:spLocks noGrp="1"/>
          </p:cNvSpPr>
          <p:nvPr>
            <p:ph type="sldNum" sz="quarter" idx="14"/>
          </p:nvPr>
        </p:nvSpPr>
        <p:spPr/>
        <p:txBody>
          <a:bodyPr/>
          <a:lstStyle/>
          <a:p>
            <a:fld id="{332DF002-2E43-485C-89F8-8DCEF59D6C4F}" type="slidenum">
              <a:rPr lang="pl-PL" smtClean="0"/>
              <a:pPr/>
              <a:t>‹#›</a:t>
            </a:fld>
            <a:endParaRPr lang="pl-PL" dirty="0"/>
          </a:p>
        </p:txBody>
      </p:sp>
    </p:spTree>
    <p:extLst>
      <p:ext uri="{BB962C8B-B14F-4D97-AF65-F5344CB8AC3E}">
        <p14:creationId xmlns:p14="http://schemas.microsoft.com/office/powerpoint/2010/main" val="15495662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lajd z tekstem 2">
    <p:spTree>
      <p:nvGrpSpPr>
        <p:cNvPr id="1" name=""/>
        <p:cNvGrpSpPr/>
        <p:nvPr/>
      </p:nvGrpSpPr>
      <p:grpSpPr>
        <a:xfrm>
          <a:off x="0" y="0"/>
          <a:ext cx="0" cy="0"/>
          <a:chOff x="0" y="0"/>
          <a:chExt cx="0" cy="0"/>
        </a:xfrm>
      </p:grpSpPr>
      <p:sp>
        <p:nvSpPr>
          <p:cNvPr id="15" name="Symbol zastępczy zawartości 2"/>
          <p:cNvSpPr>
            <a:spLocks noGrp="1"/>
          </p:cNvSpPr>
          <p:nvPr>
            <p:ph sz="quarter" idx="13" hasCustomPrompt="1"/>
          </p:nvPr>
        </p:nvSpPr>
        <p:spPr>
          <a:xfrm>
            <a:off x="924984" y="1962383"/>
            <a:ext cx="10835216" cy="4106100"/>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924311" y="1457657"/>
            <a:ext cx="10801351" cy="298449"/>
          </a:xfrm>
        </p:spPr>
        <p:txBody>
          <a:bodyPr/>
          <a:lstStyle>
            <a:lvl1pPr marL="0" indent="0">
              <a:buFont typeface="Wingdings" pitchFamily="2" charset="2"/>
              <a:buNone/>
              <a:defRPr>
                <a:solidFill>
                  <a:srgbClr val="81BC00"/>
                </a:solidFill>
              </a:defRPr>
            </a:lvl1pPr>
          </a:lstStyle>
          <a:p>
            <a:pPr marL="0" indent="0">
              <a:buFont typeface="Wingdings" pitchFamily="2" charset="2"/>
              <a:buNone/>
            </a:pPr>
            <a:r>
              <a:rPr lang="pl-PL" b="1" dirty="0">
                <a:solidFill>
                  <a:schemeClr val="bg2"/>
                </a:solidFill>
              </a:rPr>
              <a:t>PODTYTUŁ</a:t>
            </a:r>
            <a:endParaRPr lang="pl-PL" dirty="0"/>
          </a:p>
        </p:txBody>
      </p:sp>
      <p:sp>
        <p:nvSpPr>
          <p:cNvPr id="7" name="Tytuł 1">
            <a:extLst>
              <a:ext uri="{FF2B5EF4-FFF2-40B4-BE49-F238E27FC236}">
                <a16:creationId xmlns:a16="http://schemas.microsoft.com/office/drawing/2014/main" id="{3CA16B62-741F-3138-CDB8-71B2887FB201}"/>
              </a:ext>
            </a:extLst>
          </p:cNvPr>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2" name="Symbol zastępczy numeru slajdu 1">
            <a:extLst>
              <a:ext uri="{FF2B5EF4-FFF2-40B4-BE49-F238E27FC236}">
                <a16:creationId xmlns:a16="http://schemas.microsoft.com/office/drawing/2014/main" id="{810D10B6-E01F-72B7-C0C1-C28761959954}"/>
              </a:ext>
            </a:extLst>
          </p:cNvPr>
          <p:cNvSpPr>
            <a:spLocks noGrp="1"/>
          </p:cNvSpPr>
          <p:nvPr>
            <p:ph type="sldNum" sz="quarter" idx="15"/>
          </p:nvPr>
        </p:nvSpPr>
        <p:spPr/>
        <p:txBody>
          <a:bodyPr/>
          <a:lstStyle/>
          <a:p>
            <a:fld id="{332DF002-2E43-485C-89F8-8DCEF59D6C4F}" type="slidenum">
              <a:rPr lang="pl-PL" smtClean="0"/>
              <a:pPr/>
              <a:t>‹#›</a:t>
            </a:fld>
            <a:endParaRPr lang="pl-PL" dirty="0"/>
          </a:p>
        </p:txBody>
      </p:sp>
    </p:spTree>
    <p:extLst>
      <p:ext uri="{BB962C8B-B14F-4D97-AF65-F5344CB8AC3E}">
        <p14:creationId xmlns:p14="http://schemas.microsoft.com/office/powerpoint/2010/main" val="3087638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lajd z tekstem 3 - dwie kolumny">
    <p:spTree>
      <p:nvGrpSpPr>
        <p:cNvPr id="1" name=""/>
        <p:cNvGrpSpPr/>
        <p:nvPr/>
      </p:nvGrpSpPr>
      <p:grpSpPr>
        <a:xfrm>
          <a:off x="0" y="0"/>
          <a:ext cx="0" cy="0"/>
          <a:chOff x="0" y="0"/>
          <a:chExt cx="0" cy="0"/>
        </a:xfrm>
      </p:grpSpPr>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924984" y="1962383"/>
            <a:ext cx="10835216" cy="4106100"/>
          </a:xfrm>
        </p:spPr>
        <p:txBody>
          <a:bodyPr numCol="2" spcCol="180000"/>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924311" y="1457657"/>
            <a:ext cx="10801351"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a:t>
            </a:r>
            <a:endParaRPr lang="pl-PL" dirty="0"/>
          </a:p>
        </p:txBody>
      </p:sp>
      <p:sp>
        <p:nvSpPr>
          <p:cNvPr id="2" name="Symbol zastępczy numeru slajdu 1">
            <a:extLst>
              <a:ext uri="{FF2B5EF4-FFF2-40B4-BE49-F238E27FC236}">
                <a16:creationId xmlns:a16="http://schemas.microsoft.com/office/drawing/2014/main" id="{C441EEDD-7CF9-9BDA-9361-3C8F32B1F91D}"/>
              </a:ext>
            </a:extLst>
          </p:cNvPr>
          <p:cNvSpPr>
            <a:spLocks noGrp="1"/>
          </p:cNvSpPr>
          <p:nvPr>
            <p:ph type="sldNum" sz="quarter" idx="15"/>
          </p:nvPr>
        </p:nvSpPr>
        <p:spPr/>
        <p:txBody>
          <a:bodyPr/>
          <a:lstStyle/>
          <a:p>
            <a:fld id="{332DF002-2E43-485C-89F8-8DCEF59D6C4F}" type="slidenum">
              <a:rPr lang="pl-PL" smtClean="0"/>
              <a:pPr/>
              <a:t>‹#›</a:t>
            </a:fld>
            <a:endParaRPr lang="pl-PL" dirty="0"/>
          </a:p>
        </p:txBody>
      </p:sp>
    </p:spTree>
    <p:extLst>
      <p:ext uri="{BB962C8B-B14F-4D97-AF65-F5344CB8AC3E}">
        <p14:creationId xmlns:p14="http://schemas.microsoft.com/office/powerpoint/2010/main" val="2287378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lajd z tekstem 4">
    <p:spTree>
      <p:nvGrpSpPr>
        <p:cNvPr id="1" name=""/>
        <p:cNvGrpSpPr/>
        <p:nvPr/>
      </p:nvGrpSpPr>
      <p:grpSpPr>
        <a:xfrm>
          <a:off x="0" y="0"/>
          <a:ext cx="0" cy="0"/>
          <a:chOff x="0" y="0"/>
          <a:chExt cx="0" cy="0"/>
        </a:xfrm>
      </p:grpSpPr>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924984" y="1962383"/>
            <a:ext cx="5291019" cy="4106100"/>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924312" y="1457657"/>
            <a:ext cx="5291691"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 1</a:t>
            </a:r>
            <a:endParaRPr lang="pl-PL" dirty="0"/>
          </a:p>
        </p:txBody>
      </p:sp>
      <p:sp>
        <p:nvSpPr>
          <p:cNvPr id="8" name="Symbol zastępczy zawartości 2"/>
          <p:cNvSpPr>
            <a:spLocks noGrp="1"/>
          </p:cNvSpPr>
          <p:nvPr>
            <p:ph sz="quarter" idx="15" hasCustomPrompt="1"/>
          </p:nvPr>
        </p:nvSpPr>
        <p:spPr>
          <a:xfrm>
            <a:off x="6464429" y="1962383"/>
            <a:ext cx="5291019" cy="4106100"/>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13" name="Symbol zastępczy zawartości 4"/>
          <p:cNvSpPr>
            <a:spLocks noGrp="1"/>
          </p:cNvSpPr>
          <p:nvPr>
            <p:ph sz="quarter" idx="16" hasCustomPrompt="1"/>
          </p:nvPr>
        </p:nvSpPr>
        <p:spPr>
          <a:xfrm>
            <a:off x="6463757" y="1457657"/>
            <a:ext cx="5291691"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 1</a:t>
            </a:r>
            <a:endParaRPr lang="pl-PL" dirty="0"/>
          </a:p>
        </p:txBody>
      </p:sp>
      <p:sp>
        <p:nvSpPr>
          <p:cNvPr id="2" name="Symbol zastępczy numeru slajdu 1">
            <a:extLst>
              <a:ext uri="{FF2B5EF4-FFF2-40B4-BE49-F238E27FC236}">
                <a16:creationId xmlns:a16="http://schemas.microsoft.com/office/drawing/2014/main" id="{7715A34D-679C-4AC9-9D2F-A4CE67AAB6C6}"/>
              </a:ext>
            </a:extLst>
          </p:cNvPr>
          <p:cNvSpPr>
            <a:spLocks noGrp="1"/>
          </p:cNvSpPr>
          <p:nvPr>
            <p:ph type="sldNum" sz="quarter" idx="17"/>
          </p:nvPr>
        </p:nvSpPr>
        <p:spPr/>
        <p:txBody>
          <a:bodyPr/>
          <a:lstStyle/>
          <a:p>
            <a:fld id="{332DF002-2E43-485C-89F8-8DCEF59D6C4F}" type="slidenum">
              <a:rPr lang="pl-PL" smtClean="0"/>
              <a:pPr/>
              <a:t>‹#›</a:t>
            </a:fld>
            <a:endParaRPr lang="pl-PL" dirty="0"/>
          </a:p>
        </p:txBody>
      </p:sp>
    </p:spTree>
    <p:extLst>
      <p:ext uri="{BB962C8B-B14F-4D97-AF65-F5344CB8AC3E}">
        <p14:creationId xmlns:p14="http://schemas.microsoft.com/office/powerpoint/2010/main" val="4362317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ytat">
    <p:spTree>
      <p:nvGrpSpPr>
        <p:cNvPr id="1" name=""/>
        <p:cNvGrpSpPr/>
        <p:nvPr/>
      </p:nvGrpSpPr>
      <p:grpSpPr>
        <a:xfrm>
          <a:off x="0" y="0"/>
          <a:ext cx="0" cy="0"/>
          <a:chOff x="0" y="0"/>
          <a:chExt cx="0" cy="0"/>
        </a:xfrm>
      </p:grpSpPr>
      <p:sp>
        <p:nvSpPr>
          <p:cNvPr id="18" name="Tytuł 1"/>
          <p:cNvSpPr>
            <a:spLocks noGrp="1"/>
          </p:cNvSpPr>
          <p:nvPr>
            <p:ph type="title" hasCustomPrompt="1"/>
          </p:nvPr>
        </p:nvSpPr>
        <p:spPr>
          <a:xfrm>
            <a:off x="935568" y="334435"/>
            <a:ext cx="10824633" cy="753533"/>
          </a:xfrm>
        </p:spPr>
        <p:txBody>
          <a:bodyPr/>
          <a:lstStyle>
            <a:lvl1pPr>
              <a:defRPr>
                <a:solidFill>
                  <a:srgbClr val="009597"/>
                </a:solidFill>
              </a:defRPr>
            </a:lvl1pPr>
          </a:lstStyle>
          <a:p>
            <a:r>
              <a:rPr lang="pl-PL" dirty="0">
                <a:solidFill>
                  <a:schemeClr val="accent1"/>
                </a:solidFill>
              </a:rPr>
              <a:t>Cytat</a:t>
            </a:r>
          </a:p>
        </p:txBody>
      </p:sp>
      <p:pic>
        <p:nvPicPr>
          <p:cNvPr id="21" name="Obraz 20">
            <a:extLst>
              <a:ext uri="{FF2B5EF4-FFF2-40B4-BE49-F238E27FC236}">
                <a16:creationId xmlns:a16="http://schemas.microsoft.com/office/drawing/2014/main" id="{51216647-0973-469E-890C-D049E1B05327}"/>
              </a:ext>
            </a:extLst>
          </p:cNvPr>
          <p:cNvPicPr>
            <a:picLocks noChangeAspect="1"/>
          </p:cNvPicPr>
          <p:nvPr userDrawn="1"/>
        </p:nvPicPr>
        <p:blipFill>
          <a:blip r:embed="rId2"/>
          <a:stretch>
            <a:fillRect/>
          </a:stretch>
        </p:blipFill>
        <p:spPr>
          <a:xfrm>
            <a:off x="1539343" y="2063798"/>
            <a:ext cx="390099" cy="1710429"/>
          </a:xfrm>
          <a:prstGeom prst="rect">
            <a:avLst/>
          </a:prstGeom>
        </p:spPr>
      </p:pic>
      <p:sp>
        <p:nvSpPr>
          <p:cNvPr id="3" name="Symbol zastępczy zawartości 2"/>
          <p:cNvSpPr>
            <a:spLocks noGrp="1"/>
          </p:cNvSpPr>
          <p:nvPr>
            <p:ph sz="quarter" idx="14" hasCustomPrompt="1"/>
          </p:nvPr>
        </p:nvSpPr>
        <p:spPr>
          <a:xfrm>
            <a:off x="2237317" y="2063751"/>
            <a:ext cx="9499600" cy="1710267"/>
          </a:xfrm>
        </p:spPr>
        <p:txBody>
          <a:bodyPr/>
          <a:lstStyle>
            <a:lvl1pPr marL="0" indent="0">
              <a:buNone/>
              <a:defRPr sz="3733" b="0" i="1">
                <a:solidFill>
                  <a:srgbClr val="009597"/>
                </a:solidFill>
              </a:defRPr>
            </a:lvl1pPr>
          </a:lstStyle>
          <a:p>
            <a:pPr lvl="0"/>
            <a:r>
              <a:rPr lang="pl-PL" dirty="0" err="1"/>
              <a:t>Lorem</a:t>
            </a:r>
            <a:r>
              <a:rPr lang="pl-PL" dirty="0"/>
              <a:t> </a:t>
            </a:r>
            <a:r>
              <a:rPr lang="pl-PL" dirty="0" err="1"/>
              <a:t>ipsum</a:t>
            </a:r>
            <a:r>
              <a:rPr lang="pl-PL" dirty="0"/>
              <a:t> </a:t>
            </a:r>
            <a:r>
              <a:rPr lang="pl-PL" dirty="0" err="1"/>
              <a:t>dolor</a:t>
            </a:r>
            <a:r>
              <a:rPr lang="pl-PL" dirty="0"/>
              <a:t> sit </a:t>
            </a:r>
            <a:r>
              <a:rPr lang="pl-PL" dirty="0" err="1"/>
              <a:t>amet</a:t>
            </a:r>
            <a:r>
              <a:rPr lang="pl-PL" dirty="0"/>
              <a:t>, </a:t>
            </a:r>
            <a:r>
              <a:rPr lang="pl-PL" dirty="0" err="1"/>
              <a:t>consectetur</a:t>
            </a:r>
            <a:r>
              <a:rPr lang="pl-PL" dirty="0"/>
              <a:t> </a:t>
            </a:r>
            <a:r>
              <a:rPr lang="pl-PL" dirty="0" err="1"/>
              <a:t>adipiscing</a:t>
            </a:r>
            <a:r>
              <a:rPr lang="pl-PL" dirty="0"/>
              <a:t> elit, </a:t>
            </a:r>
            <a:r>
              <a:rPr lang="pl-PL" dirty="0" err="1"/>
              <a:t>sed</a:t>
            </a:r>
            <a:r>
              <a:rPr lang="pl-PL" dirty="0"/>
              <a:t> do </a:t>
            </a:r>
            <a:r>
              <a:rPr lang="pl-PL" dirty="0" err="1"/>
              <a:t>eiusmod</a:t>
            </a:r>
            <a:r>
              <a:rPr lang="pl-PL" dirty="0"/>
              <a:t> </a:t>
            </a:r>
            <a:r>
              <a:rPr lang="pl-PL" dirty="0" err="1"/>
              <a:t>tempor</a:t>
            </a:r>
            <a:r>
              <a:rPr lang="pl-PL" dirty="0"/>
              <a:t> </a:t>
            </a:r>
            <a:r>
              <a:rPr lang="pl-PL" dirty="0" err="1"/>
              <a:t>incididunt</a:t>
            </a:r>
            <a:r>
              <a:rPr lang="pl-PL" dirty="0"/>
              <a:t> </a:t>
            </a:r>
            <a:r>
              <a:rPr lang="pl-PL" dirty="0" err="1"/>
              <a:t>ut</a:t>
            </a:r>
            <a:r>
              <a:rPr lang="pl-PL" dirty="0"/>
              <a:t> </a:t>
            </a:r>
            <a:r>
              <a:rPr lang="pl-PL" dirty="0" err="1"/>
              <a:t>labore</a:t>
            </a:r>
            <a:r>
              <a:rPr lang="pl-PL" dirty="0"/>
              <a:t> et </a:t>
            </a:r>
            <a:r>
              <a:rPr lang="pl-PL" dirty="0" err="1"/>
              <a:t>dolore</a:t>
            </a:r>
            <a:r>
              <a:rPr lang="pl-PL" dirty="0"/>
              <a:t> </a:t>
            </a:r>
            <a:r>
              <a:rPr lang="pl-PL" dirty="0" err="1"/>
              <a:t>magna</a:t>
            </a:r>
            <a:r>
              <a:rPr lang="pl-PL" dirty="0"/>
              <a:t> </a:t>
            </a:r>
            <a:r>
              <a:rPr lang="pl-PL" dirty="0" err="1"/>
              <a:t>aliqua</a:t>
            </a:r>
            <a:endParaRPr lang="pl-PL" dirty="0"/>
          </a:p>
        </p:txBody>
      </p:sp>
      <p:sp>
        <p:nvSpPr>
          <p:cNvPr id="5" name="Symbol zastępczy zawartości 4"/>
          <p:cNvSpPr>
            <a:spLocks noGrp="1"/>
          </p:cNvSpPr>
          <p:nvPr>
            <p:ph sz="quarter" idx="15" hasCustomPrompt="1"/>
          </p:nvPr>
        </p:nvSpPr>
        <p:spPr>
          <a:xfrm>
            <a:off x="2236597" y="4411361"/>
            <a:ext cx="9457267" cy="1176867"/>
          </a:xfrm>
        </p:spPr>
        <p:txBody>
          <a:bodyPr/>
          <a:lstStyle>
            <a:lvl1pPr marL="0" indent="0">
              <a:buNone/>
              <a:defRPr sz="2400" b="1">
                <a:solidFill>
                  <a:schemeClr val="accent3"/>
                </a:solidFill>
              </a:defRPr>
            </a:lvl1pPr>
          </a:lstStyle>
          <a:p>
            <a:pPr lvl="0"/>
            <a:r>
              <a:rPr lang="pl-PL" dirty="0" err="1"/>
              <a:t>Lorem</a:t>
            </a:r>
            <a:r>
              <a:rPr lang="pl-PL" dirty="0"/>
              <a:t> </a:t>
            </a:r>
            <a:r>
              <a:rPr lang="pl-PL" dirty="0" err="1"/>
              <a:t>ipsum</a:t>
            </a:r>
            <a:endParaRPr lang="pl-PL" dirty="0"/>
          </a:p>
          <a:p>
            <a:pPr lvl="0"/>
            <a:r>
              <a:rPr lang="pl-PL" dirty="0" err="1"/>
              <a:t>Lorem</a:t>
            </a:r>
            <a:r>
              <a:rPr lang="pl-PL" dirty="0"/>
              <a:t> </a:t>
            </a:r>
            <a:r>
              <a:rPr lang="pl-PL" dirty="0" err="1"/>
              <a:t>ipsum</a:t>
            </a:r>
            <a:r>
              <a:rPr lang="pl-PL" dirty="0"/>
              <a:t> </a:t>
            </a:r>
            <a:r>
              <a:rPr lang="pl-PL" dirty="0" err="1"/>
              <a:t>dolor</a:t>
            </a:r>
            <a:r>
              <a:rPr lang="pl-PL" dirty="0"/>
              <a:t> sit </a:t>
            </a:r>
            <a:r>
              <a:rPr lang="pl-PL" dirty="0" err="1"/>
              <a:t>amet</a:t>
            </a:r>
            <a:r>
              <a:rPr lang="pl-PL" dirty="0"/>
              <a:t>, </a:t>
            </a:r>
            <a:r>
              <a:rPr lang="pl-PL" dirty="0" err="1"/>
              <a:t>consectetur</a:t>
            </a:r>
            <a:r>
              <a:rPr lang="pl-PL" dirty="0"/>
              <a:t> </a:t>
            </a:r>
            <a:r>
              <a:rPr lang="pl-PL" dirty="0" err="1"/>
              <a:t>adipiscing</a:t>
            </a:r>
            <a:endParaRPr lang="pl-PL" dirty="0"/>
          </a:p>
        </p:txBody>
      </p:sp>
      <p:sp>
        <p:nvSpPr>
          <p:cNvPr id="2" name="Symbol zastępczy numeru slajdu 1">
            <a:extLst>
              <a:ext uri="{FF2B5EF4-FFF2-40B4-BE49-F238E27FC236}">
                <a16:creationId xmlns:a16="http://schemas.microsoft.com/office/drawing/2014/main" id="{867D99D1-2028-B6E8-E491-A5E301624B4A}"/>
              </a:ext>
            </a:extLst>
          </p:cNvPr>
          <p:cNvSpPr>
            <a:spLocks noGrp="1"/>
          </p:cNvSpPr>
          <p:nvPr>
            <p:ph type="sldNum" sz="quarter" idx="16"/>
          </p:nvPr>
        </p:nvSpPr>
        <p:spPr/>
        <p:txBody>
          <a:bodyPr/>
          <a:lstStyle/>
          <a:p>
            <a:fld id="{332DF002-2E43-485C-89F8-8DCEF59D6C4F}" type="slidenum">
              <a:rPr lang="pl-PL" smtClean="0"/>
              <a:pPr/>
              <a:t>‹#›</a:t>
            </a:fld>
            <a:endParaRPr lang="pl-PL" dirty="0"/>
          </a:p>
        </p:txBody>
      </p:sp>
    </p:spTree>
    <p:extLst>
      <p:ext uri="{BB962C8B-B14F-4D97-AF65-F5344CB8AC3E}">
        <p14:creationId xmlns:p14="http://schemas.microsoft.com/office/powerpoint/2010/main" val="24177156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lajd ze zdjęciem 1">
    <p:spTree>
      <p:nvGrpSpPr>
        <p:cNvPr id="1" name=""/>
        <p:cNvGrpSpPr/>
        <p:nvPr/>
      </p:nvGrpSpPr>
      <p:grpSpPr>
        <a:xfrm>
          <a:off x="0" y="0"/>
          <a:ext cx="0" cy="0"/>
          <a:chOff x="0" y="0"/>
          <a:chExt cx="0" cy="0"/>
        </a:xfrm>
      </p:grpSpPr>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924984" y="1962384"/>
            <a:ext cx="4931013" cy="3746643"/>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924311" y="1457657"/>
            <a:ext cx="4931687"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a:t>
            </a:r>
            <a:endParaRPr lang="pl-PL" dirty="0"/>
          </a:p>
        </p:txBody>
      </p:sp>
      <p:sp>
        <p:nvSpPr>
          <p:cNvPr id="8" name="Symbol zastępczy obrazu 4"/>
          <p:cNvSpPr>
            <a:spLocks noGrp="1"/>
          </p:cNvSpPr>
          <p:nvPr>
            <p:ph type="pic" sz="quarter" idx="15" hasCustomPrompt="1"/>
          </p:nvPr>
        </p:nvSpPr>
        <p:spPr>
          <a:xfrm>
            <a:off x="6032501" y="1454151"/>
            <a:ext cx="5727700" cy="4254875"/>
          </a:xfrm>
        </p:spPr>
        <p:txBody>
          <a:bodyPr/>
          <a:lstStyle>
            <a:lvl1pPr marL="0" indent="0" algn="ctr">
              <a:buFontTx/>
              <a:buNone/>
              <a:defRPr b="0">
                <a:solidFill>
                  <a:schemeClr val="accent3"/>
                </a:solidFill>
              </a:defRPr>
            </a:lvl1pPr>
          </a:lstStyle>
          <a:p>
            <a:r>
              <a:rPr lang="pl-PL" dirty="0"/>
              <a:t>Wstaw obraz</a:t>
            </a:r>
          </a:p>
        </p:txBody>
      </p:sp>
      <p:sp>
        <p:nvSpPr>
          <p:cNvPr id="2" name="Symbol zastępczy numeru slajdu 1">
            <a:extLst>
              <a:ext uri="{FF2B5EF4-FFF2-40B4-BE49-F238E27FC236}">
                <a16:creationId xmlns:a16="http://schemas.microsoft.com/office/drawing/2014/main" id="{7814CC9E-C65F-165E-0604-3A6392D28D7C}"/>
              </a:ext>
            </a:extLst>
          </p:cNvPr>
          <p:cNvSpPr>
            <a:spLocks noGrp="1"/>
          </p:cNvSpPr>
          <p:nvPr>
            <p:ph type="sldNum" sz="quarter" idx="16"/>
          </p:nvPr>
        </p:nvSpPr>
        <p:spPr/>
        <p:txBody>
          <a:bodyPr/>
          <a:lstStyle/>
          <a:p>
            <a:fld id="{332DF002-2E43-485C-89F8-8DCEF59D6C4F}" type="slidenum">
              <a:rPr lang="pl-PL" smtClean="0"/>
              <a:pPr/>
              <a:t>‹#›</a:t>
            </a:fld>
            <a:endParaRPr lang="pl-PL" dirty="0"/>
          </a:p>
        </p:txBody>
      </p:sp>
    </p:spTree>
    <p:extLst>
      <p:ext uri="{BB962C8B-B14F-4D97-AF65-F5344CB8AC3E}">
        <p14:creationId xmlns:p14="http://schemas.microsoft.com/office/powerpoint/2010/main" val="8537055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lajd ze zdjęciem 2">
    <p:spTree>
      <p:nvGrpSpPr>
        <p:cNvPr id="1" name=""/>
        <p:cNvGrpSpPr/>
        <p:nvPr/>
      </p:nvGrpSpPr>
      <p:grpSpPr>
        <a:xfrm>
          <a:off x="0" y="0"/>
          <a:ext cx="0" cy="0"/>
          <a:chOff x="0" y="0"/>
          <a:chExt cx="0" cy="0"/>
        </a:xfrm>
      </p:grpSpPr>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6829187" y="1962384"/>
            <a:ext cx="4931013" cy="3866643"/>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6828514" y="1457657"/>
            <a:ext cx="4931687"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a:t>
            </a:r>
            <a:endParaRPr lang="pl-PL" dirty="0"/>
          </a:p>
        </p:txBody>
      </p:sp>
      <p:sp>
        <p:nvSpPr>
          <p:cNvPr id="8" name="Symbol zastępczy obrazu 4"/>
          <p:cNvSpPr>
            <a:spLocks noGrp="1"/>
          </p:cNvSpPr>
          <p:nvPr>
            <p:ph type="pic" sz="quarter" idx="15" hasCustomPrompt="1"/>
          </p:nvPr>
        </p:nvSpPr>
        <p:spPr>
          <a:xfrm>
            <a:off x="944105" y="1454150"/>
            <a:ext cx="5511900" cy="4374876"/>
          </a:xfrm>
        </p:spPr>
        <p:txBody>
          <a:bodyPr/>
          <a:lstStyle>
            <a:lvl1pPr marL="0" indent="0" algn="ctr">
              <a:buFontTx/>
              <a:buNone/>
              <a:defRPr b="0">
                <a:solidFill>
                  <a:schemeClr val="accent3"/>
                </a:solidFill>
              </a:defRPr>
            </a:lvl1pPr>
          </a:lstStyle>
          <a:p>
            <a:r>
              <a:rPr lang="pl-PL" dirty="0"/>
              <a:t>Wstaw obraz</a:t>
            </a:r>
          </a:p>
        </p:txBody>
      </p:sp>
      <p:sp>
        <p:nvSpPr>
          <p:cNvPr id="2" name="Symbol zastępczy numeru slajdu 1">
            <a:extLst>
              <a:ext uri="{FF2B5EF4-FFF2-40B4-BE49-F238E27FC236}">
                <a16:creationId xmlns:a16="http://schemas.microsoft.com/office/drawing/2014/main" id="{EBCA5C9C-CE6F-B4C4-7578-B6C3BC9C6128}"/>
              </a:ext>
            </a:extLst>
          </p:cNvPr>
          <p:cNvSpPr>
            <a:spLocks noGrp="1"/>
          </p:cNvSpPr>
          <p:nvPr>
            <p:ph type="sldNum" sz="quarter" idx="16"/>
          </p:nvPr>
        </p:nvSpPr>
        <p:spPr/>
        <p:txBody>
          <a:bodyPr/>
          <a:lstStyle/>
          <a:p>
            <a:fld id="{332DF002-2E43-485C-89F8-8DCEF59D6C4F}" type="slidenum">
              <a:rPr lang="pl-PL" smtClean="0"/>
              <a:pPr/>
              <a:t>‹#›</a:t>
            </a:fld>
            <a:endParaRPr lang="pl-PL" dirty="0"/>
          </a:p>
        </p:txBody>
      </p:sp>
    </p:spTree>
    <p:extLst>
      <p:ext uri="{BB962C8B-B14F-4D97-AF65-F5344CB8AC3E}">
        <p14:creationId xmlns:p14="http://schemas.microsoft.com/office/powerpoint/2010/main" val="116646351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lajd z tytułem pusty">
    <p:spTree>
      <p:nvGrpSpPr>
        <p:cNvPr id="1" name=""/>
        <p:cNvGrpSpPr/>
        <p:nvPr/>
      </p:nvGrpSpPr>
      <p:grpSpPr>
        <a:xfrm>
          <a:off x="0" y="0"/>
          <a:ext cx="0" cy="0"/>
          <a:chOff x="0" y="0"/>
          <a:chExt cx="0" cy="0"/>
        </a:xfrm>
      </p:grpSpPr>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2" name="Symbol zastępczy numeru slajdu 1">
            <a:extLst>
              <a:ext uri="{FF2B5EF4-FFF2-40B4-BE49-F238E27FC236}">
                <a16:creationId xmlns:a16="http://schemas.microsoft.com/office/drawing/2014/main" id="{B7427E44-54E6-E838-7FF3-8BDA8E814DDB}"/>
              </a:ext>
            </a:extLst>
          </p:cNvPr>
          <p:cNvSpPr>
            <a:spLocks noGrp="1"/>
          </p:cNvSpPr>
          <p:nvPr>
            <p:ph type="sldNum" sz="quarter" idx="10"/>
          </p:nvPr>
        </p:nvSpPr>
        <p:spPr/>
        <p:txBody>
          <a:bodyPr/>
          <a:lstStyle/>
          <a:p>
            <a:fld id="{332DF002-2E43-485C-89F8-8DCEF59D6C4F}" type="slidenum">
              <a:rPr lang="pl-PL" smtClean="0"/>
              <a:pPr/>
              <a:t>‹#›</a:t>
            </a:fld>
            <a:endParaRPr lang="pl-PL" dirty="0"/>
          </a:p>
        </p:txBody>
      </p:sp>
    </p:spTree>
    <p:extLst>
      <p:ext uri="{BB962C8B-B14F-4D97-AF65-F5344CB8AC3E}">
        <p14:creationId xmlns:p14="http://schemas.microsoft.com/office/powerpoint/2010/main" val="1629205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2_Strona zamykająca 2">
    <p:bg bwMode="gray">
      <p:bgPr>
        <a:solidFill>
          <a:schemeClr val="accent3"/>
        </a:solidFill>
        <a:effectLst/>
      </p:bgPr>
    </p:bg>
    <p:spTree>
      <p:nvGrpSpPr>
        <p:cNvPr id="1" name=""/>
        <p:cNvGrpSpPr/>
        <p:nvPr/>
      </p:nvGrpSpPr>
      <p:grpSpPr>
        <a:xfrm>
          <a:off x="0" y="0"/>
          <a:ext cx="0" cy="0"/>
          <a:chOff x="0" y="0"/>
          <a:chExt cx="0" cy="0"/>
        </a:xfrm>
      </p:grpSpPr>
      <p:pic>
        <p:nvPicPr>
          <p:cNvPr id="6" name="Obraz 5"/>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15127" y="5255491"/>
            <a:ext cx="7952509" cy="1089891"/>
          </a:xfrm>
          <a:prstGeom prst="rect">
            <a:avLst/>
          </a:prstGeom>
        </p:spPr>
      </p:pic>
    </p:spTree>
    <p:extLst>
      <p:ext uri="{BB962C8B-B14F-4D97-AF65-F5344CB8AC3E}">
        <p14:creationId xmlns:p14="http://schemas.microsoft.com/office/powerpoint/2010/main" val="216625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ajd z tekstem 1">
    <p:spTree>
      <p:nvGrpSpPr>
        <p:cNvPr id="1" name=""/>
        <p:cNvGrpSpPr/>
        <p:nvPr/>
      </p:nvGrpSpPr>
      <p:grpSpPr>
        <a:xfrm>
          <a:off x="0" y="0"/>
          <a:ext cx="0" cy="0"/>
          <a:chOff x="0" y="0"/>
          <a:chExt cx="0" cy="0"/>
        </a:xfrm>
      </p:grpSpPr>
      <p:sp>
        <p:nvSpPr>
          <p:cNvPr id="7" name="Tytuł 1"/>
          <p:cNvSpPr>
            <a:spLocks noGrp="1"/>
          </p:cNvSpPr>
          <p:nvPr>
            <p:ph type="title" hasCustomPrompt="1"/>
          </p:nvPr>
        </p:nvSpPr>
        <p:spPr>
          <a:xfrm>
            <a:off x="935568" y="334435"/>
            <a:ext cx="10824633" cy="753533"/>
          </a:xfrm>
        </p:spPr>
        <p:txBody>
          <a:bodyPr/>
          <a:lstStyle>
            <a:lvl1pPr>
              <a:defRPr>
                <a:solidFill>
                  <a:srgbClr val="009597"/>
                </a:solidFill>
              </a:defRPr>
            </a:lvl1pPr>
          </a:lstStyle>
          <a:p>
            <a:r>
              <a:rPr lang="pl-PL" dirty="0">
                <a:solidFill>
                  <a:srgbClr val="008789"/>
                </a:solidFill>
              </a:rPr>
              <a:t>Tytuł</a:t>
            </a:r>
          </a:p>
        </p:txBody>
      </p:sp>
      <p:sp>
        <p:nvSpPr>
          <p:cNvPr id="3" name="Symbol zastępczy zawartości 2"/>
          <p:cNvSpPr>
            <a:spLocks noGrp="1"/>
          </p:cNvSpPr>
          <p:nvPr>
            <p:ph sz="quarter" idx="13" hasCustomPrompt="1"/>
          </p:nvPr>
        </p:nvSpPr>
        <p:spPr>
          <a:xfrm>
            <a:off x="924984" y="1629833"/>
            <a:ext cx="10835216" cy="4438651"/>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2" name="Symbol zastępczy numeru slajdu 1">
            <a:extLst>
              <a:ext uri="{FF2B5EF4-FFF2-40B4-BE49-F238E27FC236}">
                <a16:creationId xmlns:a16="http://schemas.microsoft.com/office/drawing/2014/main" id="{62A1738F-BB0C-3D7B-C370-D2453226EFA9}"/>
              </a:ext>
            </a:extLst>
          </p:cNvPr>
          <p:cNvSpPr>
            <a:spLocks noGrp="1"/>
          </p:cNvSpPr>
          <p:nvPr>
            <p:ph type="sldNum" sz="quarter" idx="14"/>
          </p:nvPr>
        </p:nvSpPr>
        <p:spPr/>
        <p:txBody>
          <a:bodyPr/>
          <a:lstStyle/>
          <a:p>
            <a:fld id="{332DF002-2E43-485C-89F8-8DCEF59D6C4F}" type="slidenum">
              <a:rPr lang="pl-PL" smtClean="0"/>
              <a:pPr/>
              <a:t>‹#›</a:t>
            </a:fld>
            <a:endParaRPr lang="pl-PL" dirty="0"/>
          </a:p>
        </p:txBody>
      </p:sp>
    </p:spTree>
    <p:extLst>
      <p:ext uri="{BB962C8B-B14F-4D97-AF65-F5344CB8AC3E}">
        <p14:creationId xmlns:p14="http://schemas.microsoft.com/office/powerpoint/2010/main" val="2842021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trona zamykająca 1">
    <p:spTree>
      <p:nvGrpSpPr>
        <p:cNvPr id="1" name=""/>
        <p:cNvGrpSpPr/>
        <p:nvPr/>
      </p:nvGrpSpPr>
      <p:grpSpPr>
        <a:xfrm>
          <a:off x="0" y="0"/>
          <a:ext cx="0" cy="0"/>
          <a:chOff x="0" y="0"/>
          <a:chExt cx="0" cy="0"/>
        </a:xfrm>
      </p:grpSpPr>
      <p:pic>
        <p:nvPicPr>
          <p:cNvPr id="3" name="Obraz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24364" y="5273964"/>
            <a:ext cx="7961745" cy="1071419"/>
          </a:xfrm>
          <a:prstGeom prst="rect">
            <a:avLst/>
          </a:prstGeom>
        </p:spPr>
      </p:pic>
    </p:spTree>
    <p:extLst>
      <p:ext uri="{BB962C8B-B14F-4D97-AF65-F5344CB8AC3E}">
        <p14:creationId xmlns:p14="http://schemas.microsoft.com/office/powerpoint/2010/main" val="137065893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254320E4-F7A6-4D16-861C-558D1D55F3CD}" type="datetime1">
              <a:rPr lang="pl-PL" smtClean="0"/>
              <a:t>03.03.2026</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F2EA4784-F090-4F20-8E24-BA4A181779D8}" type="slidenum">
              <a:rPr lang="pl-PL" smtClean="0"/>
              <a:t>‹#›</a:t>
            </a:fld>
            <a:endParaRPr lang="pl-PL"/>
          </a:p>
        </p:txBody>
      </p:sp>
    </p:spTree>
    <p:extLst>
      <p:ext uri="{BB962C8B-B14F-4D97-AF65-F5344CB8AC3E}">
        <p14:creationId xmlns:p14="http://schemas.microsoft.com/office/powerpoint/2010/main" val="1653845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lajd z tekstem 2 linie">
    <p:spTree>
      <p:nvGrpSpPr>
        <p:cNvPr id="1" name=""/>
        <p:cNvGrpSpPr/>
        <p:nvPr/>
      </p:nvGrpSpPr>
      <p:grpSpPr>
        <a:xfrm>
          <a:off x="0" y="0"/>
          <a:ext cx="0" cy="0"/>
          <a:chOff x="0" y="0"/>
          <a:chExt cx="0" cy="0"/>
        </a:xfrm>
      </p:grpSpPr>
      <p:sp>
        <p:nvSpPr>
          <p:cNvPr id="7" name="Tytuł 1"/>
          <p:cNvSpPr>
            <a:spLocks noGrp="1"/>
          </p:cNvSpPr>
          <p:nvPr>
            <p:ph type="title" hasCustomPrompt="1"/>
          </p:nvPr>
        </p:nvSpPr>
        <p:spPr>
          <a:xfrm>
            <a:off x="935568" y="333582"/>
            <a:ext cx="10824633" cy="1295399"/>
          </a:xfrm>
        </p:spPr>
        <p:txBody>
          <a:bodyPr/>
          <a:lstStyle>
            <a:lvl1pPr>
              <a:defRPr>
                <a:solidFill>
                  <a:srgbClr val="009597"/>
                </a:solidFill>
              </a:defRPr>
            </a:lvl1pPr>
          </a:lstStyle>
          <a:p>
            <a:r>
              <a:rPr lang="pl-PL" dirty="0">
                <a:solidFill>
                  <a:srgbClr val="008789"/>
                </a:solidFill>
              </a:rPr>
              <a:t>Tytuł </a:t>
            </a:r>
            <a:br>
              <a:rPr lang="pl-PL" dirty="0">
                <a:solidFill>
                  <a:srgbClr val="008789"/>
                </a:solidFill>
              </a:rPr>
            </a:br>
            <a:r>
              <a:rPr lang="pl-PL" dirty="0">
                <a:solidFill>
                  <a:srgbClr val="008789"/>
                </a:solidFill>
              </a:rPr>
              <a:t>na dwie linie</a:t>
            </a:r>
          </a:p>
        </p:txBody>
      </p:sp>
      <p:sp>
        <p:nvSpPr>
          <p:cNvPr id="3" name="Symbol zastępczy zawartości 2"/>
          <p:cNvSpPr>
            <a:spLocks noGrp="1"/>
          </p:cNvSpPr>
          <p:nvPr>
            <p:ph sz="quarter" idx="13" hasCustomPrompt="1"/>
          </p:nvPr>
        </p:nvSpPr>
        <p:spPr>
          <a:xfrm>
            <a:off x="924984" y="2108985"/>
            <a:ext cx="10835216" cy="3959499"/>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2" name="Symbol zastępczy numeru slajdu 1">
            <a:extLst>
              <a:ext uri="{FF2B5EF4-FFF2-40B4-BE49-F238E27FC236}">
                <a16:creationId xmlns:a16="http://schemas.microsoft.com/office/drawing/2014/main" id="{A89FAB4E-5FFF-5BF4-4C4D-D184B9D007B0}"/>
              </a:ext>
            </a:extLst>
          </p:cNvPr>
          <p:cNvSpPr>
            <a:spLocks noGrp="1"/>
          </p:cNvSpPr>
          <p:nvPr>
            <p:ph type="sldNum" sz="quarter" idx="14"/>
          </p:nvPr>
        </p:nvSpPr>
        <p:spPr/>
        <p:txBody>
          <a:bodyPr/>
          <a:lstStyle/>
          <a:p>
            <a:fld id="{332DF002-2E43-485C-89F8-8DCEF59D6C4F}" type="slidenum">
              <a:rPr lang="pl-PL" smtClean="0"/>
              <a:pPr/>
              <a:t>‹#›</a:t>
            </a:fld>
            <a:endParaRPr lang="pl-PL" dirty="0"/>
          </a:p>
        </p:txBody>
      </p:sp>
    </p:spTree>
    <p:extLst>
      <p:ext uri="{BB962C8B-B14F-4D97-AF65-F5344CB8AC3E}">
        <p14:creationId xmlns:p14="http://schemas.microsoft.com/office/powerpoint/2010/main" val="1130569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ajd z tekstem 2">
    <p:spTree>
      <p:nvGrpSpPr>
        <p:cNvPr id="1" name=""/>
        <p:cNvGrpSpPr/>
        <p:nvPr/>
      </p:nvGrpSpPr>
      <p:grpSpPr>
        <a:xfrm>
          <a:off x="0" y="0"/>
          <a:ext cx="0" cy="0"/>
          <a:chOff x="0" y="0"/>
          <a:chExt cx="0" cy="0"/>
        </a:xfrm>
      </p:grpSpPr>
      <p:sp>
        <p:nvSpPr>
          <p:cNvPr id="15" name="Symbol zastępczy zawartości 2"/>
          <p:cNvSpPr>
            <a:spLocks noGrp="1"/>
          </p:cNvSpPr>
          <p:nvPr>
            <p:ph sz="quarter" idx="13" hasCustomPrompt="1"/>
          </p:nvPr>
        </p:nvSpPr>
        <p:spPr>
          <a:xfrm>
            <a:off x="924984" y="1962383"/>
            <a:ext cx="10835216" cy="4106100"/>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924311" y="1457657"/>
            <a:ext cx="10801351" cy="298449"/>
          </a:xfrm>
        </p:spPr>
        <p:txBody>
          <a:bodyPr/>
          <a:lstStyle>
            <a:lvl1pPr marL="0" indent="0">
              <a:buFont typeface="Wingdings" pitchFamily="2" charset="2"/>
              <a:buNone/>
              <a:defRPr>
                <a:solidFill>
                  <a:srgbClr val="81BC00"/>
                </a:solidFill>
              </a:defRPr>
            </a:lvl1pPr>
          </a:lstStyle>
          <a:p>
            <a:pPr marL="0" indent="0">
              <a:buFont typeface="Wingdings" pitchFamily="2" charset="2"/>
              <a:buNone/>
            </a:pPr>
            <a:r>
              <a:rPr lang="pl-PL" b="1" dirty="0">
                <a:solidFill>
                  <a:schemeClr val="bg2"/>
                </a:solidFill>
              </a:rPr>
              <a:t>PODTYTUŁ</a:t>
            </a:r>
            <a:endParaRPr lang="pl-PL" dirty="0"/>
          </a:p>
        </p:txBody>
      </p:sp>
      <p:sp>
        <p:nvSpPr>
          <p:cNvPr id="7" name="Tytuł 1">
            <a:extLst>
              <a:ext uri="{FF2B5EF4-FFF2-40B4-BE49-F238E27FC236}">
                <a16:creationId xmlns:a16="http://schemas.microsoft.com/office/drawing/2014/main" id="{3CA16B62-741F-3138-CDB8-71B2887FB201}"/>
              </a:ext>
            </a:extLst>
          </p:cNvPr>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2" name="Symbol zastępczy numeru slajdu 1">
            <a:extLst>
              <a:ext uri="{FF2B5EF4-FFF2-40B4-BE49-F238E27FC236}">
                <a16:creationId xmlns:a16="http://schemas.microsoft.com/office/drawing/2014/main" id="{810D10B6-E01F-72B7-C0C1-C28761959954}"/>
              </a:ext>
            </a:extLst>
          </p:cNvPr>
          <p:cNvSpPr>
            <a:spLocks noGrp="1"/>
          </p:cNvSpPr>
          <p:nvPr>
            <p:ph type="sldNum" sz="quarter" idx="15"/>
          </p:nvPr>
        </p:nvSpPr>
        <p:spPr/>
        <p:txBody>
          <a:bodyPr/>
          <a:lstStyle/>
          <a:p>
            <a:fld id="{332DF002-2E43-485C-89F8-8DCEF59D6C4F}" type="slidenum">
              <a:rPr lang="pl-PL" smtClean="0"/>
              <a:pPr/>
              <a:t>‹#›</a:t>
            </a:fld>
            <a:endParaRPr lang="pl-PL" dirty="0"/>
          </a:p>
        </p:txBody>
      </p:sp>
    </p:spTree>
    <p:extLst>
      <p:ext uri="{BB962C8B-B14F-4D97-AF65-F5344CB8AC3E}">
        <p14:creationId xmlns:p14="http://schemas.microsoft.com/office/powerpoint/2010/main" val="1038554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ajd z tekstem 3 - dwie kolumny">
    <p:spTree>
      <p:nvGrpSpPr>
        <p:cNvPr id="1" name=""/>
        <p:cNvGrpSpPr/>
        <p:nvPr/>
      </p:nvGrpSpPr>
      <p:grpSpPr>
        <a:xfrm>
          <a:off x="0" y="0"/>
          <a:ext cx="0" cy="0"/>
          <a:chOff x="0" y="0"/>
          <a:chExt cx="0" cy="0"/>
        </a:xfrm>
      </p:grpSpPr>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924984" y="1962383"/>
            <a:ext cx="10835216" cy="4106100"/>
          </a:xfrm>
        </p:spPr>
        <p:txBody>
          <a:bodyPr numCol="2" spcCol="180000"/>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924311" y="1457657"/>
            <a:ext cx="10801351"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a:t>
            </a:r>
            <a:endParaRPr lang="pl-PL" dirty="0"/>
          </a:p>
        </p:txBody>
      </p:sp>
      <p:sp>
        <p:nvSpPr>
          <p:cNvPr id="2" name="Symbol zastępczy numeru slajdu 1">
            <a:extLst>
              <a:ext uri="{FF2B5EF4-FFF2-40B4-BE49-F238E27FC236}">
                <a16:creationId xmlns:a16="http://schemas.microsoft.com/office/drawing/2014/main" id="{C441EEDD-7CF9-9BDA-9361-3C8F32B1F91D}"/>
              </a:ext>
            </a:extLst>
          </p:cNvPr>
          <p:cNvSpPr>
            <a:spLocks noGrp="1"/>
          </p:cNvSpPr>
          <p:nvPr>
            <p:ph type="sldNum" sz="quarter" idx="15"/>
          </p:nvPr>
        </p:nvSpPr>
        <p:spPr/>
        <p:txBody>
          <a:bodyPr/>
          <a:lstStyle/>
          <a:p>
            <a:fld id="{332DF002-2E43-485C-89F8-8DCEF59D6C4F}" type="slidenum">
              <a:rPr lang="pl-PL" smtClean="0"/>
              <a:pPr/>
              <a:t>‹#›</a:t>
            </a:fld>
            <a:endParaRPr lang="pl-PL" dirty="0"/>
          </a:p>
        </p:txBody>
      </p:sp>
    </p:spTree>
    <p:extLst>
      <p:ext uri="{BB962C8B-B14F-4D97-AF65-F5344CB8AC3E}">
        <p14:creationId xmlns:p14="http://schemas.microsoft.com/office/powerpoint/2010/main" val="414455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ajd z tekstem 4">
    <p:spTree>
      <p:nvGrpSpPr>
        <p:cNvPr id="1" name=""/>
        <p:cNvGrpSpPr/>
        <p:nvPr/>
      </p:nvGrpSpPr>
      <p:grpSpPr>
        <a:xfrm>
          <a:off x="0" y="0"/>
          <a:ext cx="0" cy="0"/>
          <a:chOff x="0" y="0"/>
          <a:chExt cx="0" cy="0"/>
        </a:xfrm>
      </p:grpSpPr>
      <p:sp>
        <p:nvSpPr>
          <p:cNvPr id="9" name="Tytuł 1"/>
          <p:cNvSpPr>
            <a:spLocks noGrp="1"/>
          </p:cNvSpPr>
          <p:nvPr>
            <p:ph type="title" hasCustomPrompt="1"/>
          </p:nvPr>
        </p:nvSpPr>
        <p:spPr>
          <a:xfrm>
            <a:off x="935568" y="334435"/>
            <a:ext cx="10824633" cy="753532"/>
          </a:xfrm>
        </p:spPr>
        <p:txBody>
          <a:bodyPr/>
          <a:lstStyle>
            <a:lvl1pPr>
              <a:defRPr>
                <a:solidFill>
                  <a:srgbClr val="009597"/>
                </a:solidFill>
              </a:defRPr>
            </a:lvl1pPr>
          </a:lstStyle>
          <a:p>
            <a:r>
              <a:rPr lang="pl-PL" dirty="0">
                <a:solidFill>
                  <a:schemeClr val="accent1"/>
                </a:solidFill>
              </a:rPr>
              <a:t>Tytuł</a:t>
            </a:r>
          </a:p>
        </p:txBody>
      </p:sp>
      <p:sp>
        <p:nvSpPr>
          <p:cNvPr id="15" name="Symbol zastępczy zawartości 2"/>
          <p:cNvSpPr>
            <a:spLocks noGrp="1"/>
          </p:cNvSpPr>
          <p:nvPr>
            <p:ph sz="quarter" idx="13" hasCustomPrompt="1"/>
          </p:nvPr>
        </p:nvSpPr>
        <p:spPr>
          <a:xfrm>
            <a:off x="924984" y="1962383"/>
            <a:ext cx="5291019" cy="4106100"/>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5" name="Symbol zastępczy zawartości 4"/>
          <p:cNvSpPr>
            <a:spLocks noGrp="1"/>
          </p:cNvSpPr>
          <p:nvPr>
            <p:ph sz="quarter" idx="14" hasCustomPrompt="1"/>
          </p:nvPr>
        </p:nvSpPr>
        <p:spPr>
          <a:xfrm>
            <a:off x="924312" y="1457657"/>
            <a:ext cx="5291691"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 1</a:t>
            </a:r>
            <a:endParaRPr lang="pl-PL" dirty="0"/>
          </a:p>
        </p:txBody>
      </p:sp>
      <p:sp>
        <p:nvSpPr>
          <p:cNvPr id="8" name="Symbol zastępczy zawartości 2"/>
          <p:cNvSpPr>
            <a:spLocks noGrp="1"/>
          </p:cNvSpPr>
          <p:nvPr>
            <p:ph sz="quarter" idx="15" hasCustomPrompt="1"/>
          </p:nvPr>
        </p:nvSpPr>
        <p:spPr>
          <a:xfrm>
            <a:off x="6464429" y="1962383"/>
            <a:ext cx="5291019" cy="4106100"/>
          </a:xfrm>
        </p:spPr>
        <p:txBody>
          <a:bodyPr/>
          <a:lstStyle>
            <a:lvl1pPr marL="359991" indent="-359991">
              <a:buClr>
                <a:srgbClr val="009597"/>
              </a:buClr>
              <a:buSzPct val="100000"/>
              <a:buFont typeface="Wingdings" panose="05000000000000000000" pitchFamily="2" charset="2"/>
              <a:buChar char="§"/>
              <a:defRPr b="0">
                <a:solidFill>
                  <a:schemeClr val="accent3"/>
                </a:solidFill>
              </a:defRPr>
            </a:lvl1pPr>
          </a:lstStyle>
          <a:p>
            <a:pPr lvl="0"/>
            <a:r>
              <a:rPr lang="pl-PL" dirty="0"/>
              <a:t>treść</a:t>
            </a:r>
          </a:p>
        </p:txBody>
      </p:sp>
      <p:sp>
        <p:nvSpPr>
          <p:cNvPr id="13" name="Symbol zastępczy zawartości 4"/>
          <p:cNvSpPr>
            <a:spLocks noGrp="1"/>
          </p:cNvSpPr>
          <p:nvPr>
            <p:ph sz="quarter" idx="16" hasCustomPrompt="1"/>
          </p:nvPr>
        </p:nvSpPr>
        <p:spPr>
          <a:xfrm>
            <a:off x="6463757" y="1457657"/>
            <a:ext cx="5291691" cy="298449"/>
          </a:xfrm>
        </p:spPr>
        <p:txBody>
          <a:bodyPr/>
          <a:lstStyle>
            <a:lvl1pPr marL="0" indent="0">
              <a:buFont typeface="Wingdings" pitchFamily="2" charset="2"/>
              <a:buNone/>
              <a:defRPr>
                <a:solidFill>
                  <a:schemeClr val="bg2"/>
                </a:solidFill>
              </a:defRPr>
            </a:lvl1pPr>
          </a:lstStyle>
          <a:p>
            <a:pPr marL="0" indent="0">
              <a:buFont typeface="Wingdings" pitchFamily="2" charset="2"/>
              <a:buNone/>
            </a:pPr>
            <a:r>
              <a:rPr lang="pl-PL" b="1" dirty="0">
                <a:solidFill>
                  <a:schemeClr val="bg2"/>
                </a:solidFill>
              </a:rPr>
              <a:t>PODTYTUŁ 1</a:t>
            </a:r>
            <a:endParaRPr lang="pl-PL" dirty="0"/>
          </a:p>
        </p:txBody>
      </p:sp>
      <p:sp>
        <p:nvSpPr>
          <p:cNvPr id="2" name="Symbol zastępczy numeru slajdu 1">
            <a:extLst>
              <a:ext uri="{FF2B5EF4-FFF2-40B4-BE49-F238E27FC236}">
                <a16:creationId xmlns:a16="http://schemas.microsoft.com/office/drawing/2014/main" id="{7715A34D-679C-4AC9-9D2F-A4CE67AAB6C6}"/>
              </a:ext>
            </a:extLst>
          </p:cNvPr>
          <p:cNvSpPr>
            <a:spLocks noGrp="1"/>
          </p:cNvSpPr>
          <p:nvPr>
            <p:ph type="sldNum" sz="quarter" idx="17"/>
          </p:nvPr>
        </p:nvSpPr>
        <p:spPr/>
        <p:txBody>
          <a:bodyPr/>
          <a:lstStyle/>
          <a:p>
            <a:fld id="{332DF002-2E43-485C-89F8-8DCEF59D6C4F}" type="slidenum">
              <a:rPr lang="pl-PL" smtClean="0"/>
              <a:pPr/>
              <a:t>‹#›</a:t>
            </a:fld>
            <a:endParaRPr lang="pl-PL" dirty="0"/>
          </a:p>
        </p:txBody>
      </p:sp>
    </p:spTree>
    <p:extLst>
      <p:ext uri="{BB962C8B-B14F-4D97-AF65-F5344CB8AC3E}">
        <p14:creationId xmlns:p14="http://schemas.microsoft.com/office/powerpoint/2010/main" val="3460823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ytat">
    <p:spTree>
      <p:nvGrpSpPr>
        <p:cNvPr id="1" name=""/>
        <p:cNvGrpSpPr/>
        <p:nvPr/>
      </p:nvGrpSpPr>
      <p:grpSpPr>
        <a:xfrm>
          <a:off x="0" y="0"/>
          <a:ext cx="0" cy="0"/>
          <a:chOff x="0" y="0"/>
          <a:chExt cx="0" cy="0"/>
        </a:xfrm>
      </p:grpSpPr>
      <p:sp>
        <p:nvSpPr>
          <p:cNvPr id="18" name="Tytuł 1"/>
          <p:cNvSpPr>
            <a:spLocks noGrp="1"/>
          </p:cNvSpPr>
          <p:nvPr>
            <p:ph type="title" hasCustomPrompt="1"/>
          </p:nvPr>
        </p:nvSpPr>
        <p:spPr>
          <a:xfrm>
            <a:off x="935568" y="334435"/>
            <a:ext cx="10824633" cy="753533"/>
          </a:xfrm>
        </p:spPr>
        <p:txBody>
          <a:bodyPr/>
          <a:lstStyle>
            <a:lvl1pPr>
              <a:defRPr>
                <a:solidFill>
                  <a:srgbClr val="009597"/>
                </a:solidFill>
              </a:defRPr>
            </a:lvl1pPr>
          </a:lstStyle>
          <a:p>
            <a:r>
              <a:rPr lang="pl-PL" dirty="0">
                <a:solidFill>
                  <a:schemeClr val="accent1"/>
                </a:solidFill>
              </a:rPr>
              <a:t>Cytat</a:t>
            </a:r>
          </a:p>
        </p:txBody>
      </p:sp>
      <p:pic>
        <p:nvPicPr>
          <p:cNvPr id="21" name="Obraz 20">
            <a:extLst>
              <a:ext uri="{FF2B5EF4-FFF2-40B4-BE49-F238E27FC236}">
                <a16:creationId xmlns:a16="http://schemas.microsoft.com/office/drawing/2014/main" id="{51216647-0973-469E-890C-D049E1B05327}"/>
              </a:ext>
            </a:extLst>
          </p:cNvPr>
          <p:cNvPicPr>
            <a:picLocks noChangeAspect="1"/>
          </p:cNvPicPr>
          <p:nvPr userDrawn="1"/>
        </p:nvPicPr>
        <p:blipFill>
          <a:blip r:embed="rId2"/>
          <a:stretch>
            <a:fillRect/>
          </a:stretch>
        </p:blipFill>
        <p:spPr>
          <a:xfrm>
            <a:off x="1539343" y="2063798"/>
            <a:ext cx="390099" cy="1710429"/>
          </a:xfrm>
          <a:prstGeom prst="rect">
            <a:avLst/>
          </a:prstGeom>
        </p:spPr>
      </p:pic>
      <p:sp>
        <p:nvSpPr>
          <p:cNvPr id="3" name="Symbol zastępczy zawartości 2"/>
          <p:cNvSpPr>
            <a:spLocks noGrp="1"/>
          </p:cNvSpPr>
          <p:nvPr>
            <p:ph sz="quarter" idx="14" hasCustomPrompt="1"/>
          </p:nvPr>
        </p:nvSpPr>
        <p:spPr>
          <a:xfrm>
            <a:off x="2237317" y="2063751"/>
            <a:ext cx="9499600" cy="1710267"/>
          </a:xfrm>
        </p:spPr>
        <p:txBody>
          <a:bodyPr/>
          <a:lstStyle>
            <a:lvl1pPr marL="0" indent="0">
              <a:buNone/>
              <a:defRPr sz="3733" b="0" i="1">
                <a:solidFill>
                  <a:srgbClr val="009597"/>
                </a:solidFill>
              </a:defRPr>
            </a:lvl1pPr>
          </a:lstStyle>
          <a:p>
            <a:pPr lvl="0"/>
            <a:r>
              <a:rPr lang="pl-PL" dirty="0" err="1"/>
              <a:t>Lorem</a:t>
            </a:r>
            <a:r>
              <a:rPr lang="pl-PL" dirty="0"/>
              <a:t> </a:t>
            </a:r>
            <a:r>
              <a:rPr lang="pl-PL" dirty="0" err="1"/>
              <a:t>ipsum</a:t>
            </a:r>
            <a:r>
              <a:rPr lang="pl-PL" dirty="0"/>
              <a:t> </a:t>
            </a:r>
            <a:r>
              <a:rPr lang="pl-PL" dirty="0" err="1"/>
              <a:t>dolor</a:t>
            </a:r>
            <a:r>
              <a:rPr lang="pl-PL" dirty="0"/>
              <a:t> sit </a:t>
            </a:r>
            <a:r>
              <a:rPr lang="pl-PL" dirty="0" err="1"/>
              <a:t>amet</a:t>
            </a:r>
            <a:r>
              <a:rPr lang="pl-PL" dirty="0"/>
              <a:t>, </a:t>
            </a:r>
            <a:r>
              <a:rPr lang="pl-PL" dirty="0" err="1"/>
              <a:t>consectetur</a:t>
            </a:r>
            <a:r>
              <a:rPr lang="pl-PL" dirty="0"/>
              <a:t> </a:t>
            </a:r>
            <a:r>
              <a:rPr lang="pl-PL" dirty="0" err="1"/>
              <a:t>adipiscing</a:t>
            </a:r>
            <a:r>
              <a:rPr lang="pl-PL" dirty="0"/>
              <a:t> elit, </a:t>
            </a:r>
            <a:r>
              <a:rPr lang="pl-PL" dirty="0" err="1"/>
              <a:t>sed</a:t>
            </a:r>
            <a:r>
              <a:rPr lang="pl-PL" dirty="0"/>
              <a:t> do </a:t>
            </a:r>
            <a:r>
              <a:rPr lang="pl-PL" dirty="0" err="1"/>
              <a:t>eiusmod</a:t>
            </a:r>
            <a:r>
              <a:rPr lang="pl-PL" dirty="0"/>
              <a:t> </a:t>
            </a:r>
            <a:r>
              <a:rPr lang="pl-PL" dirty="0" err="1"/>
              <a:t>tempor</a:t>
            </a:r>
            <a:r>
              <a:rPr lang="pl-PL" dirty="0"/>
              <a:t> </a:t>
            </a:r>
            <a:r>
              <a:rPr lang="pl-PL" dirty="0" err="1"/>
              <a:t>incididunt</a:t>
            </a:r>
            <a:r>
              <a:rPr lang="pl-PL" dirty="0"/>
              <a:t> </a:t>
            </a:r>
            <a:r>
              <a:rPr lang="pl-PL" dirty="0" err="1"/>
              <a:t>ut</a:t>
            </a:r>
            <a:r>
              <a:rPr lang="pl-PL" dirty="0"/>
              <a:t> </a:t>
            </a:r>
            <a:r>
              <a:rPr lang="pl-PL" dirty="0" err="1"/>
              <a:t>labore</a:t>
            </a:r>
            <a:r>
              <a:rPr lang="pl-PL" dirty="0"/>
              <a:t> et </a:t>
            </a:r>
            <a:r>
              <a:rPr lang="pl-PL" dirty="0" err="1"/>
              <a:t>dolore</a:t>
            </a:r>
            <a:r>
              <a:rPr lang="pl-PL" dirty="0"/>
              <a:t> </a:t>
            </a:r>
            <a:r>
              <a:rPr lang="pl-PL" dirty="0" err="1"/>
              <a:t>magna</a:t>
            </a:r>
            <a:r>
              <a:rPr lang="pl-PL" dirty="0"/>
              <a:t> </a:t>
            </a:r>
            <a:r>
              <a:rPr lang="pl-PL" dirty="0" err="1"/>
              <a:t>aliqua</a:t>
            </a:r>
            <a:endParaRPr lang="pl-PL" dirty="0"/>
          </a:p>
        </p:txBody>
      </p:sp>
      <p:sp>
        <p:nvSpPr>
          <p:cNvPr id="5" name="Symbol zastępczy zawartości 4"/>
          <p:cNvSpPr>
            <a:spLocks noGrp="1"/>
          </p:cNvSpPr>
          <p:nvPr>
            <p:ph sz="quarter" idx="15" hasCustomPrompt="1"/>
          </p:nvPr>
        </p:nvSpPr>
        <p:spPr>
          <a:xfrm>
            <a:off x="2236597" y="4411361"/>
            <a:ext cx="9457267" cy="1176867"/>
          </a:xfrm>
        </p:spPr>
        <p:txBody>
          <a:bodyPr/>
          <a:lstStyle>
            <a:lvl1pPr marL="0" indent="0">
              <a:buNone/>
              <a:defRPr sz="2400" b="1">
                <a:solidFill>
                  <a:schemeClr val="accent3"/>
                </a:solidFill>
              </a:defRPr>
            </a:lvl1pPr>
          </a:lstStyle>
          <a:p>
            <a:pPr lvl="0"/>
            <a:r>
              <a:rPr lang="pl-PL" dirty="0" err="1"/>
              <a:t>Lorem</a:t>
            </a:r>
            <a:r>
              <a:rPr lang="pl-PL" dirty="0"/>
              <a:t> </a:t>
            </a:r>
            <a:r>
              <a:rPr lang="pl-PL" dirty="0" err="1"/>
              <a:t>ipsum</a:t>
            </a:r>
            <a:endParaRPr lang="pl-PL" dirty="0"/>
          </a:p>
          <a:p>
            <a:pPr lvl="0"/>
            <a:r>
              <a:rPr lang="pl-PL" dirty="0" err="1"/>
              <a:t>Lorem</a:t>
            </a:r>
            <a:r>
              <a:rPr lang="pl-PL" dirty="0"/>
              <a:t> </a:t>
            </a:r>
            <a:r>
              <a:rPr lang="pl-PL" dirty="0" err="1"/>
              <a:t>ipsum</a:t>
            </a:r>
            <a:r>
              <a:rPr lang="pl-PL" dirty="0"/>
              <a:t> </a:t>
            </a:r>
            <a:r>
              <a:rPr lang="pl-PL" dirty="0" err="1"/>
              <a:t>dolor</a:t>
            </a:r>
            <a:r>
              <a:rPr lang="pl-PL" dirty="0"/>
              <a:t> sit </a:t>
            </a:r>
            <a:r>
              <a:rPr lang="pl-PL" dirty="0" err="1"/>
              <a:t>amet</a:t>
            </a:r>
            <a:r>
              <a:rPr lang="pl-PL" dirty="0"/>
              <a:t>, </a:t>
            </a:r>
            <a:r>
              <a:rPr lang="pl-PL" dirty="0" err="1"/>
              <a:t>consectetur</a:t>
            </a:r>
            <a:r>
              <a:rPr lang="pl-PL" dirty="0"/>
              <a:t> </a:t>
            </a:r>
            <a:r>
              <a:rPr lang="pl-PL" dirty="0" err="1"/>
              <a:t>adipiscing</a:t>
            </a:r>
            <a:endParaRPr lang="pl-PL" dirty="0"/>
          </a:p>
        </p:txBody>
      </p:sp>
      <p:sp>
        <p:nvSpPr>
          <p:cNvPr id="2" name="Symbol zastępczy numeru slajdu 1">
            <a:extLst>
              <a:ext uri="{FF2B5EF4-FFF2-40B4-BE49-F238E27FC236}">
                <a16:creationId xmlns:a16="http://schemas.microsoft.com/office/drawing/2014/main" id="{867D99D1-2028-B6E8-E491-A5E301624B4A}"/>
              </a:ext>
            </a:extLst>
          </p:cNvPr>
          <p:cNvSpPr>
            <a:spLocks noGrp="1"/>
          </p:cNvSpPr>
          <p:nvPr>
            <p:ph type="sldNum" sz="quarter" idx="16"/>
          </p:nvPr>
        </p:nvSpPr>
        <p:spPr/>
        <p:txBody>
          <a:bodyPr/>
          <a:lstStyle/>
          <a:p>
            <a:fld id="{332DF002-2E43-485C-89F8-8DCEF59D6C4F}" type="slidenum">
              <a:rPr lang="pl-PL" smtClean="0"/>
              <a:pPr/>
              <a:t>‹#›</a:t>
            </a:fld>
            <a:endParaRPr lang="pl-PL" dirty="0"/>
          </a:p>
        </p:txBody>
      </p:sp>
    </p:spTree>
    <p:extLst>
      <p:ext uri="{BB962C8B-B14F-4D97-AF65-F5344CB8AC3E}">
        <p14:creationId xmlns:p14="http://schemas.microsoft.com/office/powerpoint/2010/main" val="4013817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1.emf"/><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2255574" y="381000"/>
            <a:ext cx="9439013" cy="1463824"/>
          </a:xfrm>
          <a:prstGeom prst="rect">
            <a:avLst/>
          </a:prstGeom>
        </p:spPr>
        <p:txBody>
          <a:bodyPr vert="horz" lIns="0" tIns="0" rIns="0" bIns="0" rtlCol="0" anchor="b" anchorCtr="0">
            <a:noAutofit/>
          </a:bodyPr>
          <a:lstStyle/>
          <a:p>
            <a:r>
              <a:rPr lang="pl-PL" noProof="0" dirty="0"/>
              <a:t>Tytuł</a:t>
            </a:r>
          </a:p>
        </p:txBody>
      </p:sp>
      <p:sp>
        <p:nvSpPr>
          <p:cNvPr id="3" name="Espace réservé du texte 2"/>
          <p:cNvSpPr>
            <a:spLocks noGrp="1"/>
          </p:cNvSpPr>
          <p:nvPr>
            <p:ph type="body" idx="1"/>
          </p:nvPr>
        </p:nvSpPr>
        <p:spPr bwMode="gray">
          <a:xfrm>
            <a:off x="2255573" y="2006621"/>
            <a:ext cx="9439011" cy="4019532"/>
          </a:xfrm>
          <a:prstGeom prst="rect">
            <a:avLst/>
          </a:prstGeom>
        </p:spPr>
        <p:txBody>
          <a:bodyPr vert="horz" lIns="0" tIns="0" rIns="0" bIns="0" rtlCol="0" anchor="t" anchorCtr="0">
            <a:noAutofit/>
          </a:bodyPr>
          <a:lstStyle/>
          <a:p>
            <a:pPr lvl="0"/>
            <a:r>
              <a:rPr lang="pl-PL" noProof="0" dirty="0"/>
              <a:t>Pierwszy poziom tekstu</a:t>
            </a:r>
          </a:p>
          <a:p>
            <a:pPr lvl="1"/>
            <a:r>
              <a:rPr lang="pl-PL" noProof="0" dirty="0"/>
              <a:t>Drugi poziom tekstu</a:t>
            </a:r>
          </a:p>
          <a:p>
            <a:pPr lvl="2"/>
            <a:r>
              <a:rPr lang="pl-PL" noProof="0" dirty="0"/>
              <a:t>Trzeci poziom tekstu</a:t>
            </a:r>
          </a:p>
          <a:p>
            <a:pPr lvl="3"/>
            <a:r>
              <a:rPr lang="pl-PL" noProof="0" dirty="0"/>
              <a:t>Czwarty poziom tekstu</a:t>
            </a:r>
          </a:p>
          <a:p>
            <a:pPr lvl="4"/>
            <a:r>
              <a:rPr lang="pl-PL" noProof="0" dirty="0"/>
              <a:t>Piąty poziom tekstu</a:t>
            </a:r>
          </a:p>
        </p:txBody>
      </p:sp>
      <p:pic>
        <p:nvPicPr>
          <p:cNvPr id="13" name="Image 9" descr="logo_gauche.pdf"/>
          <p:cNvPicPr>
            <a:picLocks noChangeAspect="1"/>
          </p:cNvPicPr>
          <p:nvPr userDrawn="1"/>
        </p:nvPicPr>
        <p:blipFill>
          <a:blip r:embed="rId17" cstate="hqprint">
            <a:extLst>
              <a:ext uri="{28A0092B-C50C-407E-A947-70E740481C1C}">
                <a14:useLocalDpi xmlns:a14="http://schemas.microsoft.com/office/drawing/2010/main"/>
              </a:ext>
            </a:extLst>
          </a:blip>
          <a:stretch>
            <a:fillRect/>
          </a:stretch>
        </p:blipFill>
        <p:spPr bwMode="gray">
          <a:xfrm>
            <a:off x="11616061" y="6488445"/>
            <a:ext cx="288000" cy="199111"/>
          </a:xfrm>
          <a:prstGeom prst="rect">
            <a:avLst/>
          </a:prstGeom>
        </p:spPr>
      </p:pic>
      <p:sp>
        <p:nvSpPr>
          <p:cNvPr id="6" name="Symbol zastępczy numeru slajdu 5">
            <a:extLst>
              <a:ext uri="{FF2B5EF4-FFF2-40B4-BE49-F238E27FC236}">
                <a16:creationId xmlns:a16="http://schemas.microsoft.com/office/drawing/2014/main" id="{5797FB04-C354-0A02-AA3B-9B254CE61409}"/>
              </a:ext>
            </a:extLst>
          </p:cNvPr>
          <p:cNvSpPr>
            <a:spLocks noGrp="1"/>
          </p:cNvSpPr>
          <p:nvPr>
            <p:ph type="sldNum" sz="quarter" idx="4"/>
          </p:nvPr>
        </p:nvSpPr>
        <p:spPr>
          <a:xfrm>
            <a:off x="48673" y="6429034"/>
            <a:ext cx="943180" cy="366183"/>
          </a:xfrm>
          <a:prstGeom prst="rect">
            <a:avLst/>
          </a:prstGeom>
        </p:spPr>
        <p:txBody>
          <a:bodyPr vert="horz" lIns="91440" tIns="45720" rIns="91440" bIns="45720" rtlCol="0" anchor="ctr"/>
          <a:lstStyle>
            <a:lvl1pPr algn="l">
              <a:defRPr sz="1067">
                <a:solidFill>
                  <a:srgbClr val="7E93A5"/>
                </a:solidFill>
              </a:defRPr>
            </a:lvl1pPr>
          </a:lstStyle>
          <a:p>
            <a:fld id="{332DF002-2E43-485C-89F8-8DCEF59D6C4F}" type="slidenum">
              <a:rPr lang="pl-PL" smtClean="0"/>
              <a:pPr/>
              <a:t>‹#›</a:t>
            </a:fld>
            <a:endParaRPr lang="pl-PL" dirty="0"/>
          </a:p>
        </p:txBody>
      </p:sp>
    </p:spTree>
    <p:extLst>
      <p:ext uri="{BB962C8B-B14F-4D97-AF65-F5344CB8AC3E}">
        <p14:creationId xmlns:p14="http://schemas.microsoft.com/office/powerpoint/2010/main" val="37590733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707" r:id="rId15"/>
  </p:sldLayoutIdLst>
  <p:hf hdr="0" ftr="0" dt="0"/>
  <p:txStyles>
    <p:titleStyle>
      <a:lvl1pPr algn="l" defTabSz="914341" rtl="0" eaLnBrk="1" latinLnBrk="0" hangingPunct="1">
        <a:lnSpc>
          <a:spcPct val="90000"/>
        </a:lnSpc>
        <a:spcBef>
          <a:spcPts val="0"/>
        </a:spcBef>
        <a:spcAft>
          <a:spcPts val="0"/>
        </a:spcAft>
        <a:buNone/>
        <a:defRPr sz="3733" b="1" kern="1200" cap="none" baseline="0">
          <a:solidFill>
            <a:schemeClr val="accent1"/>
          </a:solidFill>
          <a:latin typeface="+mj-lt"/>
          <a:ea typeface="+mj-ea"/>
          <a:cs typeface="+mj-cs"/>
        </a:defRPr>
      </a:lvl1pPr>
    </p:titleStyle>
    <p:bodyStyle>
      <a:lvl1pPr marL="359991" indent="-359991" algn="l" defTabSz="914341" rtl="0" eaLnBrk="1" latinLnBrk="0" hangingPunct="1">
        <a:lnSpc>
          <a:spcPct val="82000"/>
        </a:lnSpc>
        <a:spcBef>
          <a:spcPts val="0"/>
        </a:spcBef>
        <a:spcAft>
          <a:spcPts val="1600"/>
        </a:spcAft>
        <a:buSzPct val="80000"/>
        <a:buFont typeface="Wingdings" pitchFamily="2" charset="2"/>
        <a:buChar char="n"/>
        <a:defRPr sz="1867" b="1" kern="1200" cap="none" baseline="0">
          <a:solidFill>
            <a:schemeClr val="accent1"/>
          </a:solidFill>
          <a:latin typeface="+mn-lt"/>
          <a:ea typeface="+mn-ea"/>
          <a:cs typeface="+mn-cs"/>
        </a:defRPr>
      </a:lvl1pPr>
      <a:lvl2pPr marL="815980" indent="-239994" algn="l" defTabSz="914341" rtl="0" eaLnBrk="1" latinLnBrk="0" hangingPunct="1">
        <a:lnSpc>
          <a:spcPct val="82000"/>
        </a:lnSpc>
        <a:spcBef>
          <a:spcPts val="0"/>
        </a:spcBef>
        <a:spcAft>
          <a:spcPts val="1600"/>
        </a:spcAft>
        <a:buSzPct val="100000"/>
        <a:buFont typeface="Wingdings" pitchFamily="2" charset="2"/>
        <a:buChar char="§"/>
        <a:defRPr sz="1867" kern="1200" cap="none">
          <a:solidFill>
            <a:schemeClr val="tx1"/>
          </a:solidFill>
          <a:latin typeface="+mn-lt"/>
          <a:ea typeface="+mn-ea"/>
          <a:cs typeface="+mn-cs"/>
        </a:defRPr>
      </a:lvl2pPr>
      <a:lvl3pPr marL="1391965" indent="-239994" algn="l" defTabSz="914341" rtl="0" eaLnBrk="1" latinLnBrk="0" hangingPunct="1">
        <a:lnSpc>
          <a:spcPct val="82000"/>
        </a:lnSpc>
        <a:spcBef>
          <a:spcPts val="0"/>
        </a:spcBef>
        <a:spcAft>
          <a:spcPts val="1600"/>
        </a:spcAft>
        <a:buClr>
          <a:schemeClr val="accent3"/>
        </a:buClr>
        <a:buSzPct val="100000"/>
        <a:buFont typeface="Wingdings" pitchFamily="2" charset="2"/>
        <a:buChar char="§"/>
        <a:defRPr sz="1867" kern="1200" cap="none">
          <a:solidFill>
            <a:schemeClr val="accent3"/>
          </a:solidFill>
          <a:latin typeface="+mn-lt"/>
          <a:ea typeface="+mn-ea"/>
          <a:cs typeface="+mn-cs"/>
        </a:defRPr>
      </a:lvl3pPr>
      <a:lvl4pPr marL="1967951" indent="-239994" algn="l" defTabSz="914341" rtl="0" eaLnBrk="1" latinLnBrk="0" hangingPunct="1">
        <a:lnSpc>
          <a:spcPct val="82000"/>
        </a:lnSpc>
        <a:spcBef>
          <a:spcPts val="0"/>
        </a:spcBef>
        <a:spcAft>
          <a:spcPts val="1600"/>
        </a:spcAft>
        <a:buClr>
          <a:schemeClr val="accent1"/>
        </a:buClr>
        <a:buSzPct val="100000"/>
        <a:buFont typeface="Wingdings" pitchFamily="2" charset="2"/>
        <a:buChar char="§"/>
        <a:defRPr sz="1867" b="0" kern="1200" cap="none" baseline="0">
          <a:solidFill>
            <a:schemeClr val="tx1"/>
          </a:solidFill>
          <a:latin typeface="+mn-lt"/>
          <a:ea typeface="+mn-ea"/>
          <a:cs typeface="+mn-cs"/>
        </a:defRPr>
      </a:lvl4pPr>
      <a:lvl5pPr marL="2543936" indent="-239994" algn="l" defTabSz="914341" rtl="0" eaLnBrk="1" latinLnBrk="0" hangingPunct="1">
        <a:lnSpc>
          <a:spcPct val="95000"/>
        </a:lnSpc>
        <a:spcBef>
          <a:spcPts val="0"/>
        </a:spcBef>
        <a:spcAft>
          <a:spcPts val="1600"/>
        </a:spcAft>
        <a:buClr>
          <a:schemeClr val="accent1"/>
        </a:buClr>
        <a:buSzPct val="100000"/>
        <a:buFont typeface="Wingdings" pitchFamily="2" charset="2"/>
        <a:buChar char="§"/>
        <a:defRPr sz="1867" kern="1200" cap="none">
          <a:solidFill>
            <a:schemeClr val="tx1"/>
          </a:solidFill>
          <a:latin typeface="+mn-lt"/>
          <a:ea typeface="+mn-ea"/>
          <a:cs typeface="+mn-cs"/>
        </a:defRPr>
      </a:lvl5pPr>
      <a:lvl6pPr marL="2514436"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41" rtl="0" eaLnBrk="1" latinLnBrk="0" hangingPunct="1">
        <a:defRPr sz="1800" kern="1200">
          <a:solidFill>
            <a:schemeClr val="tx1"/>
          </a:solidFill>
          <a:latin typeface="+mn-lt"/>
          <a:ea typeface="+mn-ea"/>
          <a:cs typeface="+mn-cs"/>
        </a:defRPr>
      </a:lvl1pPr>
      <a:lvl2pPr marL="457171" algn="l" defTabSz="914341" rtl="0" eaLnBrk="1" latinLnBrk="0" hangingPunct="1">
        <a:defRPr sz="1800" kern="1200">
          <a:solidFill>
            <a:schemeClr val="tx1"/>
          </a:solidFill>
          <a:latin typeface="+mn-lt"/>
          <a:ea typeface="+mn-ea"/>
          <a:cs typeface="+mn-cs"/>
        </a:defRPr>
      </a:lvl2pPr>
      <a:lvl3pPr marL="914341" algn="l" defTabSz="914341" rtl="0" eaLnBrk="1" latinLnBrk="0" hangingPunct="1">
        <a:defRPr sz="1800" kern="1200">
          <a:solidFill>
            <a:schemeClr val="tx1"/>
          </a:solidFill>
          <a:latin typeface="+mn-lt"/>
          <a:ea typeface="+mn-ea"/>
          <a:cs typeface="+mn-cs"/>
        </a:defRPr>
      </a:lvl3pPr>
      <a:lvl4pPr marL="1371511" algn="l" defTabSz="914341" rtl="0" eaLnBrk="1" latinLnBrk="0" hangingPunct="1">
        <a:defRPr sz="1800" kern="1200">
          <a:solidFill>
            <a:schemeClr val="tx1"/>
          </a:solidFill>
          <a:latin typeface="+mn-lt"/>
          <a:ea typeface="+mn-ea"/>
          <a:cs typeface="+mn-cs"/>
        </a:defRPr>
      </a:lvl4pPr>
      <a:lvl5pPr marL="1828681" algn="l" defTabSz="914341" rtl="0" eaLnBrk="1" latinLnBrk="0" hangingPunct="1">
        <a:defRPr sz="1800" kern="1200">
          <a:solidFill>
            <a:schemeClr val="tx1"/>
          </a:solidFill>
          <a:latin typeface="+mn-lt"/>
          <a:ea typeface="+mn-ea"/>
          <a:cs typeface="+mn-cs"/>
        </a:defRPr>
      </a:lvl5pPr>
      <a:lvl6pPr marL="2285852" algn="l" defTabSz="914341" rtl="0" eaLnBrk="1" latinLnBrk="0" hangingPunct="1">
        <a:defRPr sz="1800" kern="1200">
          <a:solidFill>
            <a:schemeClr val="tx1"/>
          </a:solidFill>
          <a:latin typeface="+mn-lt"/>
          <a:ea typeface="+mn-ea"/>
          <a:cs typeface="+mn-cs"/>
        </a:defRPr>
      </a:lvl6pPr>
      <a:lvl7pPr marL="2743022" algn="l" defTabSz="914341" rtl="0" eaLnBrk="1" latinLnBrk="0" hangingPunct="1">
        <a:defRPr sz="1800" kern="1200">
          <a:solidFill>
            <a:schemeClr val="tx1"/>
          </a:solidFill>
          <a:latin typeface="+mn-lt"/>
          <a:ea typeface="+mn-ea"/>
          <a:cs typeface="+mn-cs"/>
        </a:defRPr>
      </a:lvl7pPr>
      <a:lvl8pPr marL="3200192" algn="l" defTabSz="914341" rtl="0" eaLnBrk="1" latinLnBrk="0" hangingPunct="1">
        <a:defRPr sz="1800" kern="1200">
          <a:solidFill>
            <a:schemeClr val="tx1"/>
          </a:solidFill>
          <a:latin typeface="+mn-lt"/>
          <a:ea typeface="+mn-ea"/>
          <a:cs typeface="+mn-cs"/>
        </a:defRPr>
      </a:lvl8pPr>
      <a:lvl9pPr marL="3657363" algn="l" defTabSz="91434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4708">
          <p15:clr>
            <a:srgbClr val="F26B43"/>
          </p15:clr>
        </p15:guide>
        <p15:guide id="3" pos="1837">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D59D581-B535-411B-A14C-4BF092A5F0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87F631ED-A37D-4637-A4EE-539AD3A3FA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ED4FF1F5-F2A5-4B2D-8FD4-542E02CAB1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BFDDE7-BB7A-4355-A117-A413188969DA}" type="datetime1">
              <a:rPr lang="pl-PL" smtClean="0"/>
              <a:t>03.03.2026</a:t>
            </a:fld>
            <a:endParaRPr lang="pl-PL"/>
          </a:p>
        </p:txBody>
      </p:sp>
      <p:sp>
        <p:nvSpPr>
          <p:cNvPr id="5" name="Symbol zastępczy stopki 4">
            <a:extLst>
              <a:ext uri="{FF2B5EF4-FFF2-40B4-BE49-F238E27FC236}">
                <a16:creationId xmlns:a16="http://schemas.microsoft.com/office/drawing/2014/main" id="{3818F6DB-45FE-4013-82FF-71351AE5CC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D3A9D74B-46F9-44C3-AC9C-3C347201F9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D4FD3-C4BC-4F48-97F3-A614C3FCBEC2}" type="slidenum">
              <a:rPr lang="pl-PL" smtClean="0"/>
              <a:t>‹#›</a:t>
            </a:fld>
            <a:endParaRPr lang="pl-PL"/>
          </a:p>
        </p:txBody>
      </p:sp>
    </p:spTree>
    <p:extLst>
      <p:ext uri="{BB962C8B-B14F-4D97-AF65-F5344CB8AC3E}">
        <p14:creationId xmlns:p14="http://schemas.microsoft.com/office/powerpoint/2010/main" val="880802661"/>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2255574" y="381000"/>
            <a:ext cx="9439013" cy="1463824"/>
          </a:xfrm>
          <a:prstGeom prst="rect">
            <a:avLst/>
          </a:prstGeom>
        </p:spPr>
        <p:txBody>
          <a:bodyPr vert="horz" lIns="0" tIns="0" rIns="0" bIns="0" rtlCol="0" anchor="b" anchorCtr="0">
            <a:noAutofit/>
          </a:bodyPr>
          <a:lstStyle/>
          <a:p>
            <a:r>
              <a:rPr lang="pl-PL" noProof="0" dirty="0"/>
              <a:t>Tytuł</a:t>
            </a:r>
          </a:p>
        </p:txBody>
      </p:sp>
      <p:sp>
        <p:nvSpPr>
          <p:cNvPr id="3" name="Espace réservé du texte 2"/>
          <p:cNvSpPr>
            <a:spLocks noGrp="1"/>
          </p:cNvSpPr>
          <p:nvPr>
            <p:ph type="body" idx="1"/>
          </p:nvPr>
        </p:nvSpPr>
        <p:spPr bwMode="gray">
          <a:xfrm>
            <a:off x="2255573" y="2006621"/>
            <a:ext cx="9439011" cy="4019532"/>
          </a:xfrm>
          <a:prstGeom prst="rect">
            <a:avLst/>
          </a:prstGeom>
        </p:spPr>
        <p:txBody>
          <a:bodyPr vert="horz" lIns="0" tIns="0" rIns="0" bIns="0" rtlCol="0" anchor="t" anchorCtr="0">
            <a:noAutofit/>
          </a:bodyPr>
          <a:lstStyle/>
          <a:p>
            <a:pPr lvl="0"/>
            <a:r>
              <a:rPr lang="pl-PL" noProof="0" dirty="0"/>
              <a:t>Pierwszy poziom tekstu</a:t>
            </a:r>
          </a:p>
          <a:p>
            <a:pPr lvl="1"/>
            <a:r>
              <a:rPr lang="pl-PL" noProof="0" dirty="0"/>
              <a:t>Drugi poziom tekstu</a:t>
            </a:r>
          </a:p>
          <a:p>
            <a:pPr lvl="2"/>
            <a:r>
              <a:rPr lang="pl-PL" noProof="0" dirty="0"/>
              <a:t>Trzeci poziom tekstu</a:t>
            </a:r>
          </a:p>
          <a:p>
            <a:pPr lvl="3"/>
            <a:r>
              <a:rPr lang="pl-PL" noProof="0" dirty="0"/>
              <a:t>Czwarty poziom tekstu</a:t>
            </a:r>
          </a:p>
          <a:p>
            <a:pPr lvl="4"/>
            <a:r>
              <a:rPr lang="pl-PL" noProof="0" dirty="0"/>
              <a:t>Piąty poziom tekstu</a:t>
            </a:r>
          </a:p>
        </p:txBody>
      </p:sp>
      <p:pic>
        <p:nvPicPr>
          <p:cNvPr id="13" name="Image 9" descr="logo_gauche.pdf"/>
          <p:cNvPicPr>
            <a:picLocks noChangeAspect="1"/>
          </p:cNvPicPr>
          <p:nvPr userDrawn="1"/>
        </p:nvPicPr>
        <p:blipFill>
          <a:blip r:embed="rId17" cstate="hqprint">
            <a:extLst>
              <a:ext uri="{28A0092B-C50C-407E-A947-70E740481C1C}">
                <a14:useLocalDpi xmlns:a14="http://schemas.microsoft.com/office/drawing/2010/main"/>
              </a:ext>
            </a:extLst>
          </a:blip>
          <a:stretch>
            <a:fillRect/>
          </a:stretch>
        </p:blipFill>
        <p:spPr bwMode="gray">
          <a:xfrm>
            <a:off x="11616061" y="6488445"/>
            <a:ext cx="288000" cy="199111"/>
          </a:xfrm>
          <a:prstGeom prst="rect">
            <a:avLst/>
          </a:prstGeom>
        </p:spPr>
      </p:pic>
      <p:sp>
        <p:nvSpPr>
          <p:cNvPr id="6" name="Symbol zastępczy numeru slajdu 5">
            <a:extLst>
              <a:ext uri="{FF2B5EF4-FFF2-40B4-BE49-F238E27FC236}">
                <a16:creationId xmlns:a16="http://schemas.microsoft.com/office/drawing/2014/main" id="{5797FB04-C354-0A02-AA3B-9B254CE61409}"/>
              </a:ext>
            </a:extLst>
          </p:cNvPr>
          <p:cNvSpPr>
            <a:spLocks noGrp="1"/>
          </p:cNvSpPr>
          <p:nvPr>
            <p:ph type="sldNum" sz="quarter" idx="4"/>
          </p:nvPr>
        </p:nvSpPr>
        <p:spPr>
          <a:xfrm>
            <a:off x="48673" y="6429034"/>
            <a:ext cx="943180" cy="366183"/>
          </a:xfrm>
          <a:prstGeom prst="rect">
            <a:avLst/>
          </a:prstGeom>
        </p:spPr>
        <p:txBody>
          <a:bodyPr vert="horz" lIns="91440" tIns="45720" rIns="91440" bIns="45720" rtlCol="0" anchor="ctr"/>
          <a:lstStyle>
            <a:lvl1pPr algn="l">
              <a:defRPr sz="1067">
                <a:solidFill>
                  <a:srgbClr val="7E93A5"/>
                </a:solidFill>
              </a:defRPr>
            </a:lvl1pPr>
          </a:lstStyle>
          <a:p>
            <a:fld id="{332DF002-2E43-485C-89F8-8DCEF59D6C4F}" type="slidenum">
              <a:rPr lang="pl-PL" smtClean="0"/>
              <a:pPr/>
              <a:t>‹#›</a:t>
            </a:fld>
            <a:endParaRPr lang="pl-PL" dirty="0"/>
          </a:p>
        </p:txBody>
      </p:sp>
    </p:spTree>
    <p:extLst>
      <p:ext uri="{BB962C8B-B14F-4D97-AF65-F5344CB8AC3E}">
        <p14:creationId xmlns:p14="http://schemas.microsoft.com/office/powerpoint/2010/main" val="3948701790"/>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6" r:id="rId15"/>
  </p:sldLayoutIdLst>
  <p:hf hdr="0" ftr="0" dt="0"/>
  <p:txStyles>
    <p:titleStyle>
      <a:lvl1pPr algn="l" defTabSz="914341" rtl="0" eaLnBrk="1" latinLnBrk="0" hangingPunct="1">
        <a:lnSpc>
          <a:spcPct val="90000"/>
        </a:lnSpc>
        <a:spcBef>
          <a:spcPts val="0"/>
        </a:spcBef>
        <a:spcAft>
          <a:spcPts val="0"/>
        </a:spcAft>
        <a:buNone/>
        <a:defRPr sz="3733" b="1" kern="1200" cap="none" baseline="0">
          <a:solidFill>
            <a:schemeClr val="accent1"/>
          </a:solidFill>
          <a:latin typeface="+mj-lt"/>
          <a:ea typeface="+mj-ea"/>
          <a:cs typeface="+mj-cs"/>
        </a:defRPr>
      </a:lvl1pPr>
    </p:titleStyle>
    <p:bodyStyle>
      <a:lvl1pPr marL="359991" indent="-359991" algn="l" defTabSz="914341" rtl="0" eaLnBrk="1" latinLnBrk="0" hangingPunct="1">
        <a:lnSpc>
          <a:spcPct val="82000"/>
        </a:lnSpc>
        <a:spcBef>
          <a:spcPts val="0"/>
        </a:spcBef>
        <a:spcAft>
          <a:spcPts val="1600"/>
        </a:spcAft>
        <a:buSzPct val="80000"/>
        <a:buFont typeface="Wingdings" pitchFamily="2" charset="2"/>
        <a:buChar char="n"/>
        <a:defRPr sz="1867" b="1" kern="1200" cap="none" baseline="0">
          <a:solidFill>
            <a:schemeClr val="accent1"/>
          </a:solidFill>
          <a:latin typeface="+mn-lt"/>
          <a:ea typeface="+mn-ea"/>
          <a:cs typeface="+mn-cs"/>
        </a:defRPr>
      </a:lvl1pPr>
      <a:lvl2pPr marL="815980" indent="-239994" algn="l" defTabSz="914341" rtl="0" eaLnBrk="1" latinLnBrk="0" hangingPunct="1">
        <a:lnSpc>
          <a:spcPct val="82000"/>
        </a:lnSpc>
        <a:spcBef>
          <a:spcPts val="0"/>
        </a:spcBef>
        <a:spcAft>
          <a:spcPts val="1600"/>
        </a:spcAft>
        <a:buSzPct val="100000"/>
        <a:buFont typeface="Wingdings" pitchFamily="2" charset="2"/>
        <a:buChar char="§"/>
        <a:defRPr sz="1867" kern="1200" cap="none">
          <a:solidFill>
            <a:schemeClr val="tx1"/>
          </a:solidFill>
          <a:latin typeface="+mn-lt"/>
          <a:ea typeface="+mn-ea"/>
          <a:cs typeface="+mn-cs"/>
        </a:defRPr>
      </a:lvl2pPr>
      <a:lvl3pPr marL="1391965" indent="-239994" algn="l" defTabSz="914341" rtl="0" eaLnBrk="1" latinLnBrk="0" hangingPunct="1">
        <a:lnSpc>
          <a:spcPct val="82000"/>
        </a:lnSpc>
        <a:spcBef>
          <a:spcPts val="0"/>
        </a:spcBef>
        <a:spcAft>
          <a:spcPts val="1600"/>
        </a:spcAft>
        <a:buClr>
          <a:schemeClr val="accent3"/>
        </a:buClr>
        <a:buSzPct val="100000"/>
        <a:buFont typeface="Wingdings" pitchFamily="2" charset="2"/>
        <a:buChar char="§"/>
        <a:defRPr sz="1867" kern="1200" cap="none">
          <a:solidFill>
            <a:schemeClr val="accent3"/>
          </a:solidFill>
          <a:latin typeface="+mn-lt"/>
          <a:ea typeface="+mn-ea"/>
          <a:cs typeface="+mn-cs"/>
        </a:defRPr>
      </a:lvl3pPr>
      <a:lvl4pPr marL="1967951" indent="-239994" algn="l" defTabSz="914341" rtl="0" eaLnBrk="1" latinLnBrk="0" hangingPunct="1">
        <a:lnSpc>
          <a:spcPct val="82000"/>
        </a:lnSpc>
        <a:spcBef>
          <a:spcPts val="0"/>
        </a:spcBef>
        <a:spcAft>
          <a:spcPts val="1600"/>
        </a:spcAft>
        <a:buClr>
          <a:schemeClr val="accent1"/>
        </a:buClr>
        <a:buSzPct val="100000"/>
        <a:buFont typeface="Wingdings" pitchFamily="2" charset="2"/>
        <a:buChar char="§"/>
        <a:defRPr sz="1867" b="0" kern="1200" cap="none" baseline="0">
          <a:solidFill>
            <a:schemeClr val="tx1"/>
          </a:solidFill>
          <a:latin typeface="+mn-lt"/>
          <a:ea typeface="+mn-ea"/>
          <a:cs typeface="+mn-cs"/>
        </a:defRPr>
      </a:lvl4pPr>
      <a:lvl5pPr marL="2543936" indent="-239994" algn="l" defTabSz="914341" rtl="0" eaLnBrk="1" latinLnBrk="0" hangingPunct="1">
        <a:lnSpc>
          <a:spcPct val="95000"/>
        </a:lnSpc>
        <a:spcBef>
          <a:spcPts val="0"/>
        </a:spcBef>
        <a:spcAft>
          <a:spcPts val="1600"/>
        </a:spcAft>
        <a:buClr>
          <a:schemeClr val="accent1"/>
        </a:buClr>
        <a:buSzPct val="100000"/>
        <a:buFont typeface="Wingdings" pitchFamily="2" charset="2"/>
        <a:buChar char="§"/>
        <a:defRPr sz="1867" kern="1200" cap="none">
          <a:solidFill>
            <a:schemeClr val="tx1"/>
          </a:solidFill>
          <a:latin typeface="+mn-lt"/>
          <a:ea typeface="+mn-ea"/>
          <a:cs typeface="+mn-cs"/>
        </a:defRPr>
      </a:lvl5pPr>
      <a:lvl6pPr marL="2514436"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341" rtl="0" eaLnBrk="1" latinLnBrk="0" hangingPunct="1">
        <a:defRPr sz="1800" kern="1200">
          <a:solidFill>
            <a:schemeClr val="tx1"/>
          </a:solidFill>
          <a:latin typeface="+mn-lt"/>
          <a:ea typeface="+mn-ea"/>
          <a:cs typeface="+mn-cs"/>
        </a:defRPr>
      </a:lvl1pPr>
      <a:lvl2pPr marL="457171" algn="l" defTabSz="914341" rtl="0" eaLnBrk="1" latinLnBrk="0" hangingPunct="1">
        <a:defRPr sz="1800" kern="1200">
          <a:solidFill>
            <a:schemeClr val="tx1"/>
          </a:solidFill>
          <a:latin typeface="+mn-lt"/>
          <a:ea typeface="+mn-ea"/>
          <a:cs typeface="+mn-cs"/>
        </a:defRPr>
      </a:lvl2pPr>
      <a:lvl3pPr marL="914341" algn="l" defTabSz="914341" rtl="0" eaLnBrk="1" latinLnBrk="0" hangingPunct="1">
        <a:defRPr sz="1800" kern="1200">
          <a:solidFill>
            <a:schemeClr val="tx1"/>
          </a:solidFill>
          <a:latin typeface="+mn-lt"/>
          <a:ea typeface="+mn-ea"/>
          <a:cs typeface="+mn-cs"/>
        </a:defRPr>
      </a:lvl3pPr>
      <a:lvl4pPr marL="1371511" algn="l" defTabSz="914341" rtl="0" eaLnBrk="1" latinLnBrk="0" hangingPunct="1">
        <a:defRPr sz="1800" kern="1200">
          <a:solidFill>
            <a:schemeClr val="tx1"/>
          </a:solidFill>
          <a:latin typeface="+mn-lt"/>
          <a:ea typeface="+mn-ea"/>
          <a:cs typeface="+mn-cs"/>
        </a:defRPr>
      </a:lvl4pPr>
      <a:lvl5pPr marL="1828681" algn="l" defTabSz="914341" rtl="0" eaLnBrk="1" latinLnBrk="0" hangingPunct="1">
        <a:defRPr sz="1800" kern="1200">
          <a:solidFill>
            <a:schemeClr val="tx1"/>
          </a:solidFill>
          <a:latin typeface="+mn-lt"/>
          <a:ea typeface="+mn-ea"/>
          <a:cs typeface="+mn-cs"/>
        </a:defRPr>
      </a:lvl5pPr>
      <a:lvl6pPr marL="2285852" algn="l" defTabSz="914341" rtl="0" eaLnBrk="1" latinLnBrk="0" hangingPunct="1">
        <a:defRPr sz="1800" kern="1200">
          <a:solidFill>
            <a:schemeClr val="tx1"/>
          </a:solidFill>
          <a:latin typeface="+mn-lt"/>
          <a:ea typeface="+mn-ea"/>
          <a:cs typeface="+mn-cs"/>
        </a:defRPr>
      </a:lvl6pPr>
      <a:lvl7pPr marL="2743022" algn="l" defTabSz="914341" rtl="0" eaLnBrk="1" latinLnBrk="0" hangingPunct="1">
        <a:defRPr sz="1800" kern="1200">
          <a:solidFill>
            <a:schemeClr val="tx1"/>
          </a:solidFill>
          <a:latin typeface="+mn-lt"/>
          <a:ea typeface="+mn-ea"/>
          <a:cs typeface="+mn-cs"/>
        </a:defRPr>
      </a:lvl7pPr>
      <a:lvl8pPr marL="3200192" algn="l" defTabSz="914341" rtl="0" eaLnBrk="1" latinLnBrk="0" hangingPunct="1">
        <a:defRPr sz="1800" kern="1200">
          <a:solidFill>
            <a:schemeClr val="tx1"/>
          </a:solidFill>
          <a:latin typeface="+mn-lt"/>
          <a:ea typeface="+mn-ea"/>
          <a:cs typeface="+mn-cs"/>
        </a:defRPr>
      </a:lvl8pPr>
      <a:lvl9pPr marL="3657363" algn="l" defTabSz="91434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p15:clr>
            <a:srgbClr val="F26B43"/>
          </p15:clr>
        </p15:guide>
        <p15:guide id="2" pos="4708">
          <p15:clr>
            <a:srgbClr val="F26B43"/>
          </p15:clr>
        </p15:guide>
        <p15:guide id="3" pos="183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30.xml"/><Relationship Id="rId5" Type="http://schemas.openxmlformats.org/officeDocument/2006/relationships/image" Target="../media/image23.pn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38.xml"/><Relationship Id="rId5" Type="http://schemas.openxmlformats.org/officeDocument/2006/relationships/image" Target="../media/image27.png"/><Relationship Id="rId4" Type="http://schemas.openxmlformats.org/officeDocument/2006/relationships/image" Target="../media/image26.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30.xml"/><Relationship Id="rId5" Type="http://schemas.openxmlformats.org/officeDocument/2006/relationships/chart" Target="../charts/chart2.xml"/><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image" Target="../media/image35.svg"/><Relationship Id="rId13" Type="http://schemas.openxmlformats.org/officeDocument/2006/relationships/image" Target="../media/image40.png"/><Relationship Id="rId18" Type="http://schemas.openxmlformats.org/officeDocument/2006/relationships/image" Target="../media/image45.png"/><Relationship Id="rId26" Type="http://schemas.openxmlformats.org/officeDocument/2006/relationships/image" Target="../media/image53.png"/><Relationship Id="rId3" Type="http://schemas.openxmlformats.org/officeDocument/2006/relationships/image" Target="../media/image30.png"/><Relationship Id="rId21" Type="http://schemas.openxmlformats.org/officeDocument/2006/relationships/image" Target="../media/image48.png"/><Relationship Id="rId7" Type="http://schemas.openxmlformats.org/officeDocument/2006/relationships/image" Target="../media/image34.png"/><Relationship Id="rId12" Type="http://schemas.openxmlformats.org/officeDocument/2006/relationships/image" Target="../media/image39.jpeg"/><Relationship Id="rId17" Type="http://schemas.openxmlformats.org/officeDocument/2006/relationships/image" Target="../media/image44.jpeg"/><Relationship Id="rId25" Type="http://schemas.openxmlformats.org/officeDocument/2006/relationships/image" Target="../media/image52.png"/><Relationship Id="rId2" Type="http://schemas.openxmlformats.org/officeDocument/2006/relationships/notesSlide" Target="../notesSlides/notesSlide15.xml"/><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slideLayout" Target="../slideLayouts/slideLayout32.xml"/><Relationship Id="rId6" Type="http://schemas.openxmlformats.org/officeDocument/2006/relationships/image" Target="../media/image33.svg"/><Relationship Id="rId11" Type="http://schemas.openxmlformats.org/officeDocument/2006/relationships/image" Target="../media/image38.png"/><Relationship Id="rId24" Type="http://schemas.openxmlformats.org/officeDocument/2006/relationships/image" Target="../media/image51.png"/><Relationship Id="rId5" Type="http://schemas.openxmlformats.org/officeDocument/2006/relationships/image" Target="../media/image32.png"/><Relationship Id="rId15" Type="http://schemas.openxmlformats.org/officeDocument/2006/relationships/image" Target="../media/image42.jpeg"/><Relationship Id="rId23" Type="http://schemas.openxmlformats.org/officeDocument/2006/relationships/image" Target="../media/image50.png"/><Relationship Id="rId28" Type="http://schemas.openxmlformats.org/officeDocument/2006/relationships/image" Target="../media/image55.jpeg"/><Relationship Id="rId10" Type="http://schemas.openxmlformats.org/officeDocument/2006/relationships/image" Target="../media/image37.png"/><Relationship Id="rId19" Type="http://schemas.openxmlformats.org/officeDocument/2006/relationships/image" Target="../media/image46.png"/><Relationship Id="rId4" Type="http://schemas.openxmlformats.org/officeDocument/2006/relationships/image" Target="../media/image31.svg"/><Relationship Id="rId9" Type="http://schemas.openxmlformats.org/officeDocument/2006/relationships/image" Target="../media/image36.png"/><Relationship Id="rId14" Type="http://schemas.openxmlformats.org/officeDocument/2006/relationships/image" Target="../media/image41.png"/><Relationship Id="rId22" Type="http://schemas.openxmlformats.org/officeDocument/2006/relationships/image" Target="../media/image49.jpeg"/><Relationship Id="rId27" Type="http://schemas.openxmlformats.org/officeDocument/2006/relationships/image" Target="../media/image54.png"/></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1.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0.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2">
            <a:extLst>
              <a:ext uri="{FF2B5EF4-FFF2-40B4-BE49-F238E27FC236}">
                <a16:creationId xmlns:a16="http://schemas.microsoft.com/office/drawing/2014/main" id="{0F0B5594-5207-441E-A16F-D6868E342130}"/>
              </a:ext>
            </a:extLst>
          </p:cNvPr>
          <p:cNvSpPr txBox="1">
            <a:spLocks/>
          </p:cNvSpPr>
          <p:nvPr/>
        </p:nvSpPr>
        <p:spPr bwMode="gray">
          <a:xfrm>
            <a:off x="7176013" y="1988985"/>
            <a:ext cx="4440049" cy="2760031"/>
          </a:xfrm>
          <a:prstGeom prst="rect">
            <a:avLst/>
          </a:prstGeom>
        </p:spPr>
        <p:txBody>
          <a:bodyPr vert="horz" lIns="0" tIns="240000" rIns="0" bIns="0" rtlCol="0" anchor="ctr" anchorCtr="0">
            <a:noAutofit/>
          </a:bodyPr>
          <a:lstStyle>
            <a:lvl1pPr algn="l" defTabSz="685773" rtl="0" eaLnBrk="1" latinLnBrk="0" hangingPunct="1">
              <a:lnSpc>
                <a:spcPct val="80000"/>
              </a:lnSpc>
              <a:spcBef>
                <a:spcPts val="0"/>
              </a:spcBef>
              <a:spcAft>
                <a:spcPts val="0"/>
              </a:spcAft>
              <a:buNone/>
              <a:defRPr sz="2800" b="1" kern="1200" cap="all" baseline="0">
                <a:solidFill>
                  <a:srgbClr val="009597"/>
                </a:solidFill>
                <a:latin typeface="+mj-lt"/>
                <a:ea typeface="+mj-ea"/>
                <a:cs typeface="+mj-cs"/>
              </a:defRPr>
            </a:lvl1pPr>
          </a:lstStyle>
          <a:p>
            <a:pPr>
              <a:lnSpc>
                <a:spcPct val="100000"/>
              </a:lnSpc>
            </a:pPr>
            <a:r>
              <a:rPr lang="pl-PL" sz="3200" dirty="0">
                <a:latin typeface="Arial Black" panose="020B0A04020102020204" pitchFamily="34" charset="0"/>
              </a:rPr>
              <a:t>AGRI/PRO DAYS</a:t>
            </a:r>
            <a:endParaRPr lang="pl-PL" sz="3200" dirty="0">
              <a:solidFill>
                <a:srgbClr val="81BC00"/>
              </a:solidFill>
              <a:latin typeface="Arial Black" panose="020B0A04020102020204" pitchFamily="34" charset="0"/>
            </a:endParaRPr>
          </a:p>
          <a:p>
            <a:pPr>
              <a:lnSpc>
                <a:spcPct val="100000"/>
              </a:lnSpc>
            </a:pPr>
            <a:endParaRPr lang="pl-PL" sz="3200" dirty="0">
              <a:solidFill>
                <a:srgbClr val="81BC00"/>
              </a:solidFill>
              <a:latin typeface="Arial Black" panose="020B0A04020102020204" pitchFamily="34" charset="0"/>
            </a:endParaRPr>
          </a:p>
          <a:p>
            <a:pPr>
              <a:lnSpc>
                <a:spcPct val="100000"/>
              </a:lnSpc>
            </a:pPr>
            <a:r>
              <a:rPr lang="pl-PL" sz="3200" dirty="0">
                <a:solidFill>
                  <a:srgbClr val="81BC00"/>
                </a:solidFill>
                <a:latin typeface="Arial Black" panose="020B0A04020102020204" pitchFamily="34" charset="0"/>
              </a:rPr>
              <a:t>CREDIT AGRICOLE BANK POLSKA S.A.</a:t>
            </a:r>
            <a:endParaRPr lang="pl-PL" sz="3200" dirty="0">
              <a:latin typeface="Arial Black" panose="020B0A04020102020204" pitchFamily="34" charset="0"/>
            </a:endParaRPr>
          </a:p>
        </p:txBody>
      </p:sp>
      <p:pic>
        <p:nvPicPr>
          <p:cNvPr id="8" name="Obraz 7">
            <a:extLst>
              <a:ext uri="{FF2B5EF4-FFF2-40B4-BE49-F238E27FC236}">
                <a16:creationId xmlns:a16="http://schemas.microsoft.com/office/drawing/2014/main" id="{E52F30B1-9FAE-D383-4AA2-0BA8FCAFCDF6}"/>
              </a:ext>
            </a:extLst>
          </p:cNvPr>
          <p:cNvPicPr>
            <a:picLocks noChangeAspect="1"/>
          </p:cNvPicPr>
          <p:nvPr/>
        </p:nvPicPr>
        <p:blipFill>
          <a:blip r:embed="rId2"/>
          <a:stretch>
            <a:fillRect/>
          </a:stretch>
        </p:blipFill>
        <p:spPr>
          <a:xfrm>
            <a:off x="335936" y="1388978"/>
            <a:ext cx="6392971" cy="4440049"/>
          </a:xfrm>
          <a:prstGeom prst="rect">
            <a:avLst/>
          </a:prstGeom>
        </p:spPr>
      </p:pic>
      <p:pic>
        <p:nvPicPr>
          <p:cNvPr id="2" name="Picture 6" descr="image001">
            <a:extLst>
              <a:ext uri="{FF2B5EF4-FFF2-40B4-BE49-F238E27FC236}">
                <a16:creationId xmlns:a16="http://schemas.microsoft.com/office/drawing/2014/main" id="{652C9D68-5E2A-D282-D90E-336D521054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28424" y="2938971"/>
            <a:ext cx="487638" cy="49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7572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lide Number Placeholder 3"/>
          <p:cNvSpPr>
            <a:spLocks noGrp="1"/>
          </p:cNvSpPr>
          <p:nvPr>
            <p:ph type="sldNum" sz="quarter" idx="14"/>
          </p:nvPr>
        </p:nvSpPr>
        <p:spPr>
          <a:xfrm>
            <a:off x="48673" y="6401325"/>
            <a:ext cx="943180" cy="366183"/>
          </a:xfrm>
        </p:spPr>
        <p:txBody>
          <a:bodyPr/>
          <a:lstStyle/>
          <a:p>
            <a:pPr defTabSz="467527">
              <a:defRPr/>
            </a:pPr>
            <a:fld id="{332DF002-2E43-485C-89F8-8DCEF59D6C4F}" type="slidenum">
              <a:rPr lang="en-US" smtClean="0">
                <a:latin typeface="Arial"/>
              </a:rPr>
              <a:pPr defTabSz="467527">
                <a:defRPr/>
              </a:pPr>
              <a:t>10</a:t>
            </a:fld>
            <a:endParaRPr lang="en-US">
              <a:latin typeface="Arial"/>
            </a:endParaRPr>
          </a:p>
        </p:txBody>
      </p:sp>
      <p:sp>
        <p:nvSpPr>
          <p:cNvPr id="63" name="Title 1"/>
          <p:cNvSpPr>
            <a:spLocks noGrp="1"/>
          </p:cNvSpPr>
          <p:nvPr>
            <p:ph type="title"/>
          </p:nvPr>
        </p:nvSpPr>
        <p:spPr>
          <a:xfrm>
            <a:off x="606391" y="593233"/>
            <a:ext cx="11400127" cy="400109"/>
          </a:xfrm>
        </p:spPr>
        <p:txBody>
          <a:bodyPr/>
          <a:lstStyle/>
          <a:p>
            <a:r>
              <a:rPr lang="en-US" sz="2400" dirty="0">
                <a:latin typeface="Calibri" panose="020F0502020204030204" pitchFamily="34" charset="0"/>
                <a:cs typeface="Calibri" panose="020F0502020204030204" pitchFamily="34" charset="0"/>
              </a:rPr>
              <a:t>Multi-brand dealers characteristics – examples</a:t>
            </a:r>
            <a:br>
              <a:rPr lang="en-US" sz="2400" dirty="0">
                <a:latin typeface="Calibri" panose="020F0502020204030204" pitchFamily="34" charset="0"/>
                <a:cs typeface="Calibri" panose="020F0502020204030204" pitchFamily="34" charset="0"/>
              </a:rPr>
            </a:br>
            <a:endParaRPr lang="en-US" sz="2400" dirty="0">
              <a:latin typeface="Calibri" panose="020F0502020204030204" pitchFamily="34" charset="0"/>
              <a:cs typeface="Calibri" panose="020F0502020204030204" pitchFamily="34" charset="0"/>
            </a:endParaRPr>
          </a:p>
        </p:txBody>
      </p:sp>
      <p:graphicFrame>
        <p:nvGraphicFramePr>
          <p:cNvPr id="10" name="Tabela 9">
            <a:extLst>
              <a:ext uri="{FF2B5EF4-FFF2-40B4-BE49-F238E27FC236}">
                <a16:creationId xmlns:a16="http://schemas.microsoft.com/office/drawing/2014/main" id="{1DD219BB-E2FA-4DAD-93C0-9071D3EA7EE9}"/>
              </a:ext>
            </a:extLst>
          </p:cNvPr>
          <p:cNvGraphicFramePr>
            <a:graphicFrameLocks noGrp="1"/>
          </p:cNvGraphicFramePr>
          <p:nvPr>
            <p:extLst>
              <p:ext uri="{D42A27DB-BD31-4B8C-83A1-F6EECF244321}">
                <p14:modId xmlns:p14="http://schemas.microsoft.com/office/powerpoint/2010/main" val="3950100823"/>
              </p:ext>
            </p:extLst>
          </p:nvPr>
        </p:nvGraphicFramePr>
        <p:xfrm>
          <a:off x="520263" y="1278736"/>
          <a:ext cx="11087803" cy="4846776"/>
        </p:xfrm>
        <a:graphic>
          <a:graphicData uri="http://schemas.openxmlformats.org/drawingml/2006/table">
            <a:tbl>
              <a:tblPr>
                <a:tableStyleId>{5940675A-B579-460E-94D1-54222C63F5DA}</a:tableStyleId>
              </a:tblPr>
              <a:tblGrid>
                <a:gridCol w="2675324">
                  <a:extLst>
                    <a:ext uri="{9D8B030D-6E8A-4147-A177-3AD203B41FA5}">
                      <a16:colId xmlns:a16="http://schemas.microsoft.com/office/drawing/2014/main" val="2987446557"/>
                    </a:ext>
                  </a:extLst>
                </a:gridCol>
                <a:gridCol w="2560320">
                  <a:extLst>
                    <a:ext uri="{9D8B030D-6E8A-4147-A177-3AD203B41FA5}">
                      <a16:colId xmlns:a16="http://schemas.microsoft.com/office/drawing/2014/main" val="3314517589"/>
                    </a:ext>
                  </a:extLst>
                </a:gridCol>
                <a:gridCol w="2695074">
                  <a:extLst>
                    <a:ext uri="{9D8B030D-6E8A-4147-A177-3AD203B41FA5}">
                      <a16:colId xmlns:a16="http://schemas.microsoft.com/office/drawing/2014/main" val="916695542"/>
                    </a:ext>
                  </a:extLst>
                </a:gridCol>
                <a:gridCol w="3157085">
                  <a:extLst>
                    <a:ext uri="{9D8B030D-6E8A-4147-A177-3AD203B41FA5}">
                      <a16:colId xmlns:a16="http://schemas.microsoft.com/office/drawing/2014/main" val="4157075704"/>
                    </a:ext>
                  </a:extLst>
                </a:gridCol>
              </a:tblGrid>
              <a:tr h="610464">
                <a:tc>
                  <a:txBody>
                    <a:bodyPr/>
                    <a:lstStyle/>
                    <a:p>
                      <a:pPr algn="l" fontAlgn="ctr"/>
                      <a:endParaRPr lang="en-US" sz="1800" b="1" i="0" u="none" strike="noStrike" noProof="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ctr"/>
                      <a:endParaRPr lang="en-US" sz="1800" b="0" u="none" strike="noStrike" noProof="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ctr"/>
                      <a:endParaRPr lang="en-US" sz="1800" b="0" i="0" u="none" strike="noStrike" noProof="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ctr"/>
                      <a:endParaRPr lang="en-US" sz="1800" b="0" i="0" u="none" strike="noStrike" noProof="0">
                        <a:solidFill>
                          <a:schemeClr val="accent3">
                            <a:lumMod val="75000"/>
                          </a:schemeClr>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887484833"/>
                  </a:ext>
                </a:extLst>
              </a:tr>
              <a:tr h="305232">
                <a:tc>
                  <a:txBody>
                    <a:bodyPr/>
                    <a:lstStyle/>
                    <a:p>
                      <a:pPr algn="ctr" fontAlgn="ctr"/>
                      <a:r>
                        <a:rPr lang="en-US" sz="1600" b="1" u="none" strike="noStrike" noProof="0">
                          <a:solidFill>
                            <a:schemeClr val="accent3"/>
                          </a:solidFill>
                          <a:effectLst/>
                        </a:rPr>
                        <a:t>HQ</a:t>
                      </a:r>
                      <a:endParaRPr lang="en-US" sz="1600" b="1" i="0" u="none" strike="noStrike" noProof="0">
                        <a:solidFill>
                          <a:schemeClr val="accent3"/>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ctr"/>
                      <a:r>
                        <a:rPr lang="en-US" sz="1200" b="0" i="0" u="none" strike="noStrike" noProof="0">
                          <a:solidFill>
                            <a:schemeClr val="accent3"/>
                          </a:solidFill>
                          <a:effectLst/>
                          <a:latin typeface="Calibri" panose="020F0502020204030204" pitchFamily="34" charset="0"/>
                          <a:ea typeface="Calibri" panose="020F0502020204030204" pitchFamily="34" charset="0"/>
                          <a:cs typeface="Calibri" panose="020F0502020204030204" pitchFamily="34" charset="0"/>
                        </a:rPr>
                        <a:t>Łęczyca</a:t>
                      </a:r>
                    </a:p>
                  </a:txBody>
                  <a:tcPr marL="0" marR="0" marT="0" marB="0" anchor="ctr"/>
                </a:tc>
                <a:tc>
                  <a:txBody>
                    <a:bodyPr/>
                    <a:lstStyle/>
                    <a:p>
                      <a:pPr marL="0" marR="0" lvl="0" indent="0" algn="ctr" defTabSz="914341" rtl="0" eaLnBrk="1" fontAlgn="ctr" latinLnBrk="0" hangingPunct="1">
                        <a:lnSpc>
                          <a:spcPct val="100000"/>
                        </a:lnSpc>
                        <a:spcBef>
                          <a:spcPts val="0"/>
                        </a:spcBef>
                        <a:spcAft>
                          <a:spcPts val="0"/>
                        </a:spcAft>
                        <a:buClrTx/>
                        <a:buSzTx/>
                        <a:buFontTx/>
                        <a:buNone/>
                        <a:tabLst/>
                        <a:defRPr/>
                      </a:pPr>
                      <a:r>
                        <a:rPr lang="en-US" sz="1200" b="0" u="none" strike="noStrike" noProof="0">
                          <a:solidFill>
                            <a:schemeClr val="accent3"/>
                          </a:solidFill>
                          <a:effectLst/>
                        </a:rPr>
                        <a:t>Poznań</a:t>
                      </a:r>
                      <a:endParaRPr lang="en-US" sz="1200" b="0" i="0" u="none" strike="noStrike" noProof="0">
                        <a:solidFill>
                          <a:schemeClr val="accent3"/>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lvl="0" indent="0" algn="ctr" defTabSz="914341" rtl="0" eaLnBrk="1" fontAlgn="ctr" latinLnBrk="0" hangingPunct="1">
                        <a:lnSpc>
                          <a:spcPct val="100000"/>
                        </a:lnSpc>
                        <a:spcBef>
                          <a:spcPts val="0"/>
                        </a:spcBef>
                        <a:spcAft>
                          <a:spcPts val="0"/>
                        </a:spcAft>
                        <a:buClrTx/>
                        <a:buSzTx/>
                        <a:buFontTx/>
                        <a:buNone/>
                        <a:tabLst/>
                        <a:defRPr/>
                      </a:pPr>
                      <a:r>
                        <a:rPr lang="en-US" sz="1200" b="0" i="0" u="none" strike="noStrike" noProof="0">
                          <a:solidFill>
                            <a:schemeClr val="accent3"/>
                          </a:solidFill>
                          <a:effectLst/>
                          <a:latin typeface="Calibri" panose="020F0502020204030204" pitchFamily="34" charset="0"/>
                          <a:ea typeface="Calibri" panose="020F0502020204030204" pitchFamily="34" charset="0"/>
                          <a:cs typeface="Calibri" panose="020F0502020204030204" pitchFamily="34" charset="0"/>
                        </a:rPr>
                        <a:t>Legnica</a:t>
                      </a:r>
                    </a:p>
                  </a:txBody>
                  <a:tcPr marL="0" marR="0" marT="0" marB="0" anchor="ctr"/>
                </a:tc>
                <a:extLst>
                  <a:ext uri="{0D108BD9-81ED-4DB2-BD59-A6C34878D82A}">
                    <a16:rowId xmlns:a16="http://schemas.microsoft.com/office/drawing/2014/main" val="2412646487"/>
                  </a:ext>
                </a:extLst>
              </a:tr>
              <a:tr h="305232">
                <a:tc>
                  <a:txBody>
                    <a:bodyPr/>
                    <a:lstStyle/>
                    <a:p>
                      <a:pPr algn="ctr" fontAlgn="ctr"/>
                      <a:r>
                        <a:rPr lang="en-US" sz="1600" b="1" u="none" strike="noStrike" noProof="0">
                          <a:solidFill>
                            <a:schemeClr val="accent3"/>
                          </a:solidFill>
                          <a:effectLst/>
                        </a:rPr>
                        <a:t>Yearly turnover</a:t>
                      </a:r>
                      <a:endParaRPr lang="en-US" sz="1600" b="1" i="0" u="none" strike="noStrike" noProof="0">
                        <a:solidFill>
                          <a:schemeClr val="accent3"/>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ctr"/>
                      <a:r>
                        <a:rPr lang="en-US" sz="1200" b="0" u="none" strike="noStrike" noProof="0">
                          <a:solidFill>
                            <a:schemeClr val="accent3"/>
                          </a:solidFill>
                          <a:effectLst/>
                        </a:rPr>
                        <a:t>12 mPLN</a:t>
                      </a:r>
                      <a:endParaRPr lang="en-US" sz="1200" b="0" i="0" u="none" strike="noStrike" noProof="0">
                        <a:solidFill>
                          <a:schemeClr val="accent3"/>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ctr"/>
                      <a:r>
                        <a:rPr lang="en-US" sz="1200" b="0" u="none" strike="noStrike" noProof="0">
                          <a:solidFill>
                            <a:schemeClr val="accent3"/>
                          </a:solidFill>
                          <a:effectLst/>
                        </a:rPr>
                        <a:t>130 mPLN</a:t>
                      </a:r>
                      <a:endParaRPr lang="en-US" sz="1200" b="0" i="0" u="none" strike="noStrike" noProof="0">
                        <a:solidFill>
                          <a:schemeClr val="accent3"/>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ctr"/>
                      <a:r>
                        <a:rPr lang="en-US" sz="1200" b="0" i="0" u="none" strike="noStrike" noProof="0">
                          <a:solidFill>
                            <a:schemeClr val="accent3"/>
                          </a:solidFill>
                          <a:effectLst/>
                          <a:latin typeface="Calibri" panose="020F0502020204030204" pitchFamily="34" charset="0"/>
                          <a:ea typeface="Calibri" panose="020F0502020204030204" pitchFamily="34" charset="0"/>
                          <a:cs typeface="Calibri" panose="020F0502020204030204" pitchFamily="34" charset="0"/>
                        </a:rPr>
                        <a:t>650  mPLN</a:t>
                      </a:r>
                    </a:p>
                  </a:txBody>
                  <a:tcPr marL="0" marR="0" marT="0" marB="0" anchor="ctr"/>
                </a:tc>
                <a:extLst>
                  <a:ext uri="{0D108BD9-81ED-4DB2-BD59-A6C34878D82A}">
                    <a16:rowId xmlns:a16="http://schemas.microsoft.com/office/drawing/2014/main" val="1607245887"/>
                  </a:ext>
                </a:extLst>
              </a:tr>
              <a:tr h="305232">
                <a:tc>
                  <a:txBody>
                    <a:bodyPr/>
                    <a:lstStyle/>
                    <a:p>
                      <a:pPr algn="ctr" fontAlgn="ctr"/>
                      <a:r>
                        <a:rPr lang="en-US" sz="1600" b="1" u="none" strike="noStrike" noProof="0">
                          <a:solidFill>
                            <a:schemeClr val="accent3"/>
                          </a:solidFill>
                          <a:effectLst/>
                        </a:rPr>
                        <a:t># of emplyees</a:t>
                      </a:r>
                      <a:endParaRPr lang="en-US" sz="1600" b="1" i="0" u="none" strike="noStrike" noProof="0">
                        <a:solidFill>
                          <a:schemeClr val="accent3"/>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ctr"/>
                      <a:r>
                        <a:rPr lang="en-US" sz="1200" b="0" i="0" u="none" strike="noStrike" noProof="0">
                          <a:solidFill>
                            <a:schemeClr val="accent3"/>
                          </a:solidFill>
                          <a:effectLst/>
                          <a:latin typeface="Calibri" panose="020F0502020204030204" pitchFamily="34" charset="0"/>
                          <a:ea typeface="Calibri" panose="020F0502020204030204" pitchFamily="34" charset="0"/>
                          <a:cs typeface="Calibri" panose="020F0502020204030204" pitchFamily="34" charset="0"/>
                        </a:rPr>
                        <a:t>8</a:t>
                      </a:r>
                    </a:p>
                  </a:txBody>
                  <a:tcPr marL="0" marR="0" marT="0" marB="0" anchor="ctr"/>
                </a:tc>
                <a:tc>
                  <a:txBody>
                    <a:bodyPr/>
                    <a:lstStyle/>
                    <a:p>
                      <a:pPr algn="ctr" fontAlgn="ctr"/>
                      <a:r>
                        <a:rPr lang="en-US" sz="1200" b="0" u="none" strike="noStrike" noProof="0">
                          <a:solidFill>
                            <a:schemeClr val="accent3"/>
                          </a:solidFill>
                          <a:effectLst/>
                        </a:rPr>
                        <a:t>20</a:t>
                      </a:r>
                      <a:endParaRPr lang="en-US" sz="1200" b="0" i="0" u="none" strike="noStrike" noProof="0">
                        <a:solidFill>
                          <a:schemeClr val="accent3"/>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ctr"/>
                      <a:r>
                        <a:rPr lang="en-US" sz="1200" b="0" i="0" u="none" strike="noStrike" noProof="0">
                          <a:solidFill>
                            <a:schemeClr val="accent3"/>
                          </a:solidFill>
                          <a:effectLst/>
                          <a:latin typeface="Calibri" panose="020F0502020204030204" pitchFamily="34" charset="0"/>
                          <a:ea typeface="Calibri" panose="020F0502020204030204" pitchFamily="34" charset="0"/>
                          <a:cs typeface="Calibri" panose="020F0502020204030204" pitchFamily="34" charset="0"/>
                        </a:rPr>
                        <a:t>200</a:t>
                      </a:r>
                    </a:p>
                  </a:txBody>
                  <a:tcPr marL="0" marR="0" marT="0" marB="0" anchor="ctr"/>
                </a:tc>
                <a:extLst>
                  <a:ext uri="{0D108BD9-81ED-4DB2-BD59-A6C34878D82A}">
                    <a16:rowId xmlns:a16="http://schemas.microsoft.com/office/drawing/2014/main" val="3916451098"/>
                  </a:ext>
                </a:extLst>
              </a:tr>
              <a:tr h="772619">
                <a:tc>
                  <a:txBody>
                    <a:bodyPr/>
                    <a:lstStyle/>
                    <a:p>
                      <a:pPr marL="0" marR="0" lvl="0" indent="0" algn="ctr" defTabSz="914341" rtl="0" eaLnBrk="1" fontAlgn="ctr" latinLnBrk="0" hangingPunct="1">
                        <a:lnSpc>
                          <a:spcPct val="100000"/>
                        </a:lnSpc>
                        <a:spcBef>
                          <a:spcPts val="0"/>
                        </a:spcBef>
                        <a:spcAft>
                          <a:spcPts val="0"/>
                        </a:spcAft>
                        <a:buClrTx/>
                        <a:buSzTx/>
                        <a:buFontTx/>
                        <a:buNone/>
                        <a:tabLst/>
                        <a:defRPr/>
                      </a:pPr>
                      <a:r>
                        <a:rPr lang="en-US" sz="1600" b="1" u="none" strike="noStrike" noProof="0">
                          <a:solidFill>
                            <a:schemeClr val="accent3"/>
                          </a:solidFill>
                          <a:effectLst/>
                        </a:rPr>
                        <a:t>Scope of sales</a:t>
                      </a:r>
                      <a:endParaRPr lang="en-US" sz="1600" b="1" i="0" u="none" strike="noStrike" noProof="0">
                        <a:solidFill>
                          <a:schemeClr val="accent3"/>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ctr"/>
                      <a:r>
                        <a:rPr lang="en-US" sz="1200" b="0" u="none" strike="noStrike" noProof="0">
                          <a:solidFill>
                            <a:schemeClr val="accent3"/>
                          </a:solidFill>
                          <a:effectLst/>
                        </a:rPr>
                        <a:t>sales of machinery, parts &amp; service</a:t>
                      </a:r>
                      <a:endParaRPr lang="en-US" sz="1200" b="0" i="0" u="none" strike="noStrike" noProof="0">
                        <a:solidFill>
                          <a:schemeClr val="accent3"/>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lvl="0" indent="0" algn="ctr" defTabSz="914341" rtl="0" eaLnBrk="1" fontAlgn="ctr" latinLnBrk="0" hangingPunct="1">
                        <a:lnSpc>
                          <a:spcPct val="100000"/>
                        </a:lnSpc>
                        <a:spcBef>
                          <a:spcPts val="0"/>
                        </a:spcBef>
                        <a:spcAft>
                          <a:spcPts val="0"/>
                        </a:spcAft>
                        <a:buClrTx/>
                        <a:buSzTx/>
                        <a:buFontTx/>
                        <a:buNone/>
                        <a:tabLst/>
                        <a:defRPr/>
                      </a:pPr>
                      <a:r>
                        <a:rPr lang="en-US" sz="1200" b="0" u="none" strike="noStrike" noProof="0">
                          <a:solidFill>
                            <a:schemeClr val="accent3"/>
                          </a:solidFill>
                          <a:effectLst/>
                        </a:rPr>
                        <a:t>sales of machinery, parts &amp; service, fertilizers &amp; crop protectiom</a:t>
                      </a:r>
                      <a:endParaRPr lang="en-US" sz="1200" b="0" i="0" u="none" strike="noStrike" noProof="0">
                        <a:solidFill>
                          <a:schemeClr val="accent3"/>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lvl="0" indent="0" algn="ctr" defTabSz="914341" rtl="0" eaLnBrk="1" fontAlgn="ctr" latinLnBrk="0" hangingPunct="1">
                        <a:lnSpc>
                          <a:spcPct val="100000"/>
                        </a:lnSpc>
                        <a:spcBef>
                          <a:spcPts val="0"/>
                        </a:spcBef>
                        <a:spcAft>
                          <a:spcPts val="0"/>
                        </a:spcAft>
                        <a:buClrTx/>
                        <a:buSzTx/>
                        <a:buFontTx/>
                        <a:buNone/>
                        <a:tabLst/>
                        <a:defRPr/>
                      </a:pPr>
                      <a:r>
                        <a:rPr lang="en-US" sz="1200" b="0" u="none" strike="noStrike" noProof="0" dirty="0">
                          <a:solidFill>
                            <a:schemeClr val="accent3"/>
                          </a:solidFill>
                          <a:effectLst/>
                        </a:rPr>
                        <a:t>sales of machinery, fertilizers &amp; crop protection, transport, service &amp; parts, grain purchase</a:t>
                      </a:r>
                      <a:endParaRPr lang="en-US" sz="1200" b="0" i="0" u="none" strike="noStrike" noProof="0" dirty="0">
                        <a:solidFill>
                          <a:schemeClr val="accent3"/>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30583165"/>
                  </a:ext>
                </a:extLst>
              </a:tr>
              <a:tr h="515079">
                <a:tc>
                  <a:txBody>
                    <a:bodyPr/>
                    <a:lstStyle/>
                    <a:p>
                      <a:pPr marL="0" marR="0" lvl="0" indent="0" algn="ctr" defTabSz="914341" rtl="0" eaLnBrk="1" fontAlgn="ctr" latinLnBrk="0" hangingPunct="1">
                        <a:lnSpc>
                          <a:spcPct val="100000"/>
                        </a:lnSpc>
                        <a:spcBef>
                          <a:spcPts val="0"/>
                        </a:spcBef>
                        <a:spcAft>
                          <a:spcPts val="0"/>
                        </a:spcAft>
                        <a:buClrTx/>
                        <a:buSzTx/>
                        <a:buFontTx/>
                        <a:buNone/>
                        <a:tabLst/>
                        <a:defRPr/>
                      </a:pPr>
                      <a:r>
                        <a:rPr lang="en-US" sz="1600" b="1" u="none" strike="noStrike" noProof="0" dirty="0">
                          <a:solidFill>
                            <a:schemeClr val="accent3"/>
                          </a:solidFill>
                          <a:effectLst/>
                        </a:rPr>
                        <a:t>Leading tractor brand</a:t>
                      </a:r>
                      <a:r>
                        <a:rPr lang="pl-PL" sz="1600" b="1" u="none" strike="noStrike" noProof="0" dirty="0">
                          <a:solidFill>
                            <a:schemeClr val="accent3"/>
                          </a:solidFill>
                          <a:effectLst/>
                        </a:rPr>
                        <a:t>s</a:t>
                      </a:r>
                      <a:endParaRPr lang="en-US" sz="1600" b="1" i="0" u="none" strike="noStrike" noProof="0" dirty="0">
                        <a:solidFill>
                          <a:schemeClr val="accent3"/>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ctr"/>
                      <a:r>
                        <a:rPr lang="en-US" sz="1200" b="0" i="0" u="none" strike="noStrike" noProof="0">
                          <a:solidFill>
                            <a:schemeClr val="accent3"/>
                          </a:solidFill>
                          <a:effectLst/>
                          <a:latin typeface="Calibri" panose="020F0502020204030204" pitchFamily="34" charset="0"/>
                          <a:ea typeface="Calibri" panose="020F0502020204030204" pitchFamily="34" charset="0"/>
                          <a:cs typeface="Calibri" panose="020F0502020204030204" pitchFamily="34" charset="0"/>
                        </a:rPr>
                        <a:t>FARMTRAC, LANDINI</a:t>
                      </a:r>
                    </a:p>
                  </a:txBody>
                  <a:tcPr marL="0" marR="0" marT="0" marB="0" anchor="ctr"/>
                </a:tc>
                <a:tc>
                  <a:txBody>
                    <a:bodyPr/>
                    <a:lstStyle/>
                    <a:p>
                      <a:pPr algn="ctr" fontAlgn="ctr"/>
                      <a:r>
                        <a:rPr lang="en-US" sz="1200" b="0" u="none" strike="noStrike" noProof="0">
                          <a:solidFill>
                            <a:schemeClr val="accent3"/>
                          </a:solidFill>
                          <a:effectLst/>
                        </a:rPr>
                        <a:t>Same Deutz Fahr, Lamborghini </a:t>
                      </a:r>
                      <a:endParaRPr lang="en-US" sz="1200" b="0" i="0" u="none" strike="noStrike" noProof="0">
                        <a:solidFill>
                          <a:schemeClr val="accent3"/>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ctr"/>
                      <a:r>
                        <a:rPr lang="en-US" sz="1200" noProof="0">
                          <a:solidFill>
                            <a:srgbClr val="7E93A5"/>
                          </a:solidFill>
                          <a:effectLst/>
                          <a:latin typeface="Arial" panose="020B0604020202020204" pitchFamily="34" charset="0"/>
                          <a:ea typeface="Calibri" panose="020F0502020204030204" pitchFamily="34" charset="0"/>
                        </a:rPr>
                        <a:t>Case IH, Steyr</a:t>
                      </a:r>
                      <a:endParaRPr lang="en-US" sz="1200" b="0" i="0" u="none" strike="noStrike" noProof="0">
                        <a:solidFill>
                          <a:schemeClr val="accent3"/>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3652138982"/>
                  </a:ext>
                </a:extLst>
              </a:tr>
              <a:tr h="1545238">
                <a:tc>
                  <a:txBody>
                    <a:bodyPr/>
                    <a:lstStyle/>
                    <a:p>
                      <a:pPr algn="ctr" fontAlgn="ctr"/>
                      <a:r>
                        <a:rPr lang="en-US" sz="1600" b="1" u="none" strike="noStrike" noProof="0">
                          <a:solidFill>
                            <a:schemeClr val="accent3"/>
                          </a:solidFill>
                          <a:effectLst/>
                        </a:rPr>
                        <a:t>Brands</a:t>
                      </a:r>
                      <a:endParaRPr lang="en-US" sz="1600" b="1" i="0" u="none" strike="noStrike" noProof="0">
                        <a:solidFill>
                          <a:schemeClr val="accent3"/>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ctr"/>
                      <a:r>
                        <a:rPr lang="en-US" sz="1200" b="0" u="none" strike="noStrike" noProof="0">
                          <a:solidFill>
                            <a:schemeClr val="accent3"/>
                          </a:solidFill>
                          <a:effectLst/>
                        </a:rPr>
                        <a:t>SHAFFER, SHMIDT, AGROMASZ, AKPLI, SIPMA, MROL, </a:t>
                      </a:r>
                      <a:r>
                        <a:rPr lang="en-US" sz="1200" b="1" u="none" strike="noStrike" noProof="0">
                          <a:solidFill>
                            <a:schemeClr val="accent3"/>
                          </a:solidFill>
                          <a:effectLst/>
                        </a:rPr>
                        <a:t>PRONAR</a:t>
                      </a:r>
                      <a:endParaRPr lang="en-US" sz="1200" b="1" i="0" u="none" strike="noStrike" noProof="0">
                        <a:solidFill>
                          <a:schemeClr val="accent3"/>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ctr"/>
                      <a:r>
                        <a:rPr lang="en-US" sz="1200" b="0" u="none" strike="noStrike" noProof="0">
                          <a:solidFill>
                            <a:schemeClr val="accent3"/>
                          </a:solidFill>
                          <a:effectLst/>
                        </a:rPr>
                        <a:t>KVERNELAND, VEDERSTAD, </a:t>
                      </a:r>
                      <a:r>
                        <a:rPr lang="en-US" sz="1200" b="1" u="none" strike="noStrike" noProof="0">
                          <a:solidFill>
                            <a:schemeClr val="accent3"/>
                          </a:solidFill>
                          <a:effectLst/>
                        </a:rPr>
                        <a:t>PRONAR</a:t>
                      </a:r>
                      <a:r>
                        <a:rPr lang="en-US" sz="1200" b="0" u="none" strike="noStrike" noProof="0">
                          <a:solidFill>
                            <a:schemeClr val="accent3"/>
                          </a:solidFill>
                          <a:effectLst/>
                        </a:rPr>
                        <a:t>,  HARDI, STOLL, WEIDEMAN, AGRISEM, PICHON, SaMASZ, SIPMA, UNIA, KONGSKILDE</a:t>
                      </a:r>
                      <a:endParaRPr lang="en-US" sz="1200" b="0" i="0" u="none" strike="noStrike" noProof="0">
                        <a:solidFill>
                          <a:schemeClr val="accent3"/>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algn="ctr" defTabSz="914341" rtl="0" eaLnBrk="1" fontAlgn="ctr" latinLnBrk="0" hangingPunct="1"/>
                      <a:r>
                        <a:rPr lang="en-US" sz="1200" b="1" u="none" strike="noStrike" kern="1200" noProof="0">
                          <a:solidFill>
                            <a:schemeClr val="accent3"/>
                          </a:solidFill>
                          <a:effectLst/>
                          <a:latin typeface="+mn-lt"/>
                          <a:ea typeface="+mn-ea"/>
                          <a:cs typeface="+mn-cs"/>
                        </a:rPr>
                        <a:t>PRONAR</a:t>
                      </a:r>
                      <a:r>
                        <a:rPr lang="en-US" sz="1200" b="0" u="none" strike="noStrike" kern="1200" noProof="0">
                          <a:solidFill>
                            <a:schemeClr val="accent3"/>
                          </a:solidFill>
                          <a:effectLst/>
                          <a:latin typeface="+mn-lt"/>
                          <a:ea typeface="+mn-ea"/>
                          <a:cs typeface="+mn-cs"/>
                        </a:rPr>
                        <a:t>, LEMKEN, HARDI, POTTINGER, VADERSTAD, KONGSKILDE, ZASŁAW, AKPIL, MANDAM, METALTECH</a:t>
                      </a:r>
                    </a:p>
                  </a:txBody>
                  <a:tcPr marL="0" marR="0" marT="0" marB="0" anchor="ctr"/>
                </a:tc>
                <a:extLst>
                  <a:ext uri="{0D108BD9-81ED-4DB2-BD59-A6C34878D82A}">
                    <a16:rowId xmlns:a16="http://schemas.microsoft.com/office/drawing/2014/main" val="4059330023"/>
                  </a:ext>
                </a:extLst>
              </a:tr>
              <a:tr h="423384">
                <a:tc>
                  <a:txBody>
                    <a:bodyPr/>
                    <a:lstStyle/>
                    <a:p>
                      <a:pPr marL="0" marR="0" lvl="0" indent="0" algn="ctr" defTabSz="685773" rtl="0" eaLnBrk="1" fontAlgn="ctr" latinLnBrk="0" hangingPunct="1">
                        <a:lnSpc>
                          <a:spcPct val="100000"/>
                        </a:lnSpc>
                        <a:spcBef>
                          <a:spcPts val="0"/>
                        </a:spcBef>
                        <a:spcAft>
                          <a:spcPts val="0"/>
                        </a:spcAft>
                        <a:buClrTx/>
                        <a:buSzTx/>
                        <a:buFontTx/>
                        <a:buNone/>
                        <a:tabLst/>
                        <a:defRPr/>
                      </a:pPr>
                      <a:r>
                        <a:rPr lang="en-US" sz="1600" b="1" noProof="0">
                          <a:solidFill>
                            <a:schemeClr val="accent3"/>
                          </a:solidFill>
                        </a:rPr>
                        <a:t>Cooperating leasing companies</a:t>
                      </a:r>
                      <a:endParaRPr lang="en-US" sz="1600" b="1" i="0" noProof="0">
                        <a:solidFill>
                          <a:schemeClr val="accent3"/>
                        </a:solidFill>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ctr"/>
                      <a:r>
                        <a:rPr lang="en-US" sz="1200" b="0" u="none" strike="noStrike" noProof="0">
                          <a:solidFill>
                            <a:schemeClr val="accent3"/>
                          </a:solidFill>
                          <a:effectLst/>
                        </a:rPr>
                        <a:t>BNP, Santander, PKO Leasing</a:t>
                      </a:r>
                      <a:endParaRPr lang="en-US" sz="1200" b="0" i="0" u="none" strike="noStrike" noProof="0">
                        <a:solidFill>
                          <a:schemeClr val="accent3"/>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algn="ctr" fontAlgn="ctr"/>
                      <a:r>
                        <a:rPr lang="en-US" sz="1200" b="0" u="none" strike="noStrike" noProof="0" dirty="0">
                          <a:solidFill>
                            <a:schemeClr val="accent3"/>
                          </a:solidFill>
                          <a:effectLst/>
                        </a:rPr>
                        <a:t>Santander, BNP, PKO </a:t>
                      </a:r>
                      <a:r>
                        <a:rPr lang="pl-PL" sz="1200" b="0" u="none" strike="noStrike" noProof="0" dirty="0">
                          <a:solidFill>
                            <a:schemeClr val="accent3"/>
                          </a:solidFill>
                          <a:effectLst/>
                        </a:rPr>
                        <a:t>Leasing</a:t>
                      </a:r>
                      <a:endParaRPr lang="en-US" sz="1200" b="0" i="0" u="none" strike="noStrike" noProof="0" dirty="0">
                        <a:solidFill>
                          <a:schemeClr val="accent3"/>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tc>
                  <a:txBody>
                    <a:bodyPr/>
                    <a:lstStyle/>
                    <a:p>
                      <a:pPr marL="0" marR="0" lvl="0" indent="0" algn="ctr" defTabSz="914341" rtl="0" eaLnBrk="1" fontAlgn="ctr" latinLnBrk="0" hangingPunct="1">
                        <a:lnSpc>
                          <a:spcPct val="100000"/>
                        </a:lnSpc>
                        <a:spcBef>
                          <a:spcPts val="0"/>
                        </a:spcBef>
                        <a:spcAft>
                          <a:spcPts val="0"/>
                        </a:spcAft>
                        <a:buClrTx/>
                        <a:buSzTx/>
                        <a:buFontTx/>
                        <a:buNone/>
                        <a:tabLst/>
                        <a:defRPr/>
                      </a:pPr>
                      <a:r>
                        <a:rPr lang="en-US" sz="1200" b="0" u="none" strike="noStrike" noProof="0" dirty="0">
                          <a:solidFill>
                            <a:schemeClr val="accent3"/>
                          </a:solidFill>
                          <a:effectLst/>
                        </a:rPr>
                        <a:t>Santander, BNP, PKO </a:t>
                      </a:r>
                      <a:r>
                        <a:rPr lang="pl-PL" sz="1200" b="0" u="none" strike="noStrike" noProof="0" dirty="0">
                          <a:solidFill>
                            <a:schemeClr val="accent3"/>
                          </a:solidFill>
                          <a:effectLst/>
                        </a:rPr>
                        <a:t>Leasing</a:t>
                      </a:r>
                      <a:endParaRPr lang="en-US" sz="1200" b="0" i="0" u="none" strike="noStrike" noProof="0" dirty="0">
                        <a:solidFill>
                          <a:schemeClr val="accent3"/>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nchor="ctr"/>
                </a:tc>
                <a:extLst>
                  <a:ext uri="{0D108BD9-81ED-4DB2-BD59-A6C34878D82A}">
                    <a16:rowId xmlns:a16="http://schemas.microsoft.com/office/drawing/2014/main" val="2459264740"/>
                  </a:ext>
                </a:extLst>
              </a:tr>
            </a:tbl>
          </a:graphicData>
        </a:graphic>
      </p:graphicFrame>
      <p:pic>
        <p:nvPicPr>
          <p:cNvPr id="12" name="Picture 4" descr="LOGO Agromarket Jaryszki">
            <a:extLst>
              <a:ext uri="{FF2B5EF4-FFF2-40B4-BE49-F238E27FC236}">
                <a16:creationId xmlns:a16="http://schemas.microsoft.com/office/drawing/2014/main" id="{9D81C1D0-528A-43A2-AF7A-C6190B08FC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4556" y="1348485"/>
            <a:ext cx="850152" cy="41610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P.H.U. ZIMEX Halina Zimoch, Leszcze - Rolnicy.pl">
            <a:extLst>
              <a:ext uri="{FF2B5EF4-FFF2-40B4-BE49-F238E27FC236}">
                <a16:creationId xmlns:a16="http://schemas.microsoft.com/office/drawing/2014/main" id="{6126C11C-A39C-4840-8449-C8347ED4716E}"/>
              </a:ext>
            </a:extLst>
          </p:cNvPr>
          <p:cNvPicPr>
            <a:picLocks noChangeAspect="1" noChangeArrowheads="1"/>
          </p:cNvPicPr>
          <p:nvPr/>
        </p:nvPicPr>
        <p:blipFill rotWithShape="1">
          <a:blip r:embed="rId4" cstate="hqprint">
            <a:extLst>
              <a:ext uri="{28A0092B-C50C-407E-A947-70E740481C1C}">
                <a14:useLocalDpi xmlns:a14="http://schemas.microsoft.com/office/drawing/2010/main" val="0"/>
              </a:ext>
            </a:extLst>
          </a:blip>
          <a:srcRect t="22772" b="32092"/>
          <a:stretch/>
        </p:blipFill>
        <p:spPr bwMode="auto">
          <a:xfrm>
            <a:off x="3764935" y="1334076"/>
            <a:ext cx="1134326" cy="51775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UWAGA! - Fałszywe wiadomości e-mail - Osadkowski-Cebulski">
            <a:extLst>
              <a:ext uri="{FF2B5EF4-FFF2-40B4-BE49-F238E27FC236}">
                <a16:creationId xmlns:a16="http://schemas.microsoft.com/office/drawing/2014/main" id="{E90F37AA-C445-4304-9FF7-B9B59DB93F7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74189" r="21438" b="9917"/>
          <a:stretch/>
        </p:blipFill>
        <p:spPr bwMode="auto">
          <a:xfrm>
            <a:off x="9061382" y="1355357"/>
            <a:ext cx="1795913" cy="258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0713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69273" y="243037"/>
            <a:ext cx="10824633" cy="454536"/>
          </a:xfrm>
        </p:spPr>
        <p:txBody>
          <a:bodyPr/>
          <a:lstStyle/>
          <a:p>
            <a:r>
              <a:rPr lang="en-US" sz="2400" dirty="0">
                <a:latin typeface="Calibri" panose="020F0502020204030204" pitchFamily="34" charset="0"/>
                <a:cs typeface="Calibri" panose="020F0502020204030204" pitchFamily="34" charset="0"/>
              </a:rPr>
              <a:t>Business plan for multi-brand dealers acquisition</a:t>
            </a:r>
          </a:p>
        </p:txBody>
      </p:sp>
      <p:sp>
        <p:nvSpPr>
          <p:cNvPr id="4" name="Symbol zastępczy numeru slajdu 3"/>
          <p:cNvSpPr>
            <a:spLocks noGrp="1"/>
          </p:cNvSpPr>
          <p:nvPr>
            <p:ph type="sldNum" sz="quarter" idx="14"/>
          </p:nvPr>
        </p:nvSpPr>
        <p:spPr/>
        <p:txBody>
          <a:bodyPr/>
          <a:lstStyle/>
          <a:p>
            <a:fld id="{332DF002-2E43-485C-89F8-8DCEF59D6C4F}" type="slidenum">
              <a:rPr lang="pl-PL" smtClean="0"/>
              <a:pPr/>
              <a:t>11</a:t>
            </a:fld>
            <a:endParaRPr lang="pl-PL" dirty="0"/>
          </a:p>
        </p:txBody>
      </p:sp>
      <p:sp>
        <p:nvSpPr>
          <p:cNvPr id="7" name="Rectangle 9"/>
          <p:cNvSpPr/>
          <p:nvPr/>
        </p:nvSpPr>
        <p:spPr>
          <a:xfrm>
            <a:off x="493368" y="597285"/>
            <a:ext cx="11374772" cy="6032421"/>
          </a:xfrm>
          <a:prstGeom prst="rect">
            <a:avLst/>
          </a:prstGeom>
        </p:spPr>
        <p:txBody>
          <a:bodyPr wrap="square">
            <a:spAutoFit/>
          </a:bodyPr>
          <a:lstStyle/>
          <a:p>
            <a:endParaRPr lang="en-US" b="1" dirty="0">
              <a:solidFill>
                <a:srgbClr val="008789"/>
              </a:solidFill>
              <a:latin typeface="Calibri" panose="020F0502020204030204" pitchFamily="34" charset="0"/>
              <a:cs typeface="Calibri" panose="020F0502020204030204" pitchFamily="34" charset="0"/>
            </a:endParaRPr>
          </a:p>
          <a:p>
            <a:r>
              <a:rPr lang="en-US" b="1" dirty="0">
                <a:solidFill>
                  <a:srgbClr val="008789"/>
                </a:solidFill>
                <a:latin typeface="Calibri" panose="020F0502020204030204" pitchFamily="34" charset="0"/>
                <a:cs typeface="Calibri" panose="020F0502020204030204" pitchFamily="34" charset="0"/>
              </a:rPr>
              <a:t>Signing 60 contracts with Dealers </a:t>
            </a:r>
            <a:r>
              <a:rPr lang="en-US" sz="1600" dirty="0">
                <a:solidFill>
                  <a:srgbClr val="008789"/>
                </a:solidFill>
                <a:latin typeface="Calibri" panose="020F0502020204030204" pitchFamily="34" charset="0"/>
                <a:cs typeface="Calibri" panose="020F0502020204030204" pitchFamily="34" charset="0"/>
              </a:rPr>
              <a:t>(6 dedicated Coordinators in Sales Network with plan to sign 10 contracts for each region). Each dealer will be approved by Business Units and Risk Team before entering to cooperation with CABP. Animation by coordinators and support teams.</a:t>
            </a:r>
            <a:endParaRPr lang="en-US" sz="1600" b="1" dirty="0">
              <a:solidFill>
                <a:srgbClr val="008789"/>
              </a:solidFill>
              <a:latin typeface="Calibri" panose="020F0502020204030204" pitchFamily="34" charset="0"/>
              <a:cs typeface="Calibri" panose="020F0502020204030204" pitchFamily="34" charset="0"/>
            </a:endParaRPr>
          </a:p>
          <a:p>
            <a:endParaRPr lang="en-US" b="1" dirty="0">
              <a:solidFill>
                <a:srgbClr val="008789"/>
              </a:solidFill>
              <a:latin typeface="Calibri" panose="020F0502020204030204" pitchFamily="34" charset="0"/>
              <a:cs typeface="Calibri" panose="020F0502020204030204" pitchFamily="34" charset="0"/>
            </a:endParaRPr>
          </a:p>
          <a:p>
            <a:r>
              <a:rPr lang="en-US" b="1" dirty="0">
                <a:solidFill>
                  <a:srgbClr val="008789"/>
                </a:solidFill>
                <a:latin typeface="Calibri" panose="020F0502020204030204" pitchFamily="34" charset="0"/>
                <a:cs typeface="Calibri" panose="020F0502020204030204" pitchFamily="34" charset="0"/>
              </a:rPr>
              <a:t>Sales targets for trial period: </a:t>
            </a:r>
          </a:p>
          <a:p>
            <a:pPr marL="342900" indent="-342900">
              <a:buAutoNum type="alphaLcParenR"/>
            </a:pPr>
            <a:r>
              <a:rPr lang="en-US" b="1" dirty="0">
                <a:solidFill>
                  <a:srgbClr val="008789"/>
                </a:solidFill>
                <a:latin typeface="Calibri" panose="020F0502020204030204" pitchFamily="34" charset="0"/>
                <a:cs typeface="Calibri" panose="020F0502020204030204" pitchFamily="34" charset="0"/>
              </a:rPr>
              <a:t>Investment Loan sales : </a:t>
            </a:r>
            <a:r>
              <a:rPr lang="en-US" dirty="0">
                <a:solidFill>
                  <a:srgbClr val="008789"/>
                </a:solidFill>
                <a:latin typeface="Calibri" panose="020F0502020204030204" pitchFamily="34" charset="0"/>
                <a:cs typeface="Calibri" panose="020F0502020204030204" pitchFamily="34" charset="0"/>
              </a:rPr>
              <a:t>40 </a:t>
            </a:r>
            <a:r>
              <a:rPr lang="en-US" dirty="0" err="1">
                <a:solidFill>
                  <a:srgbClr val="008789"/>
                </a:solidFill>
                <a:latin typeface="Calibri" panose="020F0502020204030204" pitchFamily="34" charset="0"/>
                <a:cs typeface="Calibri" panose="020F0502020204030204" pitchFamily="34" charset="0"/>
              </a:rPr>
              <a:t>mPLN</a:t>
            </a:r>
            <a:r>
              <a:rPr lang="en-US" dirty="0">
                <a:solidFill>
                  <a:srgbClr val="008789"/>
                </a:solidFill>
                <a:latin typeface="Calibri" panose="020F0502020204030204" pitchFamily="34" charset="0"/>
                <a:cs typeface="Calibri" panose="020F0502020204030204" pitchFamily="34" charset="0"/>
              </a:rPr>
              <a:t>, </a:t>
            </a:r>
            <a:r>
              <a:rPr lang="en-US" dirty="0">
                <a:solidFill>
                  <a:schemeClr val="bg2"/>
                </a:solidFill>
                <a:latin typeface="Calibri" panose="020F0502020204030204" pitchFamily="34" charset="0"/>
                <a:cs typeface="Calibri" panose="020F0502020204030204" pitchFamily="34" charset="0"/>
              </a:rPr>
              <a:t>including 30 </a:t>
            </a:r>
            <a:r>
              <a:rPr lang="en-US" dirty="0" err="1">
                <a:solidFill>
                  <a:schemeClr val="bg2"/>
                </a:solidFill>
                <a:latin typeface="Calibri" panose="020F0502020204030204" pitchFamily="34" charset="0"/>
                <a:cs typeface="Calibri" panose="020F0502020204030204" pitchFamily="34" charset="0"/>
              </a:rPr>
              <a:t>mPLN</a:t>
            </a:r>
            <a:r>
              <a:rPr lang="en-US" dirty="0">
                <a:solidFill>
                  <a:schemeClr val="bg2"/>
                </a:solidFill>
                <a:latin typeface="Calibri" panose="020F0502020204030204" pitchFamily="34" charset="0"/>
                <a:cs typeface="Calibri" panose="020F0502020204030204" pitchFamily="34" charset="0"/>
              </a:rPr>
              <a:t> in promotional offer</a:t>
            </a:r>
          </a:p>
          <a:p>
            <a:pPr marL="342900" indent="-342900">
              <a:buAutoNum type="alphaLcParenR"/>
            </a:pPr>
            <a:r>
              <a:rPr lang="en-US" b="1" dirty="0">
                <a:solidFill>
                  <a:srgbClr val="008789"/>
                </a:solidFill>
                <a:latin typeface="Calibri" panose="020F0502020204030204" pitchFamily="34" charset="0"/>
                <a:cs typeface="Calibri" panose="020F0502020204030204" pitchFamily="34" charset="0"/>
              </a:rPr>
              <a:t># of new customers: </a:t>
            </a:r>
            <a:r>
              <a:rPr lang="en-US" dirty="0">
                <a:solidFill>
                  <a:srgbClr val="008789"/>
                </a:solidFill>
                <a:latin typeface="Calibri" panose="020F0502020204030204" pitchFamily="34" charset="0"/>
                <a:cs typeface="Calibri" panose="020F0502020204030204" pitchFamily="34" charset="0"/>
              </a:rPr>
              <a:t>246 </a:t>
            </a:r>
          </a:p>
          <a:p>
            <a:pPr marL="342900" indent="-342900">
              <a:buAutoNum type="alphaLcParenR"/>
            </a:pPr>
            <a:endParaRPr lang="en-US" dirty="0">
              <a:solidFill>
                <a:srgbClr val="008789"/>
              </a:solidFill>
              <a:latin typeface="Calibri" panose="020F0502020204030204" pitchFamily="34" charset="0"/>
              <a:cs typeface="Calibri" panose="020F0502020204030204" pitchFamily="34" charset="0"/>
            </a:endParaRPr>
          </a:p>
          <a:p>
            <a:pPr marL="342900" indent="-342900">
              <a:buAutoNum type="alphaLcParenR"/>
            </a:pPr>
            <a:endParaRPr lang="en-US" dirty="0">
              <a:solidFill>
                <a:srgbClr val="008789"/>
              </a:solidFill>
              <a:latin typeface="Calibri" panose="020F0502020204030204" pitchFamily="34" charset="0"/>
              <a:cs typeface="Calibri" panose="020F0502020204030204" pitchFamily="34" charset="0"/>
            </a:endParaRPr>
          </a:p>
          <a:p>
            <a:endParaRPr lang="en-US" b="1" dirty="0">
              <a:latin typeface="Calibri" panose="020F0502020204030204" pitchFamily="34" charset="0"/>
              <a:cs typeface="Calibri" panose="020F0502020204030204" pitchFamily="34" charset="0"/>
            </a:endParaRPr>
          </a:p>
          <a:p>
            <a:endParaRPr lang="en-US" b="1" dirty="0">
              <a:solidFill>
                <a:srgbClr val="008789"/>
              </a:solidFill>
              <a:latin typeface="Calibri" panose="020F0502020204030204" pitchFamily="34" charset="0"/>
              <a:cs typeface="Calibri" panose="020F0502020204030204" pitchFamily="34" charset="0"/>
            </a:endParaRPr>
          </a:p>
          <a:p>
            <a:pPr marL="380990" indent="-380990">
              <a:buFont typeface="Wingdings" panose="05000000000000000000" pitchFamily="2" charset="2"/>
              <a:buChar char="ü"/>
            </a:pPr>
            <a:endParaRPr lang="en-US" b="1" dirty="0">
              <a:solidFill>
                <a:srgbClr val="008789"/>
              </a:solidFill>
              <a:latin typeface="Calibri" panose="020F0502020204030204" pitchFamily="34" charset="0"/>
              <a:cs typeface="Calibri" panose="020F0502020204030204" pitchFamily="34" charset="0"/>
            </a:endParaRPr>
          </a:p>
          <a:p>
            <a:pPr marL="380990" indent="-380990">
              <a:buFont typeface="Wingdings" panose="05000000000000000000" pitchFamily="2" charset="2"/>
              <a:buChar char="ü"/>
            </a:pPr>
            <a:endParaRPr lang="en-US" b="1" dirty="0">
              <a:solidFill>
                <a:srgbClr val="008789"/>
              </a:solidFill>
              <a:latin typeface="Calibri" panose="020F0502020204030204" pitchFamily="34" charset="0"/>
              <a:cs typeface="Calibri" panose="020F0502020204030204" pitchFamily="34" charset="0"/>
            </a:endParaRPr>
          </a:p>
          <a:p>
            <a:pPr marL="380990" indent="-380990">
              <a:buFont typeface="Wingdings" panose="05000000000000000000" pitchFamily="2" charset="2"/>
              <a:buChar char="ü"/>
            </a:pPr>
            <a:endParaRPr lang="en-US" b="1" dirty="0">
              <a:solidFill>
                <a:srgbClr val="008789"/>
              </a:solidFill>
              <a:latin typeface="Calibri" panose="020F0502020204030204" pitchFamily="34" charset="0"/>
              <a:cs typeface="Calibri" panose="020F0502020204030204" pitchFamily="34" charset="0"/>
            </a:endParaRPr>
          </a:p>
          <a:p>
            <a:pPr marL="380990" indent="-380990">
              <a:buFont typeface="Wingdings" panose="05000000000000000000" pitchFamily="2" charset="2"/>
              <a:buChar char="ü"/>
            </a:pPr>
            <a:endParaRPr lang="en-US" b="1" dirty="0">
              <a:solidFill>
                <a:srgbClr val="008789"/>
              </a:solidFill>
              <a:latin typeface="Calibri" panose="020F0502020204030204" pitchFamily="34" charset="0"/>
              <a:cs typeface="Calibri" panose="020F0502020204030204" pitchFamily="34" charset="0"/>
            </a:endParaRPr>
          </a:p>
          <a:p>
            <a:pPr marL="380990" indent="-380990">
              <a:buFont typeface="Wingdings" panose="05000000000000000000" pitchFamily="2" charset="2"/>
              <a:buChar char="ü"/>
            </a:pPr>
            <a:endParaRPr lang="en-US" b="1" dirty="0">
              <a:solidFill>
                <a:srgbClr val="008789"/>
              </a:solidFill>
              <a:latin typeface="Calibri" panose="020F0502020204030204" pitchFamily="34" charset="0"/>
              <a:cs typeface="Calibri" panose="020F0502020204030204" pitchFamily="34" charset="0"/>
            </a:endParaRPr>
          </a:p>
          <a:p>
            <a:pPr marL="380990" indent="-380990">
              <a:buFont typeface="Wingdings" panose="05000000000000000000" pitchFamily="2" charset="2"/>
              <a:buChar char="ü"/>
            </a:pPr>
            <a:endParaRPr lang="en-US" b="1" dirty="0">
              <a:solidFill>
                <a:srgbClr val="008789"/>
              </a:solidFill>
              <a:latin typeface="Calibri" panose="020F0502020204030204" pitchFamily="34" charset="0"/>
              <a:cs typeface="Calibri" panose="020F0502020204030204" pitchFamily="34" charset="0"/>
            </a:endParaRPr>
          </a:p>
          <a:p>
            <a:r>
              <a:rPr lang="en-US" b="1" dirty="0">
                <a:solidFill>
                  <a:srgbClr val="008789"/>
                </a:solidFill>
                <a:latin typeface="Calibri" panose="020F0502020204030204" pitchFamily="34" charset="0"/>
                <a:cs typeface="Calibri" panose="020F0502020204030204" pitchFamily="34" charset="0"/>
              </a:rPr>
              <a:t>Dealers acquisition plan (by yearly sales):</a:t>
            </a:r>
          </a:p>
          <a:p>
            <a:pPr marL="838190" lvl="1" indent="-380990">
              <a:buFont typeface="Wingdings" panose="05000000000000000000" pitchFamily="2" charset="2"/>
              <a:buChar char="ü"/>
            </a:pPr>
            <a:r>
              <a:rPr lang="en-US" sz="1600" dirty="0">
                <a:solidFill>
                  <a:srgbClr val="008789"/>
                </a:solidFill>
                <a:latin typeface="Calibri" panose="020F0502020204030204" pitchFamily="34" charset="0"/>
                <a:cs typeface="Calibri" panose="020F0502020204030204" pitchFamily="34" charset="0"/>
              </a:rPr>
              <a:t>6 big dealers (above &gt;100 </a:t>
            </a:r>
            <a:r>
              <a:rPr lang="en-US" sz="1600" dirty="0" err="1">
                <a:solidFill>
                  <a:srgbClr val="008789"/>
                </a:solidFill>
                <a:latin typeface="Calibri" panose="020F0502020204030204" pitchFamily="34" charset="0"/>
                <a:cs typeface="Calibri" panose="020F0502020204030204" pitchFamily="34" charset="0"/>
              </a:rPr>
              <a:t>mPLN</a:t>
            </a:r>
            <a:r>
              <a:rPr lang="en-US" sz="1600" dirty="0">
                <a:solidFill>
                  <a:srgbClr val="008789"/>
                </a:solidFill>
                <a:latin typeface="Calibri" panose="020F0502020204030204" pitchFamily="34" charset="0"/>
                <a:cs typeface="Calibri" panose="020F0502020204030204" pitchFamily="34" charset="0"/>
              </a:rPr>
              <a:t>)</a:t>
            </a:r>
          </a:p>
          <a:p>
            <a:pPr marL="838190" lvl="1" indent="-380990">
              <a:buFont typeface="Wingdings" panose="05000000000000000000" pitchFamily="2" charset="2"/>
              <a:buChar char="ü"/>
            </a:pPr>
            <a:r>
              <a:rPr lang="en-US" sz="1600" dirty="0">
                <a:solidFill>
                  <a:srgbClr val="008789"/>
                </a:solidFill>
                <a:latin typeface="Calibri" panose="020F0502020204030204" pitchFamily="34" charset="0"/>
                <a:cs typeface="Calibri" panose="020F0502020204030204" pitchFamily="34" charset="0"/>
              </a:rPr>
              <a:t>24 average dealers (50-100 </a:t>
            </a:r>
            <a:r>
              <a:rPr lang="en-US" sz="1600" dirty="0" err="1">
                <a:solidFill>
                  <a:srgbClr val="008789"/>
                </a:solidFill>
                <a:latin typeface="Calibri" panose="020F0502020204030204" pitchFamily="34" charset="0"/>
                <a:cs typeface="Calibri" panose="020F0502020204030204" pitchFamily="34" charset="0"/>
              </a:rPr>
              <a:t>mPLN</a:t>
            </a:r>
            <a:r>
              <a:rPr lang="en-US" sz="1600" dirty="0">
                <a:solidFill>
                  <a:srgbClr val="008789"/>
                </a:solidFill>
                <a:latin typeface="Calibri" panose="020F0502020204030204" pitchFamily="34" charset="0"/>
                <a:cs typeface="Calibri" panose="020F0502020204030204" pitchFamily="34" charset="0"/>
              </a:rPr>
              <a:t>)</a:t>
            </a:r>
          </a:p>
          <a:p>
            <a:pPr marL="838190" lvl="1" indent="-380990">
              <a:buFont typeface="Wingdings" panose="05000000000000000000" pitchFamily="2" charset="2"/>
              <a:buChar char="ü"/>
            </a:pPr>
            <a:r>
              <a:rPr lang="en-US" sz="1600" dirty="0">
                <a:solidFill>
                  <a:srgbClr val="008789"/>
                </a:solidFill>
                <a:latin typeface="Calibri" panose="020F0502020204030204" pitchFamily="34" charset="0"/>
                <a:cs typeface="Calibri" panose="020F0502020204030204" pitchFamily="34" charset="0"/>
              </a:rPr>
              <a:t>33 small dealers (&lt; 50 </a:t>
            </a:r>
            <a:r>
              <a:rPr lang="en-US" sz="1600" dirty="0" err="1">
                <a:solidFill>
                  <a:srgbClr val="008789"/>
                </a:solidFill>
                <a:latin typeface="Calibri" panose="020F0502020204030204" pitchFamily="34" charset="0"/>
                <a:cs typeface="Calibri" panose="020F0502020204030204" pitchFamily="34" charset="0"/>
              </a:rPr>
              <a:t>mPLN</a:t>
            </a:r>
            <a:r>
              <a:rPr lang="en-US" sz="1600" dirty="0">
                <a:solidFill>
                  <a:srgbClr val="008789"/>
                </a:solidFill>
                <a:latin typeface="Calibri" panose="020F0502020204030204" pitchFamily="34" charset="0"/>
                <a:cs typeface="Calibri" panose="020F0502020204030204" pitchFamily="34" charset="0"/>
              </a:rPr>
              <a:t>)</a:t>
            </a:r>
            <a:endParaRPr lang="en-US" b="1" dirty="0">
              <a:solidFill>
                <a:srgbClr val="008789"/>
              </a:solidFill>
              <a:latin typeface="Calibri" panose="020F0502020204030204" pitchFamily="34" charset="0"/>
              <a:cs typeface="Calibri" panose="020F0502020204030204" pitchFamily="34" charset="0"/>
            </a:endParaRPr>
          </a:p>
        </p:txBody>
      </p:sp>
      <p:graphicFrame>
        <p:nvGraphicFramePr>
          <p:cNvPr id="3" name="Tabela 4">
            <a:extLst>
              <a:ext uri="{FF2B5EF4-FFF2-40B4-BE49-F238E27FC236}">
                <a16:creationId xmlns:a16="http://schemas.microsoft.com/office/drawing/2014/main" id="{E6241A24-C85E-49D9-BCAB-CA839CA85247}"/>
              </a:ext>
            </a:extLst>
          </p:cNvPr>
          <p:cNvGraphicFramePr>
            <a:graphicFrameLocks noGrp="1"/>
          </p:cNvGraphicFramePr>
          <p:nvPr>
            <p:extLst>
              <p:ext uri="{D42A27DB-BD31-4B8C-83A1-F6EECF244321}">
                <p14:modId xmlns:p14="http://schemas.microsoft.com/office/powerpoint/2010/main" val="2369334551"/>
              </p:ext>
            </p:extLst>
          </p:nvPr>
        </p:nvGraphicFramePr>
        <p:xfrm>
          <a:off x="520263" y="3080001"/>
          <a:ext cx="9672320" cy="2133600"/>
        </p:xfrm>
        <a:graphic>
          <a:graphicData uri="http://schemas.openxmlformats.org/drawingml/2006/table">
            <a:tbl>
              <a:tblPr firstRow="1" bandRow="1">
                <a:tableStyleId>{5C22544A-7EE6-4342-B048-85BDC9FD1C3A}</a:tableStyleId>
              </a:tblPr>
              <a:tblGrid>
                <a:gridCol w="1934464">
                  <a:extLst>
                    <a:ext uri="{9D8B030D-6E8A-4147-A177-3AD203B41FA5}">
                      <a16:colId xmlns:a16="http://schemas.microsoft.com/office/drawing/2014/main" val="1027631115"/>
                    </a:ext>
                  </a:extLst>
                </a:gridCol>
                <a:gridCol w="1934464">
                  <a:extLst>
                    <a:ext uri="{9D8B030D-6E8A-4147-A177-3AD203B41FA5}">
                      <a16:colId xmlns:a16="http://schemas.microsoft.com/office/drawing/2014/main" val="3231212570"/>
                    </a:ext>
                  </a:extLst>
                </a:gridCol>
                <a:gridCol w="1934464">
                  <a:extLst>
                    <a:ext uri="{9D8B030D-6E8A-4147-A177-3AD203B41FA5}">
                      <a16:colId xmlns:a16="http://schemas.microsoft.com/office/drawing/2014/main" val="46538713"/>
                    </a:ext>
                  </a:extLst>
                </a:gridCol>
                <a:gridCol w="1934464">
                  <a:extLst>
                    <a:ext uri="{9D8B030D-6E8A-4147-A177-3AD203B41FA5}">
                      <a16:colId xmlns:a16="http://schemas.microsoft.com/office/drawing/2014/main" val="3663156200"/>
                    </a:ext>
                  </a:extLst>
                </a:gridCol>
                <a:gridCol w="1934464">
                  <a:extLst>
                    <a:ext uri="{9D8B030D-6E8A-4147-A177-3AD203B41FA5}">
                      <a16:colId xmlns:a16="http://schemas.microsoft.com/office/drawing/2014/main" val="1945739403"/>
                    </a:ext>
                  </a:extLst>
                </a:gridCol>
              </a:tblGrid>
              <a:tr h="218265">
                <a:tc rowSpan="2">
                  <a:txBody>
                    <a:bodyPr/>
                    <a:lstStyle/>
                    <a:p>
                      <a:pPr algn="ctr"/>
                      <a:r>
                        <a:rPr lang="en-US" sz="1400" noProof="0" dirty="0">
                          <a:latin typeface="Calibri" panose="020F0502020204030204" pitchFamily="34" charset="0"/>
                          <a:ea typeface="Calibri" panose="020F0502020204030204" pitchFamily="34" charset="0"/>
                          <a:cs typeface="Calibri" panose="020F0502020204030204" pitchFamily="34" charset="0"/>
                        </a:rPr>
                        <a:t>Year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pl-PL" sz="1400" noProof="0" dirty="0" err="1">
                          <a:latin typeface="Calibri" panose="020F0502020204030204" pitchFamily="34" charset="0"/>
                          <a:ea typeface="Calibri" panose="020F0502020204030204" pitchFamily="34" charset="0"/>
                          <a:cs typeface="Calibri" panose="020F0502020204030204" pitchFamily="34" charset="0"/>
                        </a:rPr>
                        <a:t>Type</a:t>
                      </a:r>
                      <a:r>
                        <a:rPr lang="pl-PL" sz="1400" noProof="0" dirty="0">
                          <a:latin typeface="Calibri" panose="020F0502020204030204" pitchFamily="34" charset="0"/>
                          <a:ea typeface="Calibri" panose="020F0502020204030204" pitchFamily="34" charset="0"/>
                          <a:cs typeface="Calibri" panose="020F0502020204030204" pitchFamily="34" charset="0"/>
                        </a:rPr>
                        <a:t> of </a:t>
                      </a:r>
                      <a:r>
                        <a:rPr lang="pl-PL" sz="1400" noProof="0" dirty="0" err="1">
                          <a:latin typeface="Calibri" panose="020F0502020204030204" pitchFamily="34" charset="0"/>
                          <a:ea typeface="Calibri" panose="020F0502020204030204" pitchFamily="34" charset="0"/>
                          <a:cs typeface="Calibri" panose="020F0502020204030204" pitchFamily="34" charset="0"/>
                        </a:rPr>
                        <a:t>assets</a:t>
                      </a:r>
                      <a:endParaRPr lang="en-US" sz="1400" noProof="0" dirty="0">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3">
                  <a:txBody>
                    <a:bodyPr/>
                    <a:lstStyle/>
                    <a:p>
                      <a:pPr algn="ctr"/>
                      <a:r>
                        <a:rPr lang="pl-PL" sz="1400" noProof="0" dirty="0">
                          <a:latin typeface="Calibri" panose="020F0502020204030204" pitchFamily="34" charset="0"/>
                          <a:ea typeface="Calibri" panose="020F0502020204030204" pitchFamily="34" charset="0"/>
                          <a:cs typeface="Calibri" panose="020F0502020204030204" pitchFamily="34" charset="0"/>
                        </a:rPr>
                        <a:t>Sales [</a:t>
                      </a:r>
                      <a:r>
                        <a:rPr lang="pl-PL" sz="1400" noProof="0" dirty="0" err="1">
                          <a:latin typeface="Calibri" panose="020F0502020204030204" pitchFamily="34" charset="0"/>
                          <a:ea typeface="Calibri" panose="020F0502020204030204" pitchFamily="34" charset="0"/>
                          <a:cs typeface="Calibri" panose="020F0502020204030204" pitchFamily="34" charset="0"/>
                        </a:rPr>
                        <a:t>mPLN</a:t>
                      </a:r>
                      <a:r>
                        <a:rPr lang="pl-PL" sz="1400" noProof="0" dirty="0">
                          <a:latin typeface="Calibri" panose="020F0502020204030204" pitchFamily="34" charset="0"/>
                          <a:ea typeface="Calibri" panose="020F0502020204030204" pitchFamily="34" charset="0"/>
                          <a:cs typeface="Calibri" panose="020F0502020204030204" pitchFamily="34" charset="0"/>
                        </a:rPr>
                        <a:t>] , { # of </a:t>
                      </a:r>
                      <a:r>
                        <a:rPr lang="pl-PL" sz="1400" noProof="0" dirty="0" err="1">
                          <a:latin typeface="Calibri" panose="020F0502020204030204" pitchFamily="34" charset="0"/>
                          <a:ea typeface="Calibri" panose="020F0502020204030204" pitchFamily="34" charset="0"/>
                          <a:cs typeface="Calibri" panose="020F0502020204030204" pitchFamily="34" charset="0"/>
                        </a:rPr>
                        <a:t>customers</a:t>
                      </a:r>
                      <a:r>
                        <a:rPr lang="pl-PL" sz="1400" noProof="0" dirty="0">
                          <a:latin typeface="Calibri" panose="020F0502020204030204" pitchFamily="34" charset="0"/>
                          <a:ea typeface="Calibri" panose="020F0502020204030204" pitchFamily="34" charset="0"/>
                          <a:cs typeface="Calibri" panose="020F0502020204030204" pitchFamily="34" charset="0"/>
                        </a:rPr>
                        <a:t> }</a:t>
                      </a:r>
                      <a:endParaRPr lang="en-US" sz="1400" noProof="0" dirty="0">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600" noProof="0" dirty="0">
                        <a:latin typeface="Calibri" panose="020F0502020204030204" pitchFamily="34" charset="0"/>
                        <a:ea typeface="Calibri" panose="020F0502020204030204" pitchFamily="34" charset="0"/>
                        <a:cs typeface="Calibri" panose="020F0502020204030204" pitchFamily="34" charset="0"/>
                      </a:endParaRPr>
                    </a:p>
                  </a:txBody>
                  <a:tcPr/>
                </a:tc>
                <a:tc hMerge="1">
                  <a:txBody>
                    <a:bodyPr/>
                    <a:lstStyle/>
                    <a:p>
                      <a:endParaRPr lang="en-US" sz="1600" noProof="0" dirty="0">
                        <a:latin typeface="Calibri" panose="020F0502020204030204" pitchFamily="34" charset="0"/>
                        <a:ea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660623082"/>
                  </a:ext>
                </a:extLst>
              </a:tr>
              <a:tr h="218265">
                <a:tc vMerge="1">
                  <a:txBody>
                    <a:bodyPr/>
                    <a:lstStyle/>
                    <a:p>
                      <a:r>
                        <a:rPr lang="en-US" sz="1600" noProof="0" dirty="0">
                          <a:latin typeface="Calibri" panose="020F0502020204030204" pitchFamily="34" charset="0"/>
                          <a:ea typeface="Calibri" panose="020F0502020204030204" pitchFamily="34" charset="0"/>
                          <a:cs typeface="Calibri" panose="020F0502020204030204" pitchFamily="34" charset="0"/>
                        </a:rPr>
                        <a:t>Year</a:t>
                      </a:r>
                    </a:p>
                  </a:txBody>
                  <a:tcPr/>
                </a:tc>
                <a:tc vMerge="1">
                  <a:txBody>
                    <a:bodyPr/>
                    <a:lstStyle/>
                    <a:p>
                      <a:r>
                        <a:rPr lang="en-US" sz="1600" noProof="0" dirty="0">
                          <a:latin typeface="Calibri" panose="020F0502020204030204" pitchFamily="34" charset="0"/>
                          <a:ea typeface="Calibri" panose="020F0502020204030204" pitchFamily="34" charset="0"/>
                          <a:cs typeface="Calibri" panose="020F0502020204030204" pitchFamily="34" charset="0"/>
                        </a:rPr>
                        <a:t>Multi-Brand dealers</a:t>
                      </a:r>
                    </a:p>
                  </a:txBody>
                  <a:tcPr/>
                </a:tc>
                <a:tc>
                  <a:txBody>
                    <a:bodyPr/>
                    <a:lstStyle/>
                    <a:p>
                      <a:pPr algn="ctr"/>
                      <a:r>
                        <a:rPr lang="en-US" sz="1400" b="1" noProof="0" dirty="0">
                          <a:solidFill>
                            <a:schemeClr val="bg1"/>
                          </a:solidFill>
                          <a:latin typeface="Calibri" panose="020F0502020204030204" pitchFamily="34" charset="0"/>
                          <a:ea typeface="Calibri" panose="020F0502020204030204" pitchFamily="34" charset="0"/>
                          <a:cs typeface="Calibri" panose="020F0502020204030204" pitchFamily="34" charset="0"/>
                        </a:rPr>
                        <a:t>BGK – </a:t>
                      </a:r>
                      <a:r>
                        <a:rPr lang="en-US" sz="1400" b="1" noProof="0" dirty="0" err="1">
                          <a:solidFill>
                            <a:schemeClr val="bg1"/>
                          </a:solidFill>
                          <a:latin typeface="Calibri" panose="020F0502020204030204" pitchFamily="34" charset="0"/>
                          <a:ea typeface="Calibri" panose="020F0502020204030204" pitchFamily="34" charset="0"/>
                          <a:cs typeface="Calibri" panose="020F0502020204030204" pitchFamily="34" charset="0"/>
                        </a:rPr>
                        <a:t>AgroMax</a:t>
                      </a:r>
                      <a:endParaRPr lang="en-US" sz="1400" b="1" noProof="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b="1" noProof="0" dirty="0" err="1">
                          <a:solidFill>
                            <a:schemeClr val="bg1"/>
                          </a:solidFill>
                          <a:latin typeface="Calibri" panose="020F0502020204030204" pitchFamily="34" charset="0"/>
                          <a:ea typeface="Calibri" panose="020F0502020204030204" pitchFamily="34" charset="0"/>
                          <a:cs typeface="Calibri" panose="020F0502020204030204" pitchFamily="34" charset="0"/>
                        </a:rPr>
                        <a:t>ARiMR</a:t>
                      </a:r>
                      <a:endParaRPr lang="en-US" sz="1400" b="1" noProof="0" dirty="0">
                        <a:solidFill>
                          <a:schemeClr val="bg1"/>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b="1" noProof="0" dirty="0">
                          <a:solidFill>
                            <a:schemeClr val="bg1"/>
                          </a:solidFill>
                          <a:latin typeface="Calibri" panose="020F0502020204030204" pitchFamily="34" charset="0"/>
                          <a:ea typeface="Calibri" panose="020F0502020204030204" pitchFamily="34" charset="0"/>
                          <a:cs typeface="Calibri" panose="020F0502020204030204" pitchFamily="34" charset="0"/>
                        </a:rPr>
                        <a:t>w/o gov. support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66514087"/>
                  </a:ext>
                </a:extLst>
              </a:tr>
              <a:tr h="218265">
                <a:tc rowSpan="2">
                  <a:txBody>
                    <a:bodyPr/>
                    <a:lstStyle/>
                    <a:p>
                      <a:pPr algn="ctr"/>
                      <a:r>
                        <a:rPr lang="en-US" sz="1400" b="1" noProof="0" dirty="0">
                          <a:latin typeface="Calibri" panose="020F0502020204030204" pitchFamily="34" charset="0"/>
                          <a:ea typeface="Calibri" panose="020F0502020204030204" pitchFamily="34" charset="0"/>
                          <a:cs typeface="Calibri" panose="020F0502020204030204" pitchFamily="34" charset="0"/>
                        </a:rPr>
                        <a:t>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noProof="0" dirty="0">
                          <a:latin typeface="Calibri" panose="020F0502020204030204" pitchFamily="34" charset="0"/>
                          <a:ea typeface="Calibri" panose="020F0502020204030204" pitchFamily="34" charset="0"/>
                          <a:cs typeface="Calibri" panose="020F0502020204030204" pitchFamily="34" charset="0"/>
                        </a:rPr>
                        <a:t>PRONAR assets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l-PL" sz="1400" noProof="0" dirty="0">
                          <a:latin typeface="Calibri" panose="020F0502020204030204" pitchFamily="34" charset="0"/>
                          <a:ea typeface="Calibri" panose="020F0502020204030204" pitchFamily="34" charset="0"/>
                          <a:cs typeface="Calibri" panose="020F0502020204030204" pitchFamily="34" charset="0"/>
                        </a:rPr>
                        <a:t>2 {25} </a:t>
                      </a:r>
                      <a:endParaRPr lang="en-US" sz="1400" noProof="0" dirty="0">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pl-PL" sz="1400" noProof="0" dirty="0">
                          <a:latin typeface="Calibri" panose="020F0502020204030204" pitchFamily="34" charset="0"/>
                          <a:ea typeface="Calibri" panose="020F0502020204030204" pitchFamily="34" charset="0"/>
                          <a:cs typeface="Calibri" panose="020F0502020204030204" pitchFamily="34" charset="0"/>
                        </a:rPr>
                        <a:t>-</a:t>
                      </a:r>
                      <a:endParaRPr lang="en-US" sz="1400" noProof="0" dirty="0">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400" noProof="0" dirty="0">
                          <a:latin typeface="Calibri" panose="020F0502020204030204" pitchFamily="34" charset="0"/>
                          <a:ea typeface="Calibri" panose="020F0502020204030204" pitchFamily="34" charset="0"/>
                          <a:cs typeface="Calibri" panose="020F050202020403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80453438"/>
                  </a:ext>
                </a:extLst>
              </a:tr>
              <a:tr h="218265">
                <a:tc vMerge="1">
                  <a:txBody>
                    <a:bodyPr/>
                    <a:lstStyle/>
                    <a:p>
                      <a:endParaRPr lang="pl-PL" sz="16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1400" noProof="0" dirty="0">
                          <a:latin typeface="Calibri" panose="020F0502020204030204" pitchFamily="34" charset="0"/>
                          <a:ea typeface="Calibri" panose="020F0502020204030204" pitchFamily="34" charset="0"/>
                          <a:cs typeface="Calibri" panose="020F0502020204030204" pitchFamily="34" charset="0"/>
                        </a:rPr>
                        <a:t>Other assets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noProof="0" dirty="0">
                          <a:latin typeface="Calibri" panose="020F0502020204030204" pitchFamily="34" charset="0"/>
                          <a:ea typeface="Calibri" panose="020F0502020204030204" pitchFamily="34" charset="0"/>
                          <a:cs typeface="Calibri" panose="020F0502020204030204" pitchFamily="34" charset="0"/>
                        </a:rPr>
                        <a:t>3</a:t>
                      </a:r>
                      <a:r>
                        <a:rPr lang="pl-PL" sz="1400" noProof="0" dirty="0">
                          <a:latin typeface="Calibri" panose="020F0502020204030204" pitchFamily="34" charset="0"/>
                          <a:ea typeface="Calibri" panose="020F0502020204030204" pitchFamily="34" charset="0"/>
                          <a:cs typeface="Calibri" panose="020F0502020204030204" pitchFamily="34" charset="0"/>
                        </a:rPr>
                        <a:t> {10}</a:t>
                      </a:r>
                      <a:endParaRPr lang="en-US" sz="1400" noProof="0" dirty="0">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400" noProof="0" dirty="0">
                          <a:latin typeface="Calibri" panose="020F0502020204030204" pitchFamily="34" charset="0"/>
                          <a:ea typeface="Calibri" panose="020F0502020204030204" pitchFamily="34" charset="0"/>
                          <a:cs typeface="Calibri" panose="020F0502020204030204" pitchFamily="34" charset="0"/>
                        </a:rPr>
                        <a:t>1</a:t>
                      </a:r>
                      <a:r>
                        <a:rPr lang="pl-PL" sz="1400" noProof="0" dirty="0">
                          <a:latin typeface="Calibri" panose="020F0502020204030204" pitchFamily="34" charset="0"/>
                          <a:ea typeface="Calibri" panose="020F0502020204030204" pitchFamily="34" charset="0"/>
                          <a:cs typeface="Calibri" panose="020F0502020204030204" pitchFamily="34" charset="0"/>
                        </a:rPr>
                        <a:t> {3}</a:t>
                      </a:r>
                      <a:endParaRPr lang="en-US" sz="1400" noProof="0" dirty="0">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en-US" sz="1400" noProof="0" dirty="0">
                          <a:latin typeface="Calibri" panose="020F0502020204030204" pitchFamily="34" charset="0"/>
                          <a:ea typeface="Calibri" panose="020F0502020204030204" pitchFamily="34" charset="0"/>
                          <a:cs typeface="Calibri" panose="020F050202020403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69193474"/>
                  </a:ext>
                </a:extLst>
              </a:tr>
              <a:tr h="218265">
                <a:tc rowSpan="2">
                  <a:txBody>
                    <a:bodyPr/>
                    <a:lstStyle/>
                    <a:p>
                      <a:pPr algn="ctr"/>
                      <a:r>
                        <a:rPr lang="en-US" sz="1400" b="1" noProof="0" dirty="0">
                          <a:latin typeface="Calibri" panose="020F0502020204030204" pitchFamily="34" charset="0"/>
                          <a:ea typeface="Calibri" panose="020F0502020204030204" pitchFamily="34" charset="0"/>
                          <a:cs typeface="Calibri" panose="020F0502020204030204" pitchFamily="34" charset="0"/>
                        </a:rPr>
                        <a:t>2026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noProof="0" dirty="0">
                          <a:latin typeface="Calibri" panose="020F0502020204030204" pitchFamily="34" charset="0"/>
                          <a:ea typeface="Calibri" panose="020F0502020204030204" pitchFamily="34" charset="0"/>
                          <a:cs typeface="Calibri" panose="020F0502020204030204" pitchFamily="34" charset="0"/>
                        </a:rPr>
                        <a:t>PRONAR assets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l-PL" sz="1400" noProof="0" dirty="0">
                          <a:latin typeface="Calibri" panose="020F0502020204030204" pitchFamily="34" charset="0"/>
                          <a:ea typeface="Calibri" panose="020F0502020204030204" pitchFamily="34" charset="0"/>
                          <a:cs typeface="Calibri" panose="020F0502020204030204" pitchFamily="34" charset="0"/>
                        </a:rPr>
                        <a:t>6 {75}</a:t>
                      </a:r>
                      <a:endParaRPr lang="en-US" sz="1400" noProof="0" dirty="0">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pl-PL" sz="1400" noProof="0" dirty="0">
                          <a:latin typeface="Calibri" panose="020F0502020204030204" pitchFamily="34" charset="0"/>
                          <a:ea typeface="Calibri" panose="020F0502020204030204" pitchFamily="34" charset="0"/>
                          <a:cs typeface="Calibri" panose="020F0502020204030204" pitchFamily="34" charset="0"/>
                        </a:rPr>
                        <a:t>1 {12}</a:t>
                      </a:r>
                      <a:endParaRPr lang="en-US" sz="1400" noProof="0" dirty="0">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pl-PL" sz="1400" noProof="0" dirty="0">
                          <a:latin typeface="Calibri" panose="020F0502020204030204" pitchFamily="34" charset="0"/>
                          <a:ea typeface="Calibri" panose="020F0502020204030204" pitchFamily="34" charset="0"/>
                          <a:cs typeface="Calibri" panose="020F0502020204030204" pitchFamily="34" charset="0"/>
                        </a:rPr>
                        <a:t>5 {50}</a:t>
                      </a:r>
                      <a:endParaRPr lang="en-US" sz="1400" noProof="0" dirty="0">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8081386"/>
                  </a:ext>
                </a:extLst>
              </a:tr>
              <a:tr h="218265">
                <a:tc vMerge="1">
                  <a:txBody>
                    <a:bodyPr/>
                    <a:lstStyle/>
                    <a:p>
                      <a:endParaRPr lang="pl-PL" sz="1600" dirty="0">
                        <a:latin typeface="Calibri" panose="020F0502020204030204" pitchFamily="34" charset="0"/>
                        <a:ea typeface="Calibri" panose="020F0502020204030204" pitchFamily="34" charset="0"/>
                        <a:cs typeface="Calibri" panose="020F0502020204030204" pitchFamily="34" charset="0"/>
                      </a:endParaRPr>
                    </a:p>
                  </a:txBody>
                  <a:tcPr/>
                </a:tc>
                <a:tc>
                  <a:txBody>
                    <a:bodyPr/>
                    <a:lstStyle/>
                    <a:p>
                      <a:pPr algn="ctr"/>
                      <a:r>
                        <a:rPr lang="en-US" sz="1400" noProof="0" dirty="0">
                          <a:latin typeface="Calibri" panose="020F0502020204030204" pitchFamily="34" charset="0"/>
                          <a:ea typeface="Calibri" panose="020F0502020204030204" pitchFamily="34" charset="0"/>
                          <a:cs typeface="Calibri" panose="020F0502020204030204" pitchFamily="34" charset="0"/>
                        </a:rPr>
                        <a:t>Other assets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noProof="0" dirty="0">
                          <a:latin typeface="Calibri" panose="020F0502020204030204" pitchFamily="34" charset="0"/>
                          <a:ea typeface="Calibri" panose="020F0502020204030204" pitchFamily="34" charset="0"/>
                          <a:cs typeface="Calibri" panose="020F0502020204030204" pitchFamily="34" charset="0"/>
                        </a:rPr>
                        <a:t>1</a:t>
                      </a:r>
                      <a:r>
                        <a:rPr lang="pl-PL" sz="1400" noProof="0" dirty="0">
                          <a:latin typeface="Calibri" panose="020F0502020204030204" pitchFamily="34" charset="0"/>
                          <a:ea typeface="Calibri" panose="020F0502020204030204" pitchFamily="34" charset="0"/>
                          <a:cs typeface="Calibri" panose="020F0502020204030204" pitchFamily="34" charset="0"/>
                        </a:rPr>
                        <a:t>5 {50}</a:t>
                      </a:r>
                      <a:endParaRPr lang="en-US" sz="1400" noProof="0" dirty="0">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pl-PL" sz="1400" noProof="0" dirty="0">
                          <a:latin typeface="Calibri" panose="020F0502020204030204" pitchFamily="34" charset="0"/>
                          <a:ea typeface="Calibri" panose="020F0502020204030204" pitchFamily="34" charset="0"/>
                          <a:cs typeface="Calibri" panose="020F0502020204030204" pitchFamily="34" charset="0"/>
                        </a:rPr>
                        <a:t>2 {6}</a:t>
                      </a:r>
                      <a:endParaRPr lang="en-US" sz="1400" noProof="0" dirty="0">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pl-PL" sz="1400" noProof="0" dirty="0">
                          <a:latin typeface="Calibri" panose="020F0502020204030204" pitchFamily="34" charset="0"/>
                          <a:ea typeface="Calibri" panose="020F0502020204030204" pitchFamily="34" charset="0"/>
                          <a:cs typeface="Calibri" panose="020F0502020204030204" pitchFamily="34" charset="0"/>
                        </a:rPr>
                        <a:t>5 {15}</a:t>
                      </a:r>
                      <a:endParaRPr lang="en-US" sz="1400" noProof="0" dirty="0">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5636657"/>
                  </a:ext>
                </a:extLst>
              </a:tr>
              <a:tr h="218265">
                <a:tc>
                  <a:txBody>
                    <a:bodyPr/>
                    <a:lstStyle/>
                    <a:p>
                      <a:pPr algn="ctr"/>
                      <a:r>
                        <a:rPr lang="pl-PL" sz="1400" b="1" noProof="0" dirty="0">
                          <a:latin typeface="Calibri" panose="020F0502020204030204" pitchFamily="34" charset="0"/>
                          <a:ea typeface="Calibri" panose="020F0502020204030204" pitchFamily="34" charset="0"/>
                          <a:cs typeface="Calibri" panose="020F0502020204030204" pitchFamily="34" charset="0"/>
                        </a:rPr>
                        <a:t>Total</a:t>
                      </a:r>
                      <a:endParaRPr lang="en-US" sz="1400" b="1" noProof="0" dirty="0">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400" b="1" noProof="0" dirty="0">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pl-PL" sz="1400" b="1" noProof="0" dirty="0">
                          <a:latin typeface="Calibri" panose="020F0502020204030204" pitchFamily="34" charset="0"/>
                          <a:ea typeface="Calibri" panose="020F0502020204030204" pitchFamily="34" charset="0"/>
                          <a:cs typeface="Calibri" panose="020F0502020204030204" pitchFamily="34" charset="0"/>
                        </a:rPr>
                        <a:t>26 {160}</a:t>
                      </a:r>
                      <a:endParaRPr lang="en-US" sz="1400" b="1" noProof="0" dirty="0">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pl-PL" sz="1400" b="1" noProof="0" dirty="0">
                          <a:latin typeface="Calibri" panose="020F0502020204030204" pitchFamily="34" charset="0"/>
                          <a:ea typeface="Calibri" panose="020F0502020204030204" pitchFamily="34" charset="0"/>
                          <a:cs typeface="Calibri" panose="020F0502020204030204" pitchFamily="34" charset="0"/>
                        </a:rPr>
                        <a:t>4 {21}</a:t>
                      </a:r>
                      <a:endParaRPr lang="en-US" sz="1400" b="1" noProof="0" dirty="0">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algn="ctr"/>
                      <a:r>
                        <a:rPr lang="pl-PL" sz="1400" b="1" noProof="0" dirty="0">
                          <a:latin typeface="Calibri" panose="020F0502020204030204" pitchFamily="34" charset="0"/>
                          <a:ea typeface="Calibri" panose="020F0502020204030204" pitchFamily="34" charset="0"/>
                          <a:cs typeface="Calibri" panose="020F0502020204030204" pitchFamily="34" charset="0"/>
                        </a:rPr>
                        <a:t>10 {65}</a:t>
                      </a:r>
                      <a:endParaRPr lang="en-US" sz="1400" b="1" noProof="0" dirty="0">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4029902"/>
                  </a:ext>
                </a:extLst>
              </a:tr>
            </a:tbl>
          </a:graphicData>
        </a:graphic>
      </p:graphicFrame>
      <p:sp>
        <p:nvSpPr>
          <p:cNvPr id="6" name="pole tekstowe 5">
            <a:extLst>
              <a:ext uri="{FF2B5EF4-FFF2-40B4-BE49-F238E27FC236}">
                <a16:creationId xmlns:a16="http://schemas.microsoft.com/office/drawing/2014/main" id="{F094DCDC-AEC8-4B33-A295-3BE72C1D0E71}"/>
              </a:ext>
            </a:extLst>
          </p:cNvPr>
          <p:cNvSpPr txBox="1"/>
          <p:nvPr/>
        </p:nvSpPr>
        <p:spPr>
          <a:xfrm>
            <a:off x="5478691" y="5485148"/>
            <a:ext cx="3291840" cy="307777"/>
          </a:xfrm>
          <a:prstGeom prst="rect">
            <a:avLst/>
          </a:prstGeom>
          <a:noFill/>
        </p:spPr>
        <p:txBody>
          <a:bodyPr wrap="square" rtlCol="0">
            <a:spAutoFit/>
          </a:bodyPr>
          <a:lstStyle/>
          <a:p>
            <a:r>
              <a:rPr lang="en-US" sz="1400" b="1" dirty="0">
                <a:solidFill>
                  <a:schemeClr val="bg2"/>
                </a:solidFill>
                <a:latin typeface="Calibri" panose="020F0502020204030204" pitchFamily="34" charset="0"/>
                <a:ea typeface="Calibri" panose="020F0502020204030204" pitchFamily="34" charset="0"/>
                <a:cs typeface="Calibri" panose="020F0502020204030204" pitchFamily="34" charset="0"/>
              </a:rPr>
              <a:t>Promotional offer 30 </a:t>
            </a:r>
            <a:r>
              <a:rPr lang="en-US" sz="1400" b="1" dirty="0" err="1">
                <a:solidFill>
                  <a:schemeClr val="bg2"/>
                </a:solidFill>
                <a:latin typeface="Calibri" panose="020F0502020204030204" pitchFamily="34" charset="0"/>
                <a:ea typeface="Calibri" panose="020F0502020204030204" pitchFamily="34" charset="0"/>
                <a:cs typeface="Calibri" panose="020F0502020204030204" pitchFamily="34" charset="0"/>
              </a:rPr>
              <a:t>mPLN</a:t>
            </a:r>
            <a:endParaRPr lang="en-US" sz="1400" b="1" dirty="0">
              <a:solidFill>
                <a:schemeClr val="bg2"/>
              </a:solidFill>
              <a:latin typeface="Calibri" panose="020F0502020204030204" pitchFamily="34" charset="0"/>
              <a:ea typeface="Calibri" panose="020F0502020204030204" pitchFamily="34" charset="0"/>
              <a:cs typeface="Calibri" panose="020F0502020204030204" pitchFamily="34" charset="0"/>
            </a:endParaRPr>
          </a:p>
        </p:txBody>
      </p:sp>
      <p:sp>
        <p:nvSpPr>
          <p:cNvPr id="8" name="Nawias klamrowy otwierający 7">
            <a:extLst>
              <a:ext uri="{FF2B5EF4-FFF2-40B4-BE49-F238E27FC236}">
                <a16:creationId xmlns:a16="http://schemas.microsoft.com/office/drawing/2014/main" id="{202270A5-685F-43CA-AF9E-5AA7EBA3962C}"/>
              </a:ext>
            </a:extLst>
          </p:cNvPr>
          <p:cNvSpPr/>
          <p:nvPr/>
        </p:nvSpPr>
        <p:spPr>
          <a:xfrm rot="16200000">
            <a:off x="6248303" y="3575571"/>
            <a:ext cx="203153" cy="366979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a:p>
        </p:txBody>
      </p:sp>
    </p:spTree>
    <p:extLst>
      <p:ext uri="{BB962C8B-B14F-4D97-AF65-F5344CB8AC3E}">
        <p14:creationId xmlns:p14="http://schemas.microsoft.com/office/powerpoint/2010/main" val="2205479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4"/>
          </p:nvPr>
        </p:nvSpPr>
        <p:spPr>
          <a:xfrm>
            <a:off x="48673" y="6401325"/>
            <a:ext cx="943180" cy="366183"/>
          </a:xfrm>
        </p:spPr>
        <p:txBody>
          <a:bodyPr/>
          <a:lstStyle/>
          <a:p>
            <a:pPr defTabSz="467527">
              <a:defRPr/>
            </a:pPr>
            <a:fld id="{332DF002-2E43-485C-89F8-8DCEF59D6C4F}" type="slidenum">
              <a:rPr lang="en-US" smtClean="0">
                <a:latin typeface="Arial"/>
              </a:rPr>
              <a:pPr defTabSz="467527">
                <a:defRPr/>
              </a:pPr>
              <a:t>12</a:t>
            </a:fld>
            <a:endParaRPr lang="en-US" dirty="0">
              <a:latin typeface="Arial"/>
            </a:endParaRPr>
          </a:p>
        </p:txBody>
      </p:sp>
      <p:sp>
        <p:nvSpPr>
          <p:cNvPr id="6" name="Tytuł 1">
            <a:extLst>
              <a:ext uri="{FF2B5EF4-FFF2-40B4-BE49-F238E27FC236}">
                <a16:creationId xmlns:a16="http://schemas.microsoft.com/office/drawing/2014/main" id="{152215DF-6EBA-45CA-97D1-1E9092F3B684}"/>
              </a:ext>
            </a:extLst>
          </p:cNvPr>
          <p:cNvSpPr txBox="1">
            <a:spLocks/>
          </p:cNvSpPr>
          <p:nvPr/>
        </p:nvSpPr>
        <p:spPr bwMode="gray">
          <a:xfrm>
            <a:off x="710437" y="314478"/>
            <a:ext cx="10824633" cy="454536"/>
          </a:xfrm>
          <a:prstGeom prst="rect">
            <a:avLst/>
          </a:prstGeom>
        </p:spPr>
        <p:txBody>
          <a:bodyPr vert="horz" lIns="0" tIns="0" rIns="0" bIns="0" rtlCol="0" anchor="b" anchorCtr="0">
            <a:noAutofit/>
          </a:bodyPr>
          <a:lstStyle>
            <a:lvl1pPr algn="ctr" defTabSz="685773" rtl="0" eaLnBrk="1" latinLnBrk="0" hangingPunct="1">
              <a:lnSpc>
                <a:spcPct val="90000"/>
              </a:lnSpc>
              <a:spcBef>
                <a:spcPts val="0"/>
              </a:spcBef>
              <a:spcAft>
                <a:spcPts val="0"/>
              </a:spcAft>
              <a:buNone/>
              <a:defRPr sz="4500" b="1" kern="1200" cap="none" baseline="0">
                <a:solidFill>
                  <a:schemeClr val="accent1"/>
                </a:solidFill>
                <a:latin typeface="+mj-lt"/>
                <a:ea typeface="+mj-ea"/>
                <a:cs typeface="+mj-cs"/>
              </a:defRPr>
            </a:lvl1pPr>
          </a:lstStyle>
          <a:p>
            <a:pPr algn="l"/>
            <a:r>
              <a:rPr lang="en-US" sz="2400" dirty="0">
                <a:latin typeface="Calibri" panose="020F0502020204030204" pitchFamily="34" charset="0"/>
                <a:cs typeface="Calibri" panose="020F0502020204030204" pitchFamily="34" charset="0"/>
              </a:rPr>
              <a:t>Customer journey (1/2)</a:t>
            </a:r>
          </a:p>
        </p:txBody>
      </p:sp>
      <p:sp>
        <p:nvSpPr>
          <p:cNvPr id="9" name="Rectangle 9">
            <a:extLst>
              <a:ext uri="{FF2B5EF4-FFF2-40B4-BE49-F238E27FC236}">
                <a16:creationId xmlns:a16="http://schemas.microsoft.com/office/drawing/2014/main" id="{7C8501DA-83CE-4F75-9B29-550D7874C737}"/>
              </a:ext>
            </a:extLst>
          </p:cNvPr>
          <p:cNvSpPr/>
          <p:nvPr/>
        </p:nvSpPr>
        <p:spPr>
          <a:xfrm>
            <a:off x="143454" y="603434"/>
            <a:ext cx="11391616" cy="5632311"/>
          </a:xfrm>
          <a:prstGeom prst="rect">
            <a:avLst/>
          </a:prstGeom>
        </p:spPr>
        <p:txBody>
          <a:bodyPr wrap="square">
            <a:spAutoFit/>
          </a:bodyPr>
          <a:lstStyle/>
          <a:p>
            <a:endParaRPr lang="en-US" sz="2000" b="1" dirty="0">
              <a:solidFill>
                <a:srgbClr val="008789"/>
              </a:solidFill>
              <a:latin typeface="Calibri" panose="020F0502020204030204" pitchFamily="34" charset="0"/>
              <a:cs typeface="Calibri" panose="020F0502020204030204" pitchFamily="34" charset="0"/>
            </a:endParaRPr>
          </a:p>
          <a:p>
            <a:r>
              <a:rPr lang="en-US" sz="2000" b="1" dirty="0">
                <a:solidFill>
                  <a:srgbClr val="008789"/>
                </a:solidFill>
                <a:latin typeface="Calibri" panose="020F0502020204030204" pitchFamily="34" charset="0"/>
                <a:cs typeface="Calibri" panose="020F0502020204030204" pitchFamily="34" charset="0"/>
              </a:rPr>
              <a:t>        For customers purchasing asset from LRD-listed dealers:</a:t>
            </a:r>
          </a:p>
          <a:p>
            <a:pPr lvl="1"/>
            <a:endParaRPr lang="en-US" sz="2000" b="1" dirty="0">
              <a:solidFill>
                <a:schemeClr val="accent3"/>
              </a:solidFill>
              <a:latin typeface="Calibri" panose="020F0502020204030204" pitchFamily="34" charset="0"/>
              <a:cs typeface="Calibri" panose="020F0502020204030204" pitchFamily="34" charset="0"/>
            </a:endParaRPr>
          </a:p>
          <a:p>
            <a:pPr lvl="1"/>
            <a:r>
              <a:rPr lang="en-US" sz="2000" b="1" dirty="0">
                <a:solidFill>
                  <a:schemeClr val="accent3"/>
                </a:solidFill>
                <a:latin typeface="Calibri" panose="020F0502020204030204" pitchFamily="34" charset="0"/>
                <a:cs typeface="Calibri" panose="020F0502020204030204" pitchFamily="34" charset="0"/>
              </a:rPr>
              <a:t>Documents:</a:t>
            </a:r>
          </a:p>
          <a:p>
            <a:pPr marL="838190" lvl="1" indent="-380990">
              <a:buFont typeface="Arial" panose="020B0604020202020204" pitchFamily="34" charset="0"/>
              <a:buChar char="•"/>
            </a:pPr>
            <a:r>
              <a:rPr lang="en-US" sz="2000" dirty="0">
                <a:solidFill>
                  <a:schemeClr val="accent3"/>
                </a:solidFill>
                <a:latin typeface="Calibri" panose="020F0502020204030204" pitchFamily="34" charset="0"/>
                <a:cs typeface="Calibri" panose="020F0502020204030204" pitchFamily="34" charset="0"/>
              </a:rPr>
              <a:t>basic list of farmer's documents: payment order and direct payments</a:t>
            </a:r>
          </a:p>
          <a:p>
            <a:pPr marL="838190" lvl="1" indent="-380990">
              <a:buFont typeface="Arial" panose="020B0604020202020204" pitchFamily="34" charset="0"/>
              <a:buChar char="•"/>
            </a:pPr>
            <a:r>
              <a:rPr lang="en-US" sz="2000" dirty="0">
                <a:solidFill>
                  <a:schemeClr val="accent3"/>
                </a:solidFill>
                <a:latin typeface="Calibri" panose="020F0502020204030204" pitchFamily="34" charset="0"/>
                <a:cs typeface="Calibri" panose="020F0502020204030204" pitchFamily="34" charset="0"/>
              </a:rPr>
              <a:t>for transactions with BGK or </a:t>
            </a:r>
            <a:r>
              <a:rPr lang="en-US" sz="2000" dirty="0" err="1">
                <a:solidFill>
                  <a:schemeClr val="accent3"/>
                </a:solidFill>
                <a:latin typeface="Calibri" panose="020F0502020204030204" pitchFamily="34" charset="0"/>
                <a:cs typeface="Calibri" panose="020F0502020204030204" pitchFamily="34" charset="0"/>
              </a:rPr>
              <a:t>ARiMR</a:t>
            </a:r>
            <a:r>
              <a:rPr lang="en-US" sz="2000" dirty="0">
                <a:solidFill>
                  <a:schemeClr val="accent3"/>
                </a:solidFill>
                <a:latin typeface="Calibri" panose="020F0502020204030204" pitchFamily="34" charset="0"/>
                <a:cs typeface="Calibri" panose="020F0502020204030204" pitchFamily="34" charset="0"/>
              </a:rPr>
              <a:t>, depending on the formal and legal situation of the farmer, the list includes additional documents for </a:t>
            </a:r>
            <a:r>
              <a:rPr lang="en-US" sz="2000" dirty="0" err="1">
                <a:solidFill>
                  <a:schemeClr val="accent3"/>
                </a:solidFill>
                <a:latin typeface="Calibri" panose="020F0502020204030204" pitchFamily="34" charset="0"/>
                <a:cs typeface="Calibri" panose="020F0502020204030204" pitchFamily="34" charset="0"/>
              </a:rPr>
              <a:t>ARiMR</a:t>
            </a:r>
            <a:r>
              <a:rPr lang="en-US" sz="2000" dirty="0">
                <a:solidFill>
                  <a:schemeClr val="accent3"/>
                </a:solidFill>
                <a:latin typeface="Calibri" panose="020F0502020204030204" pitchFamily="34" charset="0"/>
                <a:cs typeface="Calibri" panose="020F0502020204030204" pitchFamily="34" charset="0"/>
              </a:rPr>
              <a:t> and BGK, which are collected by the Advisor during the farm visit</a:t>
            </a:r>
            <a:endParaRPr lang="en-US" sz="2000" dirty="0">
              <a:solidFill>
                <a:srgbClr val="008789"/>
              </a:solidFill>
              <a:latin typeface="Calibri" panose="020F0502020204030204" pitchFamily="34" charset="0"/>
              <a:cs typeface="Calibri" panose="020F0502020204030204" pitchFamily="34" charset="0"/>
            </a:endParaRPr>
          </a:p>
          <a:p>
            <a:pPr lvl="1"/>
            <a:endParaRPr lang="en-US" sz="2000" b="1" dirty="0">
              <a:solidFill>
                <a:schemeClr val="accent3"/>
              </a:solidFill>
              <a:latin typeface="Calibri" panose="020F0502020204030204" pitchFamily="34" charset="0"/>
              <a:cs typeface="Calibri" panose="020F0502020204030204" pitchFamily="34" charset="0"/>
            </a:endParaRPr>
          </a:p>
          <a:p>
            <a:pPr lvl="1"/>
            <a:r>
              <a:rPr lang="en-US" sz="2000" b="1" dirty="0">
                <a:solidFill>
                  <a:schemeClr val="accent3"/>
                </a:solidFill>
                <a:latin typeface="Calibri" panose="020F0502020204030204" pitchFamily="34" charset="0"/>
                <a:cs typeface="Calibri" panose="020F0502020204030204" pitchFamily="34" charset="0"/>
              </a:rPr>
              <a:t>Collateral:</a:t>
            </a:r>
          </a:p>
          <a:p>
            <a:pPr marL="838190" lvl="1" indent="-380990">
              <a:buFont typeface="Arial" panose="020B0604020202020204" pitchFamily="34" charset="0"/>
              <a:buChar char="•"/>
            </a:pPr>
            <a:r>
              <a:rPr lang="en-US" sz="2000" dirty="0">
                <a:solidFill>
                  <a:schemeClr val="accent3"/>
                </a:solidFill>
                <a:latin typeface="Calibri" panose="020F0502020204030204" pitchFamily="34" charset="0"/>
                <a:cs typeface="Calibri" panose="020F0502020204030204" pitchFamily="34" charset="0"/>
              </a:rPr>
              <a:t>for new assets , w/o collateral assessment, amount of invoice as initial value of collateral </a:t>
            </a:r>
          </a:p>
          <a:p>
            <a:pPr marL="838190" lvl="1" indent="-380990">
              <a:buFont typeface="Arial" panose="020B0604020202020204" pitchFamily="34" charset="0"/>
              <a:buChar char="•"/>
            </a:pPr>
            <a:r>
              <a:rPr lang="en-US" sz="2000" dirty="0">
                <a:solidFill>
                  <a:schemeClr val="accent3"/>
                </a:solidFill>
                <a:latin typeface="Calibri" panose="020F0502020204030204" pitchFamily="34" charset="0"/>
                <a:cs typeface="Calibri" panose="020F0502020204030204" pitchFamily="34" charset="0"/>
              </a:rPr>
              <a:t>for used machines, each time machines will be verified by Collateral Bureau. </a:t>
            </a:r>
          </a:p>
          <a:p>
            <a:pPr lvl="1"/>
            <a:endParaRPr lang="en-US" sz="2000" b="1" dirty="0">
              <a:solidFill>
                <a:schemeClr val="accent3"/>
              </a:solidFill>
              <a:latin typeface="Calibri" panose="020F0502020204030204" pitchFamily="34" charset="0"/>
              <a:cs typeface="Calibri" panose="020F0502020204030204" pitchFamily="34" charset="0"/>
            </a:endParaRPr>
          </a:p>
          <a:p>
            <a:pPr lvl="1"/>
            <a:r>
              <a:rPr lang="en-US" sz="2000" b="1" dirty="0">
                <a:solidFill>
                  <a:schemeClr val="accent3"/>
                </a:solidFill>
                <a:latin typeface="Calibri" panose="020F0502020204030204" pitchFamily="34" charset="0"/>
                <a:cs typeface="Calibri" panose="020F0502020204030204" pitchFamily="34" charset="0"/>
              </a:rPr>
              <a:t>Process &amp; decision:</a:t>
            </a:r>
            <a:r>
              <a:rPr lang="en-US" sz="2000" dirty="0">
                <a:solidFill>
                  <a:schemeClr val="accent3"/>
                </a:solidFill>
                <a:latin typeface="Calibri" panose="020F0502020204030204" pitchFamily="34" charset="0"/>
                <a:cs typeface="Calibri" panose="020F0502020204030204" pitchFamily="34" charset="0"/>
              </a:rPr>
              <a:t> </a:t>
            </a:r>
          </a:p>
          <a:p>
            <a:pPr marL="838190" lvl="1" indent="-380990">
              <a:buFont typeface="Arial" panose="020B0604020202020204" pitchFamily="34" charset="0"/>
              <a:buChar char="•"/>
            </a:pPr>
            <a:r>
              <a:rPr lang="en-US" sz="2000" dirty="0">
                <a:solidFill>
                  <a:schemeClr val="accent3"/>
                </a:solidFill>
                <a:latin typeface="Calibri" panose="020F0502020204030204" pitchFamily="34" charset="0"/>
                <a:cs typeface="Calibri" panose="020F0502020204030204" pitchFamily="34" charset="0"/>
              </a:rPr>
              <a:t>simplified process with decision at farm with automatic decision at Advisor level (forecasted 40% positive decision ratio at this level) at </a:t>
            </a:r>
            <a:r>
              <a:rPr lang="en-US" sz="2000" dirty="0" err="1">
                <a:solidFill>
                  <a:schemeClr val="accent3"/>
                </a:solidFill>
                <a:latin typeface="Calibri" panose="020F0502020204030204" pitchFamily="34" charset="0"/>
                <a:cs typeface="Calibri" panose="020F0502020204030204" pitchFamily="34" charset="0"/>
              </a:rPr>
              <a:t>Agrodik</a:t>
            </a:r>
            <a:r>
              <a:rPr lang="en-US" sz="2000" dirty="0">
                <a:solidFill>
                  <a:schemeClr val="accent3"/>
                </a:solidFill>
                <a:latin typeface="Calibri" panose="020F0502020204030204" pitchFamily="34" charset="0"/>
                <a:cs typeface="Calibri" panose="020F0502020204030204" pitchFamily="34" charset="0"/>
              </a:rPr>
              <a:t> within 1h</a:t>
            </a:r>
          </a:p>
          <a:p>
            <a:pPr marL="838190" lvl="1" indent="-380990">
              <a:buFont typeface="Arial" panose="020B0604020202020204" pitchFamily="34" charset="0"/>
              <a:buChar char="•"/>
            </a:pPr>
            <a:r>
              <a:rPr lang="en-US" sz="2000" dirty="0">
                <a:solidFill>
                  <a:schemeClr val="accent3"/>
                </a:solidFill>
                <a:latin typeface="Calibri" panose="020F0502020204030204" pitchFamily="34" charset="0"/>
                <a:cs typeface="Calibri" panose="020F0502020204030204" pitchFamily="34" charset="0"/>
              </a:rPr>
              <a:t>the maximum credit exposure for which the Advisor may issue a decision during a single visit is 0.5 </a:t>
            </a:r>
            <a:r>
              <a:rPr lang="en-US" sz="2000" dirty="0" err="1">
                <a:solidFill>
                  <a:schemeClr val="accent3"/>
                </a:solidFill>
                <a:latin typeface="Calibri" panose="020F0502020204030204" pitchFamily="34" charset="0"/>
                <a:cs typeface="Calibri" panose="020F0502020204030204" pitchFamily="34" charset="0"/>
              </a:rPr>
              <a:t>mPLN</a:t>
            </a:r>
            <a:r>
              <a:rPr lang="en-US" sz="2000" dirty="0">
                <a:solidFill>
                  <a:schemeClr val="accent3"/>
                </a:solidFill>
                <a:latin typeface="Calibri" panose="020F0502020204030204" pitchFamily="34" charset="0"/>
                <a:cs typeface="Calibri" panose="020F0502020204030204" pitchFamily="34" charset="0"/>
              </a:rPr>
              <a:t> (1 </a:t>
            </a:r>
            <a:r>
              <a:rPr lang="en-US" sz="2000" dirty="0" err="1">
                <a:solidFill>
                  <a:schemeClr val="accent3"/>
                </a:solidFill>
                <a:latin typeface="Calibri" panose="020F0502020204030204" pitchFamily="34" charset="0"/>
                <a:cs typeface="Calibri" panose="020F0502020204030204" pitchFamily="34" charset="0"/>
              </a:rPr>
              <a:t>mPLN</a:t>
            </a:r>
            <a:r>
              <a:rPr lang="en-US" sz="2000" dirty="0">
                <a:solidFill>
                  <a:schemeClr val="accent3"/>
                </a:solidFill>
                <a:latin typeface="Calibri" panose="020F0502020204030204" pitchFamily="34" charset="0"/>
                <a:cs typeface="Calibri" panose="020F0502020204030204" pitchFamily="34" charset="0"/>
              </a:rPr>
              <a:t> under consideration by Risk)</a:t>
            </a:r>
          </a:p>
        </p:txBody>
      </p:sp>
    </p:spTree>
    <p:extLst>
      <p:ext uri="{BB962C8B-B14F-4D97-AF65-F5344CB8AC3E}">
        <p14:creationId xmlns:p14="http://schemas.microsoft.com/office/powerpoint/2010/main" val="3233803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numeru slajdu 2">
            <a:extLst>
              <a:ext uri="{FF2B5EF4-FFF2-40B4-BE49-F238E27FC236}">
                <a16:creationId xmlns:a16="http://schemas.microsoft.com/office/drawing/2014/main" id="{EFFCD5B1-C5FF-48F7-9367-0466B11500A3}"/>
              </a:ext>
            </a:extLst>
          </p:cNvPr>
          <p:cNvSpPr>
            <a:spLocks noGrp="1"/>
          </p:cNvSpPr>
          <p:nvPr>
            <p:ph type="sldNum" sz="quarter" idx="10"/>
          </p:nvPr>
        </p:nvSpPr>
        <p:spPr/>
        <p:txBody>
          <a:bodyPr/>
          <a:lstStyle/>
          <a:p>
            <a:pPr defTabSz="467539">
              <a:defRPr/>
            </a:pPr>
            <a:fld id="{332DF002-2E43-485C-89F8-8DCEF59D6C4F}" type="slidenum">
              <a:rPr lang="en-US" smtClean="0">
                <a:latin typeface="Arial"/>
              </a:rPr>
              <a:pPr defTabSz="467539">
                <a:defRPr/>
              </a:pPr>
              <a:t>13</a:t>
            </a:fld>
            <a:endParaRPr lang="en-US" dirty="0">
              <a:latin typeface="Arial"/>
            </a:endParaRPr>
          </a:p>
        </p:txBody>
      </p:sp>
      <p:grpSp>
        <p:nvGrpSpPr>
          <p:cNvPr id="14" name="Grupa 13">
            <a:extLst>
              <a:ext uri="{FF2B5EF4-FFF2-40B4-BE49-F238E27FC236}">
                <a16:creationId xmlns:a16="http://schemas.microsoft.com/office/drawing/2014/main" id="{90CB1C56-FD7C-4CF4-8371-E0BFBA0D1D56}"/>
              </a:ext>
            </a:extLst>
          </p:cNvPr>
          <p:cNvGrpSpPr/>
          <p:nvPr/>
        </p:nvGrpSpPr>
        <p:grpSpPr>
          <a:xfrm>
            <a:off x="359907" y="1649527"/>
            <a:ext cx="1263892" cy="889163"/>
            <a:chOff x="122995" y="1739922"/>
            <a:chExt cx="1441558" cy="895952"/>
          </a:xfrm>
        </p:grpSpPr>
        <p:sp>
          <p:nvSpPr>
            <p:cNvPr id="8" name="pole tekstowe 7">
              <a:extLst>
                <a:ext uri="{FF2B5EF4-FFF2-40B4-BE49-F238E27FC236}">
                  <a16:creationId xmlns:a16="http://schemas.microsoft.com/office/drawing/2014/main" id="{54BB81D7-E3CD-4364-B167-6C469A84463A}"/>
                </a:ext>
              </a:extLst>
            </p:cNvPr>
            <p:cNvSpPr txBox="1"/>
            <p:nvPr/>
          </p:nvSpPr>
          <p:spPr>
            <a:xfrm>
              <a:off x="122995" y="2294735"/>
              <a:ext cx="1441558" cy="341139"/>
            </a:xfrm>
            <a:prstGeom prst="rect">
              <a:avLst/>
            </a:prstGeom>
            <a:noFill/>
          </p:spPr>
          <p:txBody>
            <a:bodyPr wrap="square" rtlCol="0">
              <a:spAutoFit/>
            </a:bodyPr>
            <a:lstStyle/>
            <a:p>
              <a:pPr defTabSz="467539">
                <a:defRPr/>
              </a:pPr>
              <a:r>
                <a:rPr lang="en-US" sz="1600" b="1" dirty="0">
                  <a:solidFill>
                    <a:srgbClr val="81BC00"/>
                  </a:solidFill>
                  <a:latin typeface="Arial" panose="020B0604020202020204" pitchFamily="34" charset="0"/>
                  <a:cs typeface="Arial" panose="020B0604020202020204" pitchFamily="34" charset="0"/>
                </a:rPr>
                <a:t>DEALER</a:t>
              </a:r>
            </a:p>
          </p:txBody>
        </p:sp>
        <p:pic>
          <p:nvPicPr>
            <p:cNvPr id="1028" name="Picture 4">
              <a:extLst>
                <a:ext uri="{FF2B5EF4-FFF2-40B4-BE49-F238E27FC236}">
                  <a16:creationId xmlns:a16="http://schemas.microsoft.com/office/drawing/2014/main" id="{3F9C8295-3027-4608-8E53-16791282C7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880" y="1739922"/>
              <a:ext cx="775816" cy="5291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upa 14">
            <a:extLst>
              <a:ext uri="{FF2B5EF4-FFF2-40B4-BE49-F238E27FC236}">
                <a16:creationId xmlns:a16="http://schemas.microsoft.com/office/drawing/2014/main" id="{961DE6F2-9963-4AF9-9044-4E8BCDECA521}"/>
              </a:ext>
            </a:extLst>
          </p:cNvPr>
          <p:cNvGrpSpPr/>
          <p:nvPr/>
        </p:nvGrpSpPr>
        <p:grpSpPr>
          <a:xfrm>
            <a:off x="350757" y="2873101"/>
            <a:ext cx="1560017" cy="1088325"/>
            <a:chOff x="300646" y="2867908"/>
            <a:chExt cx="1170013" cy="816244"/>
          </a:xfrm>
        </p:grpSpPr>
        <p:pic>
          <p:nvPicPr>
            <p:cNvPr id="6" name="Grafika 5" descr="Użytkownik z wypełnieniem pełnym">
              <a:extLst>
                <a:ext uri="{FF2B5EF4-FFF2-40B4-BE49-F238E27FC236}">
                  <a16:creationId xmlns:a16="http://schemas.microsoft.com/office/drawing/2014/main" id="{D8A34397-2B5C-4243-ABBD-DD8E6A6362A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5868" y="2867908"/>
              <a:ext cx="679569" cy="679569"/>
            </a:xfrm>
            <a:prstGeom prst="rect">
              <a:avLst/>
            </a:prstGeom>
          </p:spPr>
        </p:pic>
        <p:sp>
          <p:nvSpPr>
            <p:cNvPr id="13" name="pole tekstowe 12">
              <a:extLst>
                <a:ext uri="{FF2B5EF4-FFF2-40B4-BE49-F238E27FC236}">
                  <a16:creationId xmlns:a16="http://schemas.microsoft.com/office/drawing/2014/main" id="{7A142BEE-A59F-4BF3-93C2-432439D752A8}"/>
                </a:ext>
              </a:extLst>
            </p:cNvPr>
            <p:cNvSpPr txBox="1"/>
            <p:nvPr/>
          </p:nvSpPr>
          <p:spPr>
            <a:xfrm>
              <a:off x="300646" y="3430236"/>
              <a:ext cx="1170013" cy="253916"/>
            </a:xfrm>
            <a:prstGeom prst="rect">
              <a:avLst/>
            </a:prstGeom>
            <a:noFill/>
          </p:spPr>
          <p:txBody>
            <a:bodyPr wrap="square" rtlCol="0">
              <a:spAutoFit/>
            </a:bodyPr>
            <a:lstStyle/>
            <a:p>
              <a:pPr defTabSz="467539">
                <a:defRPr/>
              </a:pPr>
              <a:r>
                <a:rPr lang="en-US" sz="1600" b="1" dirty="0">
                  <a:solidFill>
                    <a:srgbClr val="81BC00"/>
                  </a:solidFill>
                  <a:latin typeface="Arial" panose="020B0604020202020204" pitchFamily="34" charset="0"/>
                  <a:cs typeface="Arial" panose="020B0604020202020204" pitchFamily="34" charset="0"/>
                </a:rPr>
                <a:t>FARMER</a:t>
              </a:r>
            </a:p>
          </p:txBody>
        </p:sp>
      </p:grpSp>
      <p:pic>
        <p:nvPicPr>
          <p:cNvPr id="11" name="Obraz 10">
            <a:extLst>
              <a:ext uri="{FF2B5EF4-FFF2-40B4-BE49-F238E27FC236}">
                <a16:creationId xmlns:a16="http://schemas.microsoft.com/office/drawing/2014/main" id="{AFA35013-3731-4BFF-9973-86EA6457F74A}"/>
              </a:ext>
            </a:extLst>
          </p:cNvPr>
          <p:cNvPicPr>
            <a:picLocks noChangeAspect="1"/>
          </p:cNvPicPr>
          <p:nvPr/>
        </p:nvPicPr>
        <p:blipFill rotWithShape="1">
          <a:blip r:embed="rId5"/>
          <a:srcRect l="5625" b="-26250"/>
          <a:stretch/>
        </p:blipFill>
        <p:spPr>
          <a:xfrm>
            <a:off x="319595" y="5226869"/>
            <a:ext cx="1407178" cy="487421"/>
          </a:xfrm>
          <a:prstGeom prst="rect">
            <a:avLst/>
          </a:prstGeom>
        </p:spPr>
      </p:pic>
      <p:sp>
        <p:nvSpPr>
          <p:cNvPr id="20" name="Prostokąt 19">
            <a:extLst>
              <a:ext uri="{FF2B5EF4-FFF2-40B4-BE49-F238E27FC236}">
                <a16:creationId xmlns:a16="http://schemas.microsoft.com/office/drawing/2014/main" id="{1680EF2B-722A-4B39-9C05-9DCB62D153D0}"/>
              </a:ext>
            </a:extLst>
          </p:cNvPr>
          <p:cNvSpPr/>
          <p:nvPr/>
        </p:nvSpPr>
        <p:spPr>
          <a:xfrm>
            <a:off x="1820818" y="1684263"/>
            <a:ext cx="1698676" cy="716799"/>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7539">
              <a:defRPr/>
            </a:pPr>
            <a:r>
              <a:rPr lang="en-US" sz="1400" dirty="0">
                <a:solidFill>
                  <a:srgbClr val="FFFFFF"/>
                </a:solidFill>
                <a:latin typeface="Calibri" panose="020F0502020204030204" pitchFamily="34" charset="0"/>
                <a:ea typeface="Calibri" panose="020F0502020204030204" pitchFamily="34" charset="0"/>
                <a:cs typeface="Calibri" panose="020F0502020204030204" pitchFamily="34" charset="0"/>
              </a:rPr>
              <a:t>Info</a:t>
            </a:r>
            <a:r>
              <a:rPr lang="pl-PL"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rm</a:t>
            </a:r>
            <a:r>
              <a:rPr lang="en-US"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ation</a:t>
            </a:r>
            <a:r>
              <a:rPr lang="en-US" sz="1400" dirty="0">
                <a:solidFill>
                  <a:srgbClr val="FFFFFF"/>
                </a:solidFill>
                <a:latin typeface="Calibri" panose="020F0502020204030204" pitchFamily="34" charset="0"/>
                <a:ea typeface="Calibri" panose="020F0502020204030204" pitchFamily="34" charset="0"/>
                <a:cs typeface="Calibri" panose="020F0502020204030204" pitchFamily="34" charset="0"/>
              </a:rPr>
              <a:t> about the offer </a:t>
            </a:r>
            <a:r>
              <a:rPr lang="en-US" sz="1400">
                <a:solidFill>
                  <a:srgbClr val="FFFFFF"/>
                </a:solidFill>
                <a:latin typeface="Calibri" panose="020F0502020204030204" pitchFamily="34" charset="0"/>
                <a:ea typeface="Calibri" panose="020F0502020204030204" pitchFamily="34" charset="0"/>
                <a:cs typeface="Calibri" panose="020F0502020204030204" pitchFamily="34" charset="0"/>
              </a:rPr>
              <a:t>&amp; pricing </a:t>
            </a:r>
            <a:endParaRPr lang="en-US" sz="1400" dirty="0">
              <a:solidFill>
                <a:srgbClr val="FFFFFF"/>
              </a:solidFill>
              <a:latin typeface="Calibri" panose="020F0502020204030204" pitchFamily="34" charset="0"/>
              <a:ea typeface="Calibri" panose="020F0502020204030204" pitchFamily="34" charset="0"/>
              <a:cs typeface="Calibri" panose="020F0502020204030204" pitchFamily="34" charset="0"/>
            </a:endParaRPr>
          </a:p>
        </p:txBody>
      </p:sp>
      <p:sp>
        <p:nvSpPr>
          <p:cNvPr id="24" name="Prostokąt 23">
            <a:extLst>
              <a:ext uri="{FF2B5EF4-FFF2-40B4-BE49-F238E27FC236}">
                <a16:creationId xmlns:a16="http://schemas.microsoft.com/office/drawing/2014/main" id="{66D8EE8D-B527-4CCB-BC67-D18216784729}"/>
              </a:ext>
            </a:extLst>
          </p:cNvPr>
          <p:cNvSpPr/>
          <p:nvPr/>
        </p:nvSpPr>
        <p:spPr>
          <a:xfrm>
            <a:off x="1987268" y="5086576"/>
            <a:ext cx="1365776" cy="1049960"/>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7539">
              <a:defRPr/>
            </a:pPr>
            <a:r>
              <a:rPr lang="en-US" sz="1400" dirty="0">
                <a:solidFill>
                  <a:srgbClr val="FFFFFF"/>
                </a:solidFill>
                <a:latin typeface="Calibri" panose="020F0502020204030204" pitchFamily="34" charset="0"/>
                <a:ea typeface="Calibri" panose="020F0502020204030204" pitchFamily="34" charset="0"/>
                <a:cs typeface="Calibri" panose="020F0502020204030204" pitchFamily="34" charset="0"/>
              </a:rPr>
              <a:t>Contact with customer and arranging a meeting</a:t>
            </a:r>
          </a:p>
        </p:txBody>
      </p:sp>
      <p:cxnSp>
        <p:nvCxnSpPr>
          <p:cNvPr id="28" name="Łącznik prosty ze strzałką 27">
            <a:extLst>
              <a:ext uri="{FF2B5EF4-FFF2-40B4-BE49-F238E27FC236}">
                <a16:creationId xmlns:a16="http://schemas.microsoft.com/office/drawing/2014/main" id="{F7DB9742-DAEC-4CFC-993D-B1C407826F7B}"/>
              </a:ext>
            </a:extLst>
          </p:cNvPr>
          <p:cNvCxnSpPr>
            <a:cxnSpLocks/>
            <a:stCxn id="45" idx="3"/>
            <a:endCxn id="73" idx="1"/>
          </p:cNvCxnSpPr>
          <p:nvPr/>
        </p:nvCxnSpPr>
        <p:spPr>
          <a:xfrm>
            <a:off x="8156569" y="5946576"/>
            <a:ext cx="694024" cy="4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Łącznik prosty 28">
            <a:extLst>
              <a:ext uri="{FF2B5EF4-FFF2-40B4-BE49-F238E27FC236}">
                <a16:creationId xmlns:a16="http://schemas.microsoft.com/office/drawing/2014/main" id="{5CA373AA-D306-4C07-B2FB-0431FD08C200}"/>
              </a:ext>
            </a:extLst>
          </p:cNvPr>
          <p:cNvCxnSpPr>
            <a:cxnSpLocks/>
          </p:cNvCxnSpPr>
          <p:nvPr/>
        </p:nvCxnSpPr>
        <p:spPr>
          <a:xfrm flipV="1">
            <a:off x="228716" y="1513473"/>
            <a:ext cx="11854388" cy="19432"/>
          </a:xfrm>
          <a:prstGeom prst="line">
            <a:avLst/>
          </a:prstGeom>
        </p:spPr>
        <p:style>
          <a:lnRef idx="1">
            <a:schemeClr val="accent5"/>
          </a:lnRef>
          <a:fillRef idx="0">
            <a:schemeClr val="accent5"/>
          </a:fillRef>
          <a:effectRef idx="0">
            <a:schemeClr val="accent5"/>
          </a:effectRef>
          <a:fontRef idx="minor">
            <a:schemeClr val="tx1"/>
          </a:fontRef>
        </p:style>
      </p:cxnSp>
      <p:cxnSp>
        <p:nvCxnSpPr>
          <p:cNvPr id="33" name="Łącznik prosty 32">
            <a:extLst>
              <a:ext uri="{FF2B5EF4-FFF2-40B4-BE49-F238E27FC236}">
                <a16:creationId xmlns:a16="http://schemas.microsoft.com/office/drawing/2014/main" id="{39933B57-E61C-41A1-9B39-3B27D84F1ED4}"/>
              </a:ext>
            </a:extLst>
          </p:cNvPr>
          <p:cNvCxnSpPr>
            <a:cxnSpLocks/>
          </p:cNvCxnSpPr>
          <p:nvPr/>
        </p:nvCxnSpPr>
        <p:spPr>
          <a:xfrm>
            <a:off x="162463" y="2704536"/>
            <a:ext cx="11858413"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34" name="Łącznik prosty 33">
            <a:extLst>
              <a:ext uri="{FF2B5EF4-FFF2-40B4-BE49-F238E27FC236}">
                <a16:creationId xmlns:a16="http://schemas.microsoft.com/office/drawing/2014/main" id="{79604276-2BA5-4330-B4A3-4D5C4F928BF3}"/>
              </a:ext>
            </a:extLst>
          </p:cNvPr>
          <p:cNvCxnSpPr>
            <a:cxnSpLocks/>
          </p:cNvCxnSpPr>
          <p:nvPr/>
        </p:nvCxnSpPr>
        <p:spPr>
          <a:xfrm>
            <a:off x="162463" y="4112006"/>
            <a:ext cx="11858413" cy="0"/>
          </a:xfrm>
          <a:prstGeom prst="line">
            <a:avLst/>
          </a:prstGeom>
        </p:spPr>
        <p:style>
          <a:lnRef idx="1">
            <a:schemeClr val="accent5"/>
          </a:lnRef>
          <a:fillRef idx="0">
            <a:schemeClr val="accent5"/>
          </a:fillRef>
          <a:effectRef idx="0">
            <a:schemeClr val="accent5"/>
          </a:effectRef>
          <a:fontRef idx="minor">
            <a:schemeClr val="tx1"/>
          </a:fontRef>
        </p:style>
      </p:cxnSp>
      <p:sp>
        <p:nvSpPr>
          <p:cNvPr id="36" name="Prostokąt 35">
            <a:extLst>
              <a:ext uri="{FF2B5EF4-FFF2-40B4-BE49-F238E27FC236}">
                <a16:creationId xmlns:a16="http://schemas.microsoft.com/office/drawing/2014/main" id="{1C9103A1-5451-4712-8CF8-7A69F3C4146B}"/>
              </a:ext>
            </a:extLst>
          </p:cNvPr>
          <p:cNvSpPr/>
          <p:nvPr/>
        </p:nvSpPr>
        <p:spPr>
          <a:xfrm>
            <a:off x="3327429" y="3098333"/>
            <a:ext cx="1288152" cy="700279"/>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7539">
              <a:defRPr/>
            </a:pPr>
            <a:r>
              <a:rPr lang="en-US" sz="1400" dirty="0">
                <a:solidFill>
                  <a:srgbClr val="FFFFFF"/>
                </a:solidFill>
                <a:latin typeface="Calibri" panose="020F0502020204030204" pitchFamily="34" charset="0"/>
                <a:ea typeface="Calibri" panose="020F0502020204030204" pitchFamily="34" charset="0"/>
                <a:cs typeface="Calibri" panose="020F0502020204030204" pitchFamily="34" charset="0"/>
              </a:rPr>
              <a:t>Submission of required documents</a:t>
            </a:r>
          </a:p>
        </p:txBody>
      </p:sp>
      <p:cxnSp>
        <p:nvCxnSpPr>
          <p:cNvPr id="37" name="Łącznik łamany 12">
            <a:extLst>
              <a:ext uri="{FF2B5EF4-FFF2-40B4-BE49-F238E27FC236}">
                <a16:creationId xmlns:a16="http://schemas.microsoft.com/office/drawing/2014/main" id="{34D54FE3-3604-424F-BD2E-707C629B2808}"/>
              </a:ext>
            </a:extLst>
          </p:cNvPr>
          <p:cNvCxnSpPr>
            <a:cxnSpLocks/>
            <a:stCxn id="24" idx="3"/>
            <a:endCxn id="36" idx="2"/>
          </p:cNvCxnSpPr>
          <p:nvPr/>
        </p:nvCxnSpPr>
        <p:spPr>
          <a:xfrm flipV="1">
            <a:off x="3353044" y="3798612"/>
            <a:ext cx="618461" cy="181294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Prostokąt 39">
            <a:extLst>
              <a:ext uri="{FF2B5EF4-FFF2-40B4-BE49-F238E27FC236}">
                <a16:creationId xmlns:a16="http://schemas.microsoft.com/office/drawing/2014/main" id="{E9E075A3-375B-4A65-B027-97E4D34F209A}"/>
              </a:ext>
            </a:extLst>
          </p:cNvPr>
          <p:cNvSpPr/>
          <p:nvPr/>
        </p:nvSpPr>
        <p:spPr>
          <a:xfrm>
            <a:off x="3678295" y="4923553"/>
            <a:ext cx="1323373" cy="1619281"/>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7539">
              <a:defRPr/>
            </a:pPr>
            <a:r>
              <a:rPr lang="en-US" sz="1400" dirty="0">
                <a:solidFill>
                  <a:srgbClr val="FFFFFF"/>
                </a:solidFill>
                <a:latin typeface="Calibri" panose="020F0502020204030204" pitchFamily="34" charset="0"/>
                <a:ea typeface="Calibri" panose="020F0502020204030204" pitchFamily="34" charset="0"/>
                <a:cs typeface="Calibri" panose="020F0502020204030204" pitchFamily="34" charset="0"/>
              </a:rPr>
              <a:t>Verification of the complete set of documents including </a:t>
            </a:r>
            <a:r>
              <a:rPr lang="en-US" sz="1400" dirty="0" err="1">
                <a:solidFill>
                  <a:srgbClr val="FFFFFF"/>
                </a:solidFill>
                <a:latin typeface="Calibri" panose="020F0502020204030204" pitchFamily="34" charset="0"/>
                <a:ea typeface="Calibri" panose="020F0502020204030204" pitchFamily="34" charset="0"/>
                <a:cs typeface="Calibri" panose="020F0502020204030204" pitchFamily="34" charset="0"/>
              </a:rPr>
              <a:t>ARiMR</a:t>
            </a:r>
            <a:r>
              <a:rPr lang="en-US" sz="1400" dirty="0">
                <a:solidFill>
                  <a:srgbClr val="FFFFFF"/>
                </a:solidFill>
                <a:latin typeface="Calibri" panose="020F0502020204030204" pitchFamily="34" charset="0"/>
                <a:ea typeface="Calibri" panose="020F0502020204030204" pitchFamily="34" charset="0"/>
                <a:cs typeface="Calibri" panose="020F0502020204030204" pitchFamily="34" charset="0"/>
              </a:rPr>
              <a:t> &amp; ARIMR</a:t>
            </a:r>
          </a:p>
        </p:txBody>
      </p:sp>
      <p:cxnSp>
        <p:nvCxnSpPr>
          <p:cNvPr id="41" name="Łącznik łamany 12">
            <a:extLst>
              <a:ext uri="{FF2B5EF4-FFF2-40B4-BE49-F238E27FC236}">
                <a16:creationId xmlns:a16="http://schemas.microsoft.com/office/drawing/2014/main" id="{9C32ED90-77CB-4A45-B196-A075461FC0DF}"/>
              </a:ext>
            </a:extLst>
          </p:cNvPr>
          <p:cNvCxnSpPr>
            <a:cxnSpLocks/>
            <a:stCxn id="36" idx="3"/>
            <a:endCxn id="40" idx="0"/>
          </p:cNvCxnSpPr>
          <p:nvPr/>
        </p:nvCxnSpPr>
        <p:spPr>
          <a:xfrm flipH="1">
            <a:off x="4339982" y="3448473"/>
            <a:ext cx="275599" cy="1475080"/>
          </a:xfrm>
          <a:prstGeom prst="bentConnector4">
            <a:avLst>
              <a:gd name="adj1" fmla="val -82947"/>
              <a:gd name="adj2" fmla="val 61868"/>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Prostokąt 43">
            <a:extLst>
              <a:ext uri="{FF2B5EF4-FFF2-40B4-BE49-F238E27FC236}">
                <a16:creationId xmlns:a16="http://schemas.microsoft.com/office/drawing/2014/main" id="{4D77353A-A1BA-42C7-9669-5FA37658B4EE}"/>
              </a:ext>
            </a:extLst>
          </p:cNvPr>
          <p:cNvSpPr/>
          <p:nvPr/>
        </p:nvSpPr>
        <p:spPr>
          <a:xfrm>
            <a:off x="6000621" y="4413502"/>
            <a:ext cx="2144820" cy="616464"/>
          </a:xfrm>
          <a:prstGeom prst="rect">
            <a:avLst/>
          </a:prstGeom>
          <a:solidFill>
            <a:schemeClr val="accent5">
              <a:lumMod val="40000"/>
              <a:lumOff val="60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7539">
              <a:defRPr/>
            </a:pPr>
            <a:r>
              <a:rPr lang="en-US" sz="1400" dirty="0">
                <a:solidFill>
                  <a:schemeClr val="tx1"/>
                </a:solidFill>
                <a:latin typeface="Calibri" panose="020F0502020204030204" pitchFamily="34" charset="0"/>
                <a:ea typeface="Calibri" panose="020F0502020204030204" pitchFamily="34" charset="0"/>
                <a:cs typeface="Calibri" panose="020F0502020204030204" pitchFamily="34" charset="0"/>
              </a:rPr>
              <a:t>Automatic decision (40%)</a:t>
            </a:r>
          </a:p>
        </p:txBody>
      </p:sp>
      <p:sp>
        <p:nvSpPr>
          <p:cNvPr id="45" name="Prostokąt 44">
            <a:extLst>
              <a:ext uri="{FF2B5EF4-FFF2-40B4-BE49-F238E27FC236}">
                <a16:creationId xmlns:a16="http://schemas.microsoft.com/office/drawing/2014/main" id="{435A8A5C-B8BD-4815-9CA1-77FCD7F790CD}"/>
              </a:ext>
            </a:extLst>
          </p:cNvPr>
          <p:cNvSpPr/>
          <p:nvPr/>
        </p:nvSpPr>
        <p:spPr>
          <a:xfrm>
            <a:off x="6011749" y="5638344"/>
            <a:ext cx="2144820" cy="616464"/>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7539">
              <a:defRPr/>
            </a:pPr>
            <a:r>
              <a:rPr lang="en-US" sz="1400" dirty="0">
                <a:solidFill>
                  <a:srgbClr val="FFFFFF"/>
                </a:solidFill>
                <a:latin typeface="Calibri" panose="020F0502020204030204" pitchFamily="34" charset="0"/>
                <a:ea typeface="Calibri" panose="020F0502020204030204" pitchFamily="34" charset="0"/>
                <a:cs typeface="Calibri" panose="020F0502020204030204" pitchFamily="34" charset="0"/>
              </a:rPr>
              <a:t>Submitting the application for full credit analysis in Risk</a:t>
            </a:r>
          </a:p>
        </p:txBody>
      </p:sp>
      <p:sp>
        <p:nvSpPr>
          <p:cNvPr id="73" name="Prostokąt 72">
            <a:extLst>
              <a:ext uri="{FF2B5EF4-FFF2-40B4-BE49-F238E27FC236}">
                <a16:creationId xmlns:a16="http://schemas.microsoft.com/office/drawing/2014/main" id="{6BB5DBF6-6D54-4D96-810F-3EC22A65E372}"/>
              </a:ext>
            </a:extLst>
          </p:cNvPr>
          <p:cNvSpPr/>
          <p:nvPr/>
        </p:nvSpPr>
        <p:spPr>
          <a:xfrm>
            <a:off x="8850593" y="5643160"/>
            <a:ext cx="1097844" cy="616464"/>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7539">
              <a:defRPr/>
            </a:pPr>
            <a:r>
              <a:rPr lang="en-US" sz="1400" dirty="0">
                <a:solidFill>
                  <a:srgbClr val="FFFFFF"/>
                </a:solidFill>
                <a:latin typeface="Calibri" panose="020F0502020204030204" pitchFamily="34" charset="0"/>
                <a:ea typeface="Calibri" panose="020F0502020204030204" pitchFamily="34" charset="0"/>
                <a:cs typeface="Calibri" panose="020F0502020204030204" pitchFamily="34" charset="0"/>
              </a:rPr>
              <a:t>Credit analysis</a:t>
            </a:r>
          </a:p>
        </p:txBody>
      </p:sp>
      <p:sp>
        <p:nvSpPr>
          <p:cNvPr id="97" name="Prostokąt 96">
            <a:extLst>
              <a:ext uri="{FF2B5EF4-FFF2-40B4-BE49-F238E27FC236}">
                <a16:creationId xmlns:a16="http://schemas.microsoft.com/office/drawing/2014/main" id="{A1790E5C-D0B3-48A8-B002-B1022F5B5452}"/>
              </a:ext>
            </a:extLst>
          </p:cNvPr>
          <p:cNvSpPr/>
          <p:nvPr/>
        </p:nvSpPr>
        <p:spPr>
          <a:xfrm>
            <a:off x="10513209" y="3004683"/>
            <a:ext cx="1388714" cy="616464"/>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7539">
              <a:defRPr/>
            </a:pPr>
            <a:r>
              <a:rPr lang="en-US" sz="1400" dirty="0">
                <a:solidFill>
                  <a:srgbClr val="FFFFFF"/>
                </a:solidFill>
                <a:latin typeface="Calibri" panose="020F0502020204030204" pitchFamily="34" charset="0"/>
                <a:ea typeface="Calibri" panose="020F0502020204030204" pitchFamily="34" charset="0"/>
                <a:cs typeface="Calibri" panose="020F0502020204030204" pitchFamily="34" charset="0"/>
              </a:rPr>
              <a:t>Signing a loan agreement</a:t>
            </a:r>
          </a:p>
        </p:txBody>
      </p:sp>
      <p:sp>
        <p:nvSpPr>
          <p:cNvPr id="100" name="Prostokąt 99">
            <a:extLst>
              <a:ext uri="{FF2B5EF4-FFF2-40B4-BE49-F238E27FC236}">
                <a16:creationId xmlns:a16="http://schemas.microsoft.com/office/drawing/2014/main" id="{997C88A1-708E-4FD1-81C3-EE4DA8B23A97}"/>
              </a:ext>
            </a:extLst>
          </p:cNvPr>
          <p:cNvSpPr/>
          <p:nvPr/>
        </p:nvSpPr>
        <p:spPr>
          <a:xfrm>
            <a:off x="10542730" y="5641075"/>
            <a:ext cx="1329675" cy="616464"/>
          </a:xfrm>
          <a:prstGeom prst="rect">
            <a:avLst/>
          </a:prstGeom>
          <a:solidFill>
            <a:schemeClr val="accent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7539">
              <a:defRPr/>
            </a:pPr>
            <a:r>
              <a:rPr lang="en-US" sz="1400" dirty="0">
                <a:solidFill>
                  <a:srgbClr val="FFFFFF"/>
                </a:solidFill>
                <a:latin typeface="Calibri" panose="020F0502020204030204" pitchFamily="34" charset="0"/>
                <a:ea typeface="Calibri" panose="020F0502020204030204" pitchFamily="34" charset="0"/>
                <a:cs typeface="Calibri" panose="020F0502020204030204" pitchFamily="34" charset="0"/>
              </a:rPr>
              <a:t>Positive decision</a:t>
            </a:r>
          </a:p>
        </p:txBody>
      </p:sp>
      <p:cxnSp>
        <p:nvCxnSpPr>
          <p:cNvPr id="106" name="Łącznik prosty ze strzałką 105">
            <a:extLst>
              <a:ext uri="{FF2B5EF4-FFF2-40B4-BE49-F238E27FC236}">
                <a16:creationId xmlns:a16="http://schemas.microsoft.com/office/drawing/2014/main" id="{B2CD45AA-51B8-4613-B7BE-C10B427CC696}"/>
              </a:ext>
            </a:extLst>
          </p:cNvPr>
          <p:cNvCxnSpPr>
            <a:cxnSpLocks/>
            <a:stCxn id="73" idx="3"/>
            <a:endCxn id="100" idx="1"/>
          </p:cNvCxnSpPr>
          <p:nvPr/>
        </p:nvCxnSpPr>
        <p:spPr>
          <a:xfrm flipV="1">
            <a:off x="9948437" y="5949307"/>
            <a:ext cx="594293" cy="208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9" name="pole tekstowe 178">
            <a:extLst>
              <a:ext uri="{FF2B5EF4-FFF2-40B4-BE49-F238E27FC236}">
                <a16:creationId xmlns:a16="http://schemas.microsoft.com/office/drawing/2014/main" id="{3AF0C343-FE0A-408C-92E4-8963E719C256}"/>
              </a:ext>
            </a:extLst>
          </p:cNvPr>
          <p:cNvSpPr txBox="1"/>
          <p:nvPr/>
        </p:nvSpPr>
        <p:spPr>
          <a:xfrm>
            <a:off x="5726821" y="3621147"/>
            <a:ext cx="2290997" cy="502573"/>
          </a:xfrm>
          <a:prstGeom prst="rect">
            <a:avLst/>
          </a:prstGeom>
          <a:noFill/>
        </p:spPr>
        <p:txBody>
          <a:bodyPr wrap="square" rtlCol="0">
            <a:spAutoFit/>
          </a:bodyPr>
          <a:lstStyle/>
          <a:p>
            <a:pPr algn="ctr" defTabSz="467539">
              <a:defRPr/>
            </a:pPr>
            <a:r>
              <a:rPr lang="en-US" sz="1333" b="1" dirty="0">
                <a:solidFill>
                  <a:srgbClr val="00B050"/>
                </a:solidFill>
                <a:latin typeface="Arial"/>
              </a:rPr>
              <a:t>SIMPLIFIED PROCESS</a:t>
            </a:r>
          </a:p>
          <a:p>
            <a:pPr algn="ctr" defTabSz="467539">
              <a:defRPr/>
            </a:pPr>
            <a:r>
              <a:rPr lang="en-US" sz="1333" b="1" dirty="0">
                <a:solidFill>
                  <a:srgbClr val="00B050"/>
                </a:solidFill>
                <a:latin typeface="Arial"/>
              </a:rPr>
              <a:t>60 min </a:t>
            </a:r>
          </a:p>
        </p:txBody>
      </p:sp>
      <p:sp>
        <p:nvSpPr>
          <p:cNvPr id="180" name="pole tekstowe 179">
            <a:extLst>
              <a:ext uri="{FF2B5EF4-FFF2-40B4-BE49-F238E27FC236}">
                <a16:creationId xmlns:a16="http://schemas.microsoft.com/office/drawing/2014/main" id="{B0D99748-0467-45A2-8B07-39AC36354950}"/>
              </a:ext>
            </a:extLst>
          </p:cNvPr>
          <p:cNvSpPr txBox="1"/>
          <p:nvPr/>
        </p:nvSpPr>
        <p:spPr>
          <a:xfrm>
            <a:off x="5915438" y="6253740"/>
            <a:ext cx="2290997" cy="297454"/>
          </a:xfrm>
          <a:prstGeom prst="rect">
            <a:avLst/>
          </a:prstGeom>
          <a:noFill/>
        </p:spPr>
        <p:txBody>
          <a:bodyPr wrap="square" rtlCol="0">
            <a:spAutoFit/>
          </a:bodyPr>
          <a:lstStyle/>
          <a:p>
            <a:pPr defTabSz="467539">
              <a:defRPr/>
            </a:pPr>
            <a:r>
              <a:rPr lang="en-US" sz="1333" b="1" dirty="0">
                <a:solidFill>
                  <a:srgbClr val="FFC000"/>
                </a:solidFill>
                <a:latin typeface="Arial"/>
              </a:rPr>
              <a:t>STANDARD PROCESS</a:t>
            </a:r>
          </a:p>
        </p:txBody>
      </p:sp>
      <p:cxnSp>
        <p:nvCxnSpPr>
          <p:cNvPr id="22" name="Łącznik prosty ze strzałką 21">
            <a:extLst>
              <a:ext uri="{FF2B5EF4-FFF2-40B4-BE49-F238E27FC236}">
                <a16:creationId xmlns:a16="http://schemas.microsoft.com/office/drawing/2014/main" id="{E4CA4BAD-215E-4C1D-BF5C-D057CBAF0177}"/>
              </a:ext>
            </a:extLst>
          </p:cNvPr>
          <p:cNvCxnSpPr>
            <a:stCxn id="20" idx="2"/>
            <a:endCxn id="24" idx="0"/>
          </p:cNvCxnSpPr>
          <p:nvPr/>
        </p:nvCxnSpPr>
        <p:spPr>
          <a:xfrm>
            <a:off x="2670156" y="2401062"/>
            <a:ext cx="0" cy="26855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Łącznik: łamany 92">
            <a:extLst>
              <a:ext uri="{FF2B5EF4-FFF2-40B4-BE49-F238E27FC236}">
                <a16:creationId xmlns:a16="http://schemas.microsoft.com/office/drawing/2014/main" id="{FD37BBAA-D041-49C5-A9D5-002CFCBC3B9E}"/>
              </a:ext>
            </a:extLst>
          </p:cNvPr>
          <p:cNvCxnSpPr>
            <a:cxnSpLocks/>
            <a:stCxn id="40" idx="3"/>
            <a:endCxn id="44" idx="1"/>
          </p:cNvCxnSpPr>
          <p:nvPr/>
        </p:nvCxnSpPr>
        <p:spPr>
          <a:xfrm flipV="1">
            <a:off x="5001668" y="4721734"/>
            <a:ext cx="998953" cy="101146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Łącznik: łamany 94">
            <a:extLst>
              <a:ext uri="{FF2B5EF4-FFF2-40B4-BE49-F238E27FC236}">
                <a16:creationId xmlns:a16="http://schemas.microsoft.com/office/drawing/2014/main" id="{F2054FB1-880C-4C19-AD8A-2826F44693E6}"/>
              </a:ext>
            </a:extLst>
          </p:cNvPr>
          <p:cNvCxnSpPr>
            <a:cxnSpLocks/>
          </p:cNvCxnSpPr>
          <p:nvPr/>
        </p:nvCxnSpPr>
        <p:spPr>
          <a:xfrm>
            <a:off x="5001668" y="5935013"/>
            <a:ext cx="986859" cy="7125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02" name="pole tekstowe 101">
            <a:extLst>
              <a:ext uri="{FF2B5EF4-FFF2-40B4-BE49-F238E27FC236}">
                <a16:creationId xmlns:a16="http://schemas.microsoft.com/office/drawing/2014/main" id="{03BC4C30-32E1-430C-8CFF-945C0E57E3C8}"/>
              </a:ext>
            </a:extLst>
          </p:cNvPr>
          <p:cNvSpPr txBox="1"/>
          <p:nvPr/>
        </p:nvSpPr>
        <p:spPr>
          <a:xfrm>
            <a:off x="5412693" y="4407787"/>
            <a:ext cx="737588" cy="276999"/>
          </a:xfrm>
          <a:prstGeom prst="rect">
            <a:avLst/>
          </a:prstGeom>
          <a:noFill/>
        </p:spPr>
        <p:txBody>
          <a:bodyPr wrap="square" rtlCol="0">
            <a:spAutoFit/>
          </a:bodyPr>
          <a:lstStyle/>
          <a:p>
            <a:r>
              <a:rPr lang="en-US" sz="1200" b="1" dirty="0"/>
              <a:t>LRD</a:t>
            </a:r>
          </a:p>
        </p:txBody>
      </p:sp>
      <p:cxnSp>
        <p:nvCxnSpPr>
          <p:cNvPr id="115" name="Łącznik: łamany 114">
            <a:extLst>
              <a:ext uri="{FF2B5EF4-FFF2-40B4-BE49-F238E27FC236}">
                <a16:creationId xmlns:a16="http://schemas.microsoft.com/office/drawing/2014/main" id="{07B3A014-2E82-4184-8E88-AF765B53CE3E}"/>
              </a:ext>
            </a:extLst>
          </p:cNvPr>
          <p:cNvCxnSpPr>
            <a:stCxn id="44" idx="3"/>
            <a:endCxn id="97" idx="2"/>
          </p:cNvCxnSpPr>
          <p:nvPr/>
        </p:nvCxnSpPr>
        <p:spPr>
          <a:xfrm flipV="1">
            <a:off x="8145441" y="3621147"/>
            <a:ext cx="3062125" cy="1100587"/>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Łącznik prosty ze strzałką 116">
            <a:extLst>
              <a:ext uri="{FF2B5EF4-FFF2-40B4-BE49-F238E27FC236}">
                <a16:creationId xmlns:a16="http://schemas.microsoft.com/office/drawing/2014/main" id="{FF1A2C53-D9AB-415B-8F97-F71540E53A84}"/>
              </a:ext>
            </a:extLst>
          </p:cNvPr>
          <p:cNvCxnSpPr>
            <a:stCxn id="100" idx="0"/>
            <a:endCxn id="97" idx="2"/>
          </p:cNvCxnSpPr>
          <p:nvPr/>
        </p:nvCxnSpPr>
        <p:spPr>
          <a:xfrm flipH="1" flipV="1">
            <a:off x="11207566" y="3621147"/>
            <a:ext cx="2" cy="20199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6" name="Tytuł 1">
            <a:extLst>
              <a:ext uri="{FF2B5EF4-FFF2-40B4-BE49-F238E27FC236}">
                <a16:creationId xmlns:a16="http://schemas.microsoft.com/office/drawing/2014/main" id="{2ED32268-D416-4222-B6B7-94104FA1BB31}"/>
              </a:ext>
            </a:extLst>
          </p:cNvPr>
          <p:cNvSpPr txBox="1">
            <a:spLocks/>
          </p:cNvSpPr>
          <p:nvPr/>
        </p:nvSpPr>
        <p:spPr bwMode="gray">
          <a:xfrm>
            <a:off x="710437" y="314478"/>
            <a:ext cx="10824633" cy="454536"/>
          </a:xfrm>
          <a:prstGeom prst="rect">
            <a:avLst/>
          </a:prstGeom>
        </p:spPr>
        <p:txBody>
          <a:bodyPr vert="horz" lIns="0" tIns="0" rIns="0" bIns="0" rtlCol="0" anchor="b" anchorCtr="0">
            <a:noAutofit/>
          </a:bodyPr>
          <a:lstStyle>
            <a:lvl1pPr algn="ctr" defTabSz="685773" rtl="0" eaLnBrk="1" latinLnBrk="0" hangingPunct="1">
              <a:lnSpc>
                <a:spcPct val="90000"/>
              </a:lnSpc>
              <a:spcBef>
                <a:spcPts val="0"/>
              </a:spcBef>
              <a:spcAft>
                <a:spcPts val="0"/>
              </a:spcAft>
              <a:buNone/>
              <a:defRPr sz="4500" b="1" kern="1200" cap="none" baseline="0">
                <a:solidFill>
                  <a:schemeClr val="accent1"/>
                </a:solidFill>
                <a:latin typeface="+mj-lt"/>
                <a:ea typeface="+mj-ea"/>
                <a:cs typeface="+mj-cs"/>
              </a:defRPr>
            </a:lvl1pPr>
          </a:lstStyle>
          <a:p>
            <a:pPr algn="l"/>
            <a:r>
              <a:rPr lang="en-US" sz="2400" dirty="0">
                <a:latin typeface="Calibri" panose="020F0502020204030204" pitchFamily="34" charset="0"/>
                <a:cs typeface="Calibri" panose="020F0502020204030204" pitchFamily="34" charset="0"/>
              </a:rPr>
              <a:t>Customer journey (2/2)</a:t>
            </a:r>
          </a:p>
        </p:txBody>
      </p:sp>
    </p:spTree>
    <p:extLst>
      <p:ext uri="{BB962C8B-B14F-4D97-AF65-F5344CB8AC3E}">
        <p14:creationId xmlns:p14="http://schemas.microsoft.com/office/powerpoint/2010/main" val="2613887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4"/>
          </p:nvPr>
        </p:nvSpPr>
        <p:spPr>
          <a:xfrm>
            <a:off x="48673" y="6401325"/>
            <a:ext cx="943180" cy="366183"/>
          </a:xfrm>
        </p:spPr>
        <p:txBody>
          <a:bodyPr/>
          <a:lstStyle/>
          <a:p>
            <a:pPr defTabSz="467527">
              <a:defRPr/>
            </a:pPr>
            <a:fld id="{332DF002-2E43-485C-89F8-8DCEF59D6C4F}" type="slidenum">
              <a:rPr lang="en-US" smtClean="0">
                <a:latin typeface="Arial"/>
              </a:rPr>
              <a:pPr defTabSz="467527">
                <a:defRPr/>
              </a:pPr>
              <a:t>14</a:t>
            </a:fld>
            <a:endParaRPr lang="en-US" dirty="0">
              <a:latin typeface="Arial"/>
            </a:endParaRPr>
          </a:p>
        </p:txBody>
      </p:sp>
      <p:sp>
        <p:nvSpPr>
          <p:cNvPr id="15" name="Title 1"/>
          <p:cNvSpPr>
            <a:spLocks noGrp="1"/>
          </p:cNvSpPr>
          <p:nvPr>
            <p:ph type="title"/>
          </p:nvPr>
        </p:nvSpPr>
        <p:spPr>
          <a:xfrm>
            <a:off x="450689" y="227099"/>
            <a:ext cx="10824633" cy="418060"/>
          </a:xfrm>
        </p:spPr>
        <p:txBody>
          <a:bodyPr/>
          <a:lstStyle/>
          <a:p>
            <a:pPr defTabSz="685773"/>
            <a:r>
              <a:rPr lang="en-US" sz="2400" dirty="0">
                <a:solidFill>
                  <a:schemeClr val="accent1"/>
                </a:solidFill>
                <a:latin typeface="Calibri" panose="020F0502020204030204" pitchFamily="34" charset="0"/>
                <a:cs typeface="Calibri" panose="020F0502020204030204" pitchFamily="34" charset="0"/>
              </a:rPr>
              <a:t>The process of approving dealers to cooperate with the Bank</a:t>
            </a:r>
          </a:p>
        </p:txBody>
      </p:sp>
      <p:sp>
        <p:nvSpPr>
          <p:cNvPr id="9" name="Rectangle 9"/>
          <p:cNvSpPr/>
          <p:nvPr/>
        </p:nvSpPr>
        <p:spPr>
          <a:xfrm>
            <a:off x="403596" y="610136"/>
            <a:ext cx="11384808" cy="6247864"/>
          </a:xfrm>
          <a:prstGeom prst="rect">
            <a:avLst/>
          </a:prstGeom>
        </p:spPr>
        <p:txBody>
          <a:bodyPr wrap="square">
            <a:spAutoFit/>
          </a:bodyPr>
          <a:lstStyle/>
          <a:p>
            <a:endParaRPr lang="en-US" sz="2000" b="1" dirty="0">
              <a:solidFill>
                <a:srgbClr val="008789"/>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n-US" sz="2000" dirty="0">
                <a:solidFill>
                  <a:srgbClr val="008789"/>
                </a:solidFill>
                <a:latin typeface="Calibri" panose="020F0502020204030204" pitchFamily="34" charset="0"/>
                <a:cs typeface="Calibri" panose="020F0502020204030204" pitchFamily="34" charset="0"/>
              </a:rPr>
              <a:t>Selected dealers will be approved on a "dealers approval committee" by Adam Krawczyk and Arkadiusz Krygier. </a:t>
            </a:r>
          </a:p>
          <a:p>
            <a:pPr marL="342900" indent="-342900">
              <a:buFont typeface="Wingdings" panose="05000000000000000000" pitchFamily="2" charset="2"/>
              <a:buChar char="ü"/>
            </a:pPr>
            <a:endParaRPr lang="en-US" sz="2000" dirty="0">
              <a:solidFill>
                <a:srgbClr val="008789"/>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n-US" sz="2000" dirty="0">
                <a:solidFill>
                  <a:srgbClr val="008789"/>
                </a:solidFill>
                <a:latin typeface="Calibri" panose="020F0502020204030204" pitchFamily="34" charset="0"/>
                <a:cs typeface="Calibri" panose="020F0502020204030204" pitchFamily="34" charset="0"/>
              </a:rPr>
              <a:t>After Business approval, the dealer will also be referred to the Risk Department for approval (similar to the current practice for local intermediaries).</a:t>
            </a:r>
          </a:p>
          <a:p>
            <a:pPr marL="342900" indent="-342900">
              <a:buFont typeface="Wingdings" panose="05000000000000000000" pitchFamily="2" charset="2"/>
              <a:buChar char="ü"/>
            </a:pPr>
            <a:endParaRPr lang="en-US" sz="2000" dirty="0">
              <a:solidFill>
                <a:srgbClr val="008789"/>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n-US" sz="2000" dirty="0">
                <a:solidFill>
                  <a:srgbClr val="008789"/>
                </a:solidFill>
                <a:latin typeface="Calibri" panose="020F0502020204030204" pitchFamily="34" charset="0"/>
                <a:cs typeface="Calibri" panose="020F0502020204030204" pitchFamily="34" charset="0"/>
              </a:rPr>
              <a:t>Each file will be assessed based on its sales potential, represented manufacturers of machinery and equipment.</a:t>
            </a:r>
          </a:p>
          <a:p>
            <a:pPr marL="342900" indent="-342900">
              <a:buFont typeface="Wingdings" panose="05000000000000000000" pitchFamily="2" charset="2"/>
              <a:buChar char="ü"/>
            </a:pPr>
            <a:endParaRPr lang="en-US" sz="2000" dirty="0">
              <a:solidFill>
                <a:srgbClr val="008789"/>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n-US" sz="2000" dirty="0">
                <a:solidFill>
                  <a:srgbClr val="008789"/>
                </a:solidFill>
                <a:latin typeface="Calibri" panose="020F0502020204030204" pitchFamily="34" charset="0"/>
                <a:cs typeface="Calibri" panose="020F0502020204030204" pitchFamily="34" charset="0"/>
              </a:rPr>
              <a:t>Dealers will be selected to optimally match their operating areas to AGRI Advisor locations.</a:t>
            </a:r>
          </a:p>
          <a:p>
            <a:pPr marL="342900" indent="-342900">
              <a:buFont typeface="Wingdings" panose="05000000000000000000" pitchFamily="2" charset="2"/>
              <a:buChar char="ü"/>
            </a:pPr>
            <a:endParaRPr lang="en-US" sz="2000" dirty="0">
              <a:solidFill>
                <a:srgbClr val="008789"/>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n-US" sz="2000" dirty="0">
                <a:solidFill>
                  <a:srgbClr val="008789"/>
                </a:solidFill>
                <a:latin typeface="Calibri" panose="020F0502020204030204" pitchFamily="34" charset="0"/>
                <a:cs typeface="Calibri" panose="020F0502020204030204" pitchFamily="34" charset="0"/>
              </a:rPr>
              <a:t>Sales Coordinators will be responsible for dealers acquisition and dealers agreement signing.</a:t>
            </a:r>
          </a:p>
          <a:p>
            <a:pPr marL="342900" indent="-342900">
              <a:buFont typeface="Wingdings" panose="05000000000000000000" pitchFamily="2" charset="2"/>
              <a:buChar char="ü"/>
            </a:pPr>
            <a:endParaRPr lang="en-US" sz="2000" dirty="0">
              <a:solidFill>
                <a:srgbClr val="008789"/>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n-US" sz="2000" dirty="0">
                <a:solidFill>
                  <a:srgbClr val="008789"/>
                </a:solidFill>
                <a:latin typeface="Calibri" panose="020F0502020204030204" pitchFamily="34" charset="0"/>
                <a:cs typeface="Calibri" panose="020F0502020204030204" pitchFamily="34" charset="0"/>
              </a:rPr>
              <a:t>Each dealer will be assessed as part of annual monitoring, based on risk and sales.</a:t>
            </a:r>
          </a:p>
          <a:p>
            <a:pPr marL="342900" indent="-342900">
              <a:buFont typeface="Wingdings" panose="05000000000000000000" pitchFamily="2" charset="2"/>
              <a:buChar char="ü"/>
            </a:pPr>
            <a:endParaRPr lang="en-US" sz="2000" dirty="0">
              <a:solidFill>
                <a:srgbClr val="008789"/>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n-US" sz="2000" dirty="0">
                <a:solidFill>
                  <a:srgbClr val="008789"/>
                </a:solidFill>
                <a:latin typeface="Calibri" panose="020F0502020204030204" pitchFamily="34" charset="0"/>
                <a:cs typeface="Calibri" panose="020F0502020204030204" pitchFamily="34" charset="0"/>
              </a:rPr>
              <a:t>AGRI line manages LRD (List of Reliable Dealers)</a:t>
            </a:r>
            <a:r>
              <a:rPr lang="pl-PL" sz="2000" dirty="0">
                <a:solidFill>
                  <a:srgbClr val="008789"/>
                </a:solidFill>
                <a:latin typeface="Calibri" panose="020F0502020204030204" pitchFamily="34" charset="0"/>
                <a:cs typeface="Calibri" panose="020F0502020204030204" pitchFamily="34" charset="0"/>
              </a:rPr>
              <a:t>.</a:t>
            </a:r>
            <a:endParaRPr lang="en-US" sz="2000" dirty="0">
              <a:solidFill>
                <a:srgbClr val="008789"/>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endParaRPr lang="en-US" sz="2000" dirty="0">
              <a:solidFill>
                <a:srgbClr val="008789"/>
              </a:solidFill>
              <a:latin typeface="Calibri" panose="020F0502020204030204" pitchFamily="34" charset="0"/>
              <a:cs typeface="Calibri" panose="020F0502020204030204" pitchFamily="34" charset="0"/>
            </a:endParaRPr>
          </a:p>
          <a:p>
            <a:pPr marL="342900" indent="-342900">
              <a:buFont typeface="Wingdings" panose="05000000000000000000" pitchFamily="2" charset="2"/>
              <a:buChar char="ü"/>
            </a:pPr>
            <a:r>
              <a:rPr lang="en-US" sz="2000" dirty="0">
                <a:solidFill>
                  <a:srgbClr val="008789"/>
                </a:solidFill>
                <a:latin typeface="Calibri" panose="020F0502020204030204" pitchFamily="34" charset="0"/>
                <a:cs typeface="Calibri" panose="020F0502020204030204" pitchFamily="34" charset="0"/>
              </a:rPr>
              <a:t>Dealers approval process under preparation between Risk &amp; Business.</a:t>
            </a:r>
          </a:p>
          <a:p>
            <a:endParaRPr lang="en-US" sz="2000" b="1" dirty="0">
              <a:solidFill>
                <a:schemeClr val="accent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8656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3AE9E-FFDD-2F0C-D92A-0A6977FB5539}"/>
            </a:ext>
          </a:extLst>
        </p:cNvPr>
        <p:cNvGrpSpPr/>
        <p:nvPr/>
      </p:nvGrpSpPr>
      <p:grpSpPr>
        <a:xfrm>
          <a:off x="0" y="0"/>
          <a:ext cx="0" cy="0"/>
          <a:chOff x="0" y="0"/>
          <a:chExt cx="0" cy="0"/>
        </a:xfrm>
      </p:grpSpPr>
      <p:sp>
        <p:nvSpPr>
          <p:cNvPr id="6" name="Symbol zastępczy numeru slajdu 5">
            <a:extLst>
              <a:ext uri="{FF2B5EF4-FFF2-40B4-BE49-F238E27FC236}">
                <a16:creationId xmlns:a16="http://schemas.microsoft.com/office/drawing/2014/main" id="{555F528B-0975-A77C-6468-64E8814535BC}"/>
              </a:ext>
            </a:extLst>
          </p:cNvPr>
          <p:cNvSpPr>
            <a:spLocks noGrp="1"/>
          </p:cNvSpPr>
          <p:nvPr>
            <p:ph type="sldNum" sz="quarter" idx="16"/>
          </p:nvPr>
        </p:nvSpPr>
        <p:spPr/>
        <p:txBody>
          <a:bodyPr/>
          <a:lstStyle/>
          <a:p>
            <a:fld id="{332DF002-2E43-485C-89F8-8DCEF59D6C4F}" type="slidenum">
              <a:rPr lang="pl-PL" smtClean="0"/>
              <a:pPr/>
              <a:t>15</a:t>
            </a:fld>
            <a:endParaRPr lang="pl-PL" dirty="0"/>
          </a:p>
        </p:txBody>
      </p:sp>
      <p:sp>
        <p:nvSpPr>
          <p:cNvPr id="10" name="Tytuł 1">
            <a:extLst>
              <a:ext uri="{FF2B5EF4-FFF2-40B4-BE49-F238E27FC236}">
                <a16:creationId xmlns:a16="http://schemas.microsoft.com/office/drawing/2014/main" id="{5CB13185-8412-7223-2452-0D819EC7E556}"/>
              </a:ext>
            </a:extLst>
          </p:cNvPr>
          <p:cNvSpPr txBox="1">
            <a:spLocks/>
          </p:cNvSpPr>
          <p:nvPr/>
        </p:nvSpPr>
        <p:spPr bwMode="gray">
          <a:xfrm>
            <a:off x="564801" y="0"/>
            <a:ext cx="10735797" cy="663321"/>
          </a:xfrm>
          <a:prstGeom prst="rect">
            <a:avLst/>
          </a:prstGeom>
        </p:spPr>
        <p:txBody>
          <a:bodyPr vert="horz" lIns="0" tIns="0" rIns="0" bIns="0" rtlCol="0" anchor="b" anchorCtr="0">
            <a:noAutofit/>
          </a:bodyPr>
          <a:lstStyle>
            <a:lvl1pPr algn="l" defTabSz="685773" rtl="0" eaLnBrk="1" latinLnBrk="0" hangingPunct="1">
              <a:lnSpc>
                <a:spcPct val="90000"/>
              </a:lnSpc>
              <a:spcBef>
                <a:spcPts val="0"/>
              </a:spcBef>
              <a:spcAft>
                <a:spcPts val="0"/>
              </a:spcAft>
              <a:buNone/>
              <a:defRPr sz="2800" b="1" kern="1200" cap="none" baseline="0">
                <a:solidFill>
                  <a:srgbClr val="009597"/>
                </a:solidFill>
                <a:latin typeface="+mj-lt"/>
                <a:ea typeface="+mj-ea"/>
                <a:cs typeface="+mj-cs"/>
              </a:defRPr>
            </a:lvl1pPr>
          </a:lstStyle>
          <a:p>
            <a:pPr algn="ctr"/>
            <a:r>
              <a:rPr lang="en-US" sz="2400" dirty="0">
                <a:latin typeface="Arial Black" panose="020B0A04020102020204" pitchFamily="34" charset="0"/>
              </a:rPr>
              <a:t>Promotional offer for investment loan, 0% up-front fee</a:t>
            </a:r>
          </a:p>
        </p:txBody>
      </p:sp>
      <p:pic>
        <p:nvPicPr>
          <p:cNvPr id="13" name="Obraz 12" descr="Obraz zawierający tekst, Ludzka twarz, człowiek, ubrania&#10;&#10;Zawartość wygenerowana przez sztuczną inteligencję może być niepoprawna.">
            <a:extLst>
              <a:ext uri="{FF2B5EF4-FFF2-40B4-BE49-F238E27FC236}">
                <a16:creationId xmlns:a16="http://schemas.microsoft.com/office/drawing/2014/main" id="{F7CD185F-277D-2BF7-24CC-7F00D4B15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7056" y="816089"/>
            <a:ext cx="5176002" cy="5418496"/>
          </a:xfrm>
          <a:prstGeom prst="rect">
            <a:avLst/>
          </a:prstGeom>
        </p:spPr>
      </p:pic>
    </p:spTree>
    <p:extLst>
      <p:ext uri="{BB962C8B-B14F-4D97-AF65-F5344CB8AC3E}">
        <p14:creationId xmlns:p14="http://schemas.microsoft.com/office/powerpoint/2010/main" val="649637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0A0C3-8ACA-53AB-8443-1F1C5953F02B}"/>
            </a:ext>
          </a:extLst>
        </p:cNvPr>
        <p:cNvGrpSpPr/>
        <p:nvPr/>
      </p:nvGrpSpPr>
      <p:grpSpPr>
        <a:xfrm>
          <a:off x="0" y="0"/>
          <a:ext cx="0" cy="0"/>
          <a:chOff x="0" y="0"/>
          <a:chExt cx="0" cy="0"/>
        </a:xfrm>
      </p:grpSpPr>
      <p:sp>
        <p:nvSpPr>
          <p:cNvPr id="3" name="Tytuł 1">
            <a:extLst>
              <a:ext uri="{FF2B5EF4-FFF2-40B4-BE49-F238E27FC236}">
                <a16:creationId xmlns:a16="http://schemas.microsoft.com/office/drawing/2014/main" id="{13B2887B-6809-8D71-8432-4750E617A633}"/>
              </a:ext>
            </a:extLst>
          </p:cNvPr>
          <p:cNvSpPr txBox="1">
            <a:spLocks/>
          </p:cNvSpPr>
          <p:nvPr/>
        </p:nvSpPr>
        <p:spPr bwMode="gray">
          <a:xfrm>
            <a:off x="1576117" y="3201732"/>
            <a:ext cx="8869909" cy="454536"/>
          </a:xfrm>
          <a:prstGeom prst="rect">
            <a:avLst/>
          </a:prstGeom>
        </p:spPr>
        <p:txBody>
          <a:bodyPr vert="horz" lIns="0" tIns="0" rIns="0" bIns="0" rtlCol="0" anchor="b" anchorCtr="0">
            <a:noAutofit/>
          </a:bodyPr>
          <a:lstStyle>
            <a:lvl1pPr algn="ctr" defTabSz="685773" rtl="0" eaLnBrk="1" latinLnBrk="0" hangingPunct="1">
              <a:lnSpc>
                <a:spcPct val="90000"/>
              </a:lnSpc>
              <a:spcBef>
                <a:spcPts val="0"/>
              </a:spcBef>
              <a:spcAft>
                <a:spcPts val="0"/>
              </a:spcAft>
              <a:buNone/>
              <a:defRPr sz="4500" b="1" kern="1200" cap="none" baseline="0">
                <a:solidFill>
                  <a:schemeClr val="accent1"/>
                </a:solidFill>
                <a:latin typeface="+mj-lt"/>
                <a:ea typeface="+mj-ea"/>
                <a:cs typeface="+mj-cs"/>
              </a:defRPr>
            </a:lvl1pPr>
          </a:lstStyle>
          <a:p>
            <a:pPr algn="l"/>
            <a:r>
              <a:rPr lang="pl-PL" sz="4000" dirty="0" err="1">
                <a:latin typeface="Calibri" panose="020F0502020204030204" pitchFamily="34" charset="0"/>
                <a:cs typeface="Calibri" panose="020F0502020204030204" pitchFamily="34" charset="0"/>
              </a:rPr>
              <a:t>Partnerships</a:t>
            </a:r>
            <a:r>
              <a:rPr lang="pl-PL" sz="4000" dirty="0">
                <a:latin typeface="Calibri" panose="020F0502020204030204" pitchFamily="34" charset="0"/>
                <a:cs typeface="Calibri" panose="020F0502020204030204" pitchFamily="34" charset="0"/>
              </a:rPr>
              <a:t> program </a:t>
            </a:r>
            <a:r>
              <a:rPr lang="pl-PL" sz="4000" dirty="0" err="1">
                <a:latin typeface="Calibri" panose="020F0502020204030204" pitchFamily="34" charset="0"/>
                <a:cs typeface="Calibri" panose="020F0502020204030204" pitchFamily="34" charset="0"/>
              </a:rPr>
              <a:t>acquistion</a:t>
            </a:r>
            <a:r>
              <a:rPr lang="pl-PL" sz="4000" dirty="0">
                <a:latin typeface="Calibri" panose="020F0502020204030204" pitchFamily="34" charset="0"/>
                <a:cs typeface="Calibri" panose="020F0502020204030204" pitchFamily="34" charset="0"/>
              </a:rPr>
              <a:t> </a:t>
            </a:r>
          </a:p>
          <a:p>
            <a:pPr algn="l"/>
            <a:r>
              <a:rPr lang="pl-PL" sz="4000" dirty="0">
                <a:latin typeface="Calibri" panose="020F0502020204030204" pitchFamily="34" charset="0"/>
                <a:cs typeface="Calibri" panose="020F0502020204030204" pitchFamily="34" charset="0"/>
              </a:rPr>
              <a:t>(15 min) </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195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Slide Number Placeholder 3"/>
          <p:cNvSpPr>
            <a:spLocks noGrp="1"/>
          </p:cNvSpPr>
          <p:nvPr>
            <p:ph type="sldNum" sz="quarter" idx="14"/>
          </p:nvPr>
        </p:nvSpPr>
        <p:spPr>
          <a:xfrm>
            <a:off x="97834" y="6445390"/>
            <a:ext cx="943180" cy="366183"/>
          </a:xfrm>
        </p:spPr>
        <p:txBody>
          <a:bodyPr/>
          <a:lstStyle/>
          <a:p>
            <a:pPr marL="0" marR="0" lvl="0" indent="0" algn="l" defTabSz="467527" rtl="0" eaLnBrk="1" fontAlgn="auto" latinLnBrk="0" hangingPunct="1">
              <a:lnSpc>
                <a:spcPct val="100000"/>
              </a:lnSpc>
              <a:spcBef>
                <a:spcPts val="0"/>
              </a:spcBef>
              <a:spcAft>
                <a:spcPts val="0"/>
              </a:spcAft>
              <a:buClrTx/>
              <a:buSzTx/>
              <a:buFontTx/>
              <a:buNone/>
              <a:tabLst/>
              <a:defRPr/>
            </a:pPr>
            <a:fld id="{332DF002-2E43-485C-89F8-8DCEF59D6C4F}" type="slidenum">
              <a:rPr kumimoji="0" lang="en-US" sz="1067" b="0" i="0" u="none" strike="noStrike" kern="1200" cap="none" spc="0" normalizeH="0" baseline="0" noProof="0" smtClean="0">
                <a:ln>
                  <a:noFill/>
                </a:ln>
                <a:solidFill>
                  <a:srgbClr val="7E93A5"/>
                </a:solidFill>
                <a:effectLst/>
                <a:uLnTx/>
                <a:uFillTx/>
                <a:latin typeface="Arial"/>
                <a:ea typeface="+mn-ea"/>
                <a:cs typeface="+mn-cs"/>
              </a:rPr>
              <a:pPr marL="0" marR="0" lvl="0" indent="0" algn="l" defTabSz="467527" rtl="0" eaLnBrk="1" fontAlgn="auto" latinLnBrk="0" hangingPunct="1">
                <a:lnSpc>
                  <a:spcPct val="100000"/>
                </a:lnSpc>
                <a:spcBef>
                  <a:spcPts val="0"/>
                </a:spcBef>
                <a:spcAft>
                  <a:spcPts val="0"/>
                </a:spcAft>
                <a:buClrTx/>
                <a:buSzTx/>
                <a:buFontTx/>
                <a:buNone/>
                <a:tabLst/>
                <a:defRPr/>
              </a:pPr>
              <a:t>17</a:t>
            </a:fld>
            <a:endParaRPr kumimoji="0" lang="en-US" sz="1067" b="0" i="0" u="none" strike="noStrike" kern="1200" cap="none" spc="0" normalizeH="0" baseline="0" noProof="0" dirty="0">
              <a:ln>
                <a:noFill/>
              </a:ln>
              <a:solidFill>
                <a:srgbClr val="7E93A5"/>
              </a:solidFill>
              <a:effectLst/>
              <a:uLnTx/>
              <a:uFillTx/>
              <a:latin typeface="Arial"/>
              <a:ea typeface="+mn-ea"/>
              <a:cs typeface="+mn-cs"/>
            </a:endParaRPr>
          </a:p>
        </p:txBody>
      </p:sp>
      <p:sp>
        <p:nvSpPr>
          <p:cNvPr id="9" name="Prostokąt 8"/>
          <p:cNvSpPr/>
          <p:nvPr/>
        </p:nvSpPr>
        <p:spPr>
          <a:xfrm>
            <a:off x="199631" y="5543509"/>
            <a:ext cx="11792737" cy="1200329"/>
          </a:xfrm>
          <a:prstGeom prst="rect">
            <a:avLst/>
          </a:prstGeom>
        </p:spPr>
        <p:txBody>
          <a:bodyPr wrap="square">
            <a:spAutoFit/>
          </a:bodyPr>
          <a:lstStyle/>
          <a:p>
            <a:pPr marL="285750" lvl="0" indent="-285750" algn="just">
              <a:buFont typeface="Arial" panose="020B0604020202020204" pitchFamily="34" charset="0"/>
              <a:buChar char="•"/>
              <a:defRPr/>
            </a:pPr>
            <a:r>
              <a:rPr lang="en-US" sz="1600" dirty="0">
                <a:solidFill>
                  <a:srgbClr val="7E93A5"/>
                </a:solidFill>
                <a:latin typeface="Aptos" panose="020B0004020202020204" pitchFamily="34" charset="0"/>
                <a:ea typeface="Times New Roman" panose="02020603050405020304" pitchFamily="18" charset="0"/>
                <a:cs typeface="Arial" panose="020B0604020202020204" pitchFamily="34" charset="0"/>
              </a:rPr>
              <a:t>39</a:t>
            </a:r>
            <a:r>
              <a:rPr lang="pl-PL" sz="1600" dirty="0">
                <a:solidFill>
                  <a:srgbClr val="7E93A5"/>
                </a:solidFill>
                <a:latin typeface="Aptos" panose="020B0004020202020204" pitchFamily="34" charset="0"/>
                <a:ea typeface="Times New Roman" panose="02020603050405020304" pitchFamily="18" charset="0"/>
                <a:cs typeface="Arial" panose="020B0604020202020204" pitchFamily="34" charset="0"/>
              </a:rPr>
              <a:t>9</a:t>
            </a:r>
            <a:r>
              <a:rPr lang="en-US" sz="1600" dirty="0">
                <a:solidFill>
                  <a:srgbClr val="7E93A5"/>
                </a:solidFill>
                <a:latin typeface="Aptos" panose="020B0004020202020204" pitchFamily="34" charset="0"/>
                <a:ea typeface="Times New Roman" panose="02020603050405020304" pitchFamily="18" charset="0"/>
                <a:cs typeface="Arial" panose="020B0604020202020204" pitchFamily="34" charset="0"/>
              </a:rPr>
              <a:t> </a:t>
            </a:r>
            <a:r>
              <a:rPr lang="en-US" sz="1600" dirty="0" err="1">
                <a:solidFill>
                  <a:srgbClr val="7E93A5"/>
                </a:solidFill>
                <a:latin typeface="Aptos" panose="020B0004020202020204" pitchFamily="34" charset="0"/>
                <a:ea typeface="Times New Roman" panose="02020603050405020304" pitchFamily="18" charset="0"/>
                <a:cs typeface="Arial" panose="020B0604020202020204" pitchFamily="34" charset="0"/>
              </a:rPr>
              <a:t>mPLN</a:t>
            </a:r>
            <a:r>
              <a:rPr lang="pl-PL" sz="1600" dirty="0">
                <a:solidFill>
                  <a:srgbClr val="7E93A5"/>
                </a:solidFill>
                <a:latin typeface="Aptos" panose="020B0004020202020204" pitchFamily="34" charset="0"/>
                <a:ea typeface="Times New Roman" panose="02020603050405020304" pitchFamily="18" charset="0"/>
                <a:cs typeface="Arial" panose="020B0604020202020204" pitchFamily="34" charset="0"/>
              </a:rPr>
              <a:t> of </a:t>
            </a:r>
            <a:r>
              <a:rPr lang="pl-PL" sz="1600" dirty="0" err="1">
                <a:solidFill>
                  <a:srgbClr val="7E93A5"/>
                </a:solidFill>
                <a:latin typeface="Aptos" panose="020B0004020202020204" pitchFamily="34" charset="0"/>
                <a:ea typeface="Times New Roman" panose="02020603050405020304" pitchFamily="18" charset="0"/>
                <a:cs typeface="Arial" panose="020B0604020202020204" pitchFamily="34" charset="0"/>
              </a:rPr>
              <a:t>sales</a:t>
            </a:r>
            <a:r>
              <a:rPr lang="pl-PL" sz="1600" dirty="0">
                <a:solidFill>
                  <a:srgbClr val="7E93A5"/>
                </a:solidFill>
                <a:latin typeface="Aptos" panose="020B0004020202020204" pitchFamily="34" charset="0"/>
                <a:ea typeface="Times New Roman" panose="02020603050405020304" pitchFamily="18" charset="0"/>
                <a:cs typeface="Arial" panose="020B0604020202020204" pitchFamily="34" charset="0"/>
              </a:rPr>
              <a:t> </a:t>
            </a:r>
            <a:r>
              <a:rPr kumimoji="0" lang="en-US" sz="1600" i="0" u="none" strike="noStrike" kern="1200" cap="none" spc="0" normalizeH="0" baseline="0" dirty="0">
                <a:ln>
                  <a:noFill/>
                </a:ln>
                <a:solidFill>
                  <a:srgbClr val="7E93A5"/>
                </a:solidFill>
                <a:effectLst/>
                <a:uLnTx/>
                <a:uFillTx/>
                <a:latin typeface="Aptos" panose="020B0004020202020204" pitchFamily="34" charset="0"/>
                <a:ea typeface="Times New Roman" panose="02020603050405020304" pitchFamily="18" charset="0"/>
                <a:cs typeface="Arial" panose="020B0604020202020204" pitchFamily="34" charset="0"/>
              </a:rPr>
              <a:t>thanks to gov. l</a:t>
            </a:r>
            <a:r>
              <a:rPr lang="en-US" sz="1600" dirty="0">
                <a:solidFill>
                  <a:srgbClr val="7E93A5"/>
                </a:solidFill>
                <a:latin typeface="Aptos" panose="020B0004020202020204" pitchFamily="34" charset="0"/>
                <a:ea typeface="Times New Roman" panose="02020603050405020304" pitchFamily="18" charset="0"/>
                <a:cs typeface="Arial" panose="020B0604020202020204" pitchFamily="34" charset="0"/>
              </a:rPr>
              <a:t>ines </a:t>
            </a:r>
            <a:r>
              <a:rPr kumimoji="0" lang="en-US" sz="1600" i="0" u="none" strike="noStrike" kern="1200" cap="none" spc="0" normalizeH="0" baseline="0" dirty="0">
                <a:ln>
                  <a:noFill/>
                </a:ln>
                <a:solidFill>
                  <a:srgbClr val="7E93A5"/>
                </a:solidFill>
                <a:effectLst/>
                <a:uLnTx/>
                <a:uFillTx/>
                <a:latin typeface="Aptos" panose="020B0004020202020204" pitchFamily="34" charset="0"/>
                <a:ea typeface="Times New Roman" panose="02020603050405020304" pitchFamily="18" charset="0"/>
                <a:cs typeface="Arial" panose="020B0604020202020204" pitchFamily="34" charset="0"/>
              </a:rPr>
              <a:t>(BGK &amp; </a:t>
            </a:r>
            <a:r>
              <a:rPr kumimoji="0" lang="en-US" sz="1600" i="0" u="none" strike="noStrike" kern="1200" cap="none" spc="0" normalizeH="0" baseline="0" dirty="0" err="1">
                <a:ln>
                  <a:noFill/>
                </a:ln>
                <a:solidFill>
                  <a:srgbClr val="7E93A5"/>
                </a:solidFill>
                <a:effectLst/>
                <a:uLnTx/>
                <a:uFillTx/>
                <a:latin typeface="Aptos" panose="020B0004020202020204" pitchFamily="34" charset="0"/>
                <a:ea typeface="Times New Roman" panose="02020603050405020304" pitchFamily="18" charset="0"/>
                <a:cs typeface="Arial" panose="020B0604020202020204" pitchFamily="34" charset="0"/>
              </a:rPr>
              <a:t>ARiMR</a:t>
            </a:r>
            <a:r>
              <a:rPr kumimoji="0" lang="en-US" sz="1600" i="0" u="none" strike="noStrike" kern="1200" cap="none" spc="0" normalizeH="0" baseline="0" dirty="0">
                <a:ln>
                  <a:noFill/>
                </a:ln>
                <a:solidFill>
                  <a:srgbClr val="7E93A5"/>
                </a:solidFill>
                <a:effectLst/>
                <a:uLnTx/>
                <a:uFillTx/>
                <a:latin typeface="Aptos" panose="020B0004020202020204" pitchFamily="34" charset="0"/>
                <a:ea typeface="Times New Roman" panose="02020603050405020304" pitchFamily="18" charset="0"/>
                <a:cs typeface="Arial" panose="020B0604020202020204" pitchFamily="34" charset="0"/>
              </a:rPr>
              <a:t>)</a:t>
            </a:r>
            <a:r>
              <a:rPr kumimoji="0" lang="pl-PL" sz="1600" i="0" u="none" strike="noStrike" kern="1200" cap="none" spc="0" normalizeH="0" baseline="0" dirty="0">
                <a:ln>
                  <a:noFill/>
                </a:ln>
                <a:solidFill>
                  <a:srgbClr val="7E93A5"/>
                </a:solidFill>
                <a:effectLst/>
                <a:uLnTx/>
                <a:uFillTx/>
                <a:latin typeface="Aptos" panose="020B0004020202020204" pitchFamily="34" charset="0"/>
                <a:ea typeface="Times New Roman" panose="02020603050405020304" pitchFamily="18" charset="0"/>
                <a:cs typeface="Arial" panose="020B0604020202020204" pitchFamily="34" charset="0"/>
              </a:rPr>
              <a:t>. </a:t>
            </a:r>
            <a:r>
              <a:rPr kumimoji="0" lang="en-US" sz="1600" i="0" u="none" strike="noStrike" kern="1200" cap="none" spc="0" normalizeH="0" baseline="0" dirty="0">
                <a:ln>
                  <a:noFill/>
                </a:ln>
                <a:solidFill>
                  <a:srgbClr val="7E93A5"/>
                </a:solidFill>
                <a:effectLst/>
                <a:uLnTx/>
                <a:uFillTx/>
                <a:latin typeface="Aptos" panose="020B0004020202020204" pitchFamily="34" charset="0"/>
                <a:cs typeface="Arial" panose="020B0604020202020204" pitchFamily="34" charset="0"/>
              </a:rPr>
              <a:t>FGR guarantees (5%, 7% subsidies for interest rate &amp; 80% of collateral exposure): 302 </a:t>
            </a:r>
            <a:r>
              <a:rPr kumimoji="0" lang="en-US" sz="1600" i="0" u="none" strike="noStrike" kern="1200" cap="none" spc="0" normalizeH="0" baseline="0" dirty="0" err="1">
                <a:ln>
                  <a:noFill/>
                </a:ln>
                <a:solidFill>
                  <a:srgbClr val="7E93A5"/>
                </a:solidFill>
                <a:effectLst/>
                <a:uLnTx/>
                <a:uFillTx/>
                <a:latin typeface="Aptos" panose="020B0004020202020204" pitchFamily="34" charset="0"/>
                <a:cs typeface="Arial" panose="020B0604020202020204" pitchFamily="34" charset="0"/>
              </a:rPr>
              <a:t>mPLN</a:t>
            </a:r>
            <a:r>
              <a:rPr kumimoji="0" lang="en-US" sz="1600" i="0" u="none" strike="noStrike" kern="1200" cap="none" spc="0" normalizeH="0" baseline="0" dirty="0">
                <a:ln>
                  <a:noFill/>
                </a:ln>
                <a:solidFill>
                  <a:srgbClr val="7E93A5"/>
                </a:solidFill>
                <a:effectLst/>
                <a:uLnTx/>
                <a:uFillTx/>
                <a:latin typeface="Aptos" panose="020B0004020202020204" pitchFamily="34" charset="0"/>
                <a:cs typeface="Arial" panose="020B0604020202020204" pitchFamily="34" charset="0"/>
              </a:rPr>
              <a:t> of sales (</a:t>
            </a:r>
            <a:r>
              <a:rPr kumimoji="0" lang="en-US" sz="1600" i="0" u="none" strike="noStrike" kern="1200" cap="none" spc="0" normalizeH="0" baseline="0" dirty="0" err="1">
                <a:ln>
                  <a:noFill/>
                </a:ln>
                <a:solidFill>
                  <a:srgbClr val="7E93A5"/>
                </a:solidFill>
                <a:effectLst/>
                <a:uLnTx/>
                <a:uFillTx/>
                <a:latin typeface="Aptos" panose="020B0004020202020204" pitchFamily="34" charset="0"/>
                <a:cs typeface="Arial" panose="020B0604020202020204" pitchFamily="34" charset="0"/>
              </a:rPr>
              <a:t>agri</a:t>
            </a:r>
            <a:r>
              <a:rPr kumimoji="0" lang="en-US" sz="1600" i="0" u="none" strike="noStrike" kern="1200" cap="none" spc="0" normalizeH="0" baseline="0" dirty="0">
                <a:ln>
                  <a:noFill/>
                </a:ln>
                <a:solidFill>
                  <a:srgbClr val="7E93A5"/>
                </a:solidFill>
                <a:effectLst/>
                <a:uLnTx/>
                <a:uFillTx/>
                <a:latin typeface="Aptos" panose="020B0004020202020204" pitchFamily="34" charset="0"/>
                <a:cs typeface="Arial" panose="020B0604020202020204" pitchFamily="34" charset="0"/>
              </a:rPr>
              <a:t> loan, overdraft, revolving loan)</a:t>
            </a:r>
            <a:r>
              <a:rPr kumimoji="0" lang="pl-PL" sz="1600" i="0" u="none" strike="noStrike" kern="1200" cap="none" spc="0" normalizeH="0" baseline="0" dirty="0">
                <a:ln>
                  <a:noFill/>
                </a:ln>
                <a:solidFill>
                  <a:srgbClr val="7E93A5"/>
                </a:solidFill>
                <a:effectLst/>
                <a:uLnTx/>
                <a:uFillTx/>
                <a:latin typeface="Aptos" panose="020B0004020202020204" pitchFamily="34" charset="0"/>
                <a:cs typeface="Arial" panose="020B0604020202020204" pitchFamily="34" charset="0"/>
              </a:rPr>
              <a:t>.</a:t>
            </a:r>
            <a:r>
              <a:rPr kumimoji="0" lang="en-US" sz="1600" i="0" u="none" strike="noStrike" kern="1200" cap="none" spc="0" normalizeH="0" baseline="0" dirty="0">
                <a:ln>
                  <a:noFill/>
                </a:ln>
                <a:solidFill>
                  <a:srgbClr val="7E93A5"/>
                </a:solidFill>
                <a:effectLst/>
                <a:uLnTx/>
                <a:uFillTx/>
                <a:latin typeface="Aptos" panose="020B0004020202020204" pitchFamily="34" charset="0"/>
                <a:cs typeface="Arial" panose="020B0604020202020204" pitchFamily="34" charset="0"/>
              </a:rPr>
              <a:t> </a:t>
            </a:r>
            <a:r>
              <a:rPr kumimoji="0" lang="pl-PL" sz="1600" i="0" u="none" strike="noStrike" kern="1200" cap="none" spc="0" normalizeH="0" baseline="0" dirty="0" err="1">
                <a:ln>
                  <a:noFill/>
                </a:ln>
                <a:solidFill>
                  <a:srgbClr val="7E93A5"/>
                </a:solidFill>
                <a:effectLst/>
                <a:uLnTx/>
                <a:uFillTx/>
                <a:latin typeface="Aptos" panose="020B0004020202020204" pitchFamily="34" charset="0"/>
                <a:cs typeface="Arial" panose="020B0604020202020204" pitchFamily="34" charset="0"/>
              </a:rPr>
              <a:t>Agromax</a:t>
            </a:r>
            <a:r>
              <a:rPr kumimoji="0" lang="pl-PL" sz="1600" i="0" u="none" strike="noStrike" kern="1200" cap="none" spc="0" normalizeH="0" baseline="0" dirty="0">
                <a:ln>
                  <a:noFill/>
                </a:ln>
                <a:solidFill>
                  <a:srgbClr val="7E93A5"/>
                </a:solidFill>
                <a:effectLst/>
                <a:uLnTx/>
                <a:uFillTx/>
                <a:latin typeface="Aptos" panose="020B0004020202020204" pitchFamily="34" charset="0"/>
                <a:cs typeface="Arial" panose="020B0604020202020204" pitchFamily="34" charset="0"/>
              </a:rPr>
              <a:t> as a </a:t>
            </a:r>
            <a:r>
              <a:rPr kumimoji="0" lang="pl-PL" sz="1600" i="0" u="none" strike="noStrike" kern="1200" cap="none" spc="0" normalizeH="0" baseline="0" dirty="0" err="1">
                <a:ln>
                  <a:noFill/>
                </a:ln>
                <a:solidFill>
                  <a:srgbClr val="7E93A5"/>
                </a:solidFill>
                <a:effectLst/>
                <a:uLnTx/>
                <a:uFillTx/>
                <a:latin typeface="Aptos" panose="020B0004020202020204" pitchFamily="34" charset="0"/>
                <a:cs typeface="Arial" panose="020B0604020202020204" pitchFamily="34" charset="0"/>
              </a:rPr>
              <a:t>support</a:t>
            </a:r>
            <a:r>
              <a:rPr kumimoji="0" lang="pl-PL" sz="1600" i="0" u="none" strike="noStrike" kern="1200" cap="none" spc="0" normalizeH="0" baseline="0" dirty="0">
                <a:ln>
                  <a:noFill/>
                </a:ln>
                <a:solidFill>
                  <a:srgbClr val="7E93A5"/>
                </a:solidFill>
                <a:effectLst/>
                <a:uLnTx/>
                <a:uFillTx/>
                <a:latin typeface="Aptos" panose="020B0004020202020204" pitchFamily="34" charset="0"/>
                <a:cs typeface="Arial" panose="020B0604020202020204" pitchFamily="34" charset="0"/>
              </a:rPr>
              <a:t> for Investment </a:t>
            </a:r>
            <a:r>
              <a:rPr kumimoji="0" lang="pl-PL" sz="1600" i="0" u="none" strike="noStrike" kern="1200" cap="none" spc="0" normalizeH="0" baseline="0" dirty="0" err="1">
                <a:ln>
                  <a:noFill/>
                </a:ln>
                <a:solidFill>
                  <a:srgbClr val="7E93A5"/>
                </a:solidFill>
                <a:effectLst/>
                <a:uLnTx/>
                <a:uFillTx/>
                <a:latin typeface="Aptos" panose="020B0004020202020204" pitchFamily="34" charset="0"/>
                <a:cs typeface="Arial" panose="020B0604020202020204" pitchFamily="34" charset="0"/>
              </a:rPr>
              <a:t>Loan</a:t>
            </a:r>
            <a:r>
              <a:rPr kumimoji="0" lang="pl-PL" sz="1600" i="0" u="none" strike="noStrike" kern="1200" cap="none" spc="0" normalizeH="0" baseline="0" dirty="0">
                <a:ln>
                  <a:noFill/>
                </a:ln>
                <a:solidFill>
                  <a:srgbClr val="7E93A5"/>
                </a:solidFill>
                <a:effectLst/>
                <a:uLnTx/>
                <a:uFillTx/>
                <a:latin typeface="Aptos" panose="020B0004020202020204" pitchFamily="34" charset="0"/>
                <a:cs typeface="Arial" panose="020B0604020202020204" pitchFamily="34" charset="0"/>
              </a:rPr>
              <a:t>.</a:t>
            </a:r>
          </a:p>
          <a:p>
            <a:pPr lvl="0" algn="just">
              <a:defRPr/>
            </a:pPr>
            <a:endParaRPr kumimoji="0" lang="en-US" sz="800" i="0" u="none" strike="noStrike" kern="1200" cap="none" spc="0" normalizeH="0" baseline="0" dirty="0">
              <a:ln>
                <a:noFill/>
              </a:ln>
              <a:solidFill>
                <a:srgbClr val="7E93A5"/>
              </a:solidFill>
              <a:effectLst/>
              <a:uLnTx/>
              <a:uFillTx/>
              <a:latin typeface="Aptos" panose="020B0004020202020204" pitchFamily="34" charset="0"/>
              <a:cs typeface="Arial" panose="020B0604020202020204" pitchFamily="34" charset="0"/>
            </a:endParaRPr>
          </a:p>
          <a:p>
            <a:pPr marL="285750" lvl="0" indent="-285750" algn="just">
              <a:buFont typeface="Arial" panose="020B0604020202020204" pitchFamily="34" charset="0"/>
              <a:buChar char="•"/>
              <a:defRPr/>
            </a:pPr>
            <a:r>
              <a:rPr kumimoji="0" lang="en-US" sz="1600" i="0" u="none" strike="noStrike" kern="1200" cap="none" spc="0" normalizeH="0" baseline="0" dirty="0">
                <a:ln>
                  <a:noFill/>
                </a:ln>
                <a:solidFill>
                  <a:srgbClr val="7E93A5"/>
                </a:solidFill>
                <a:effectLst/>
                <a:uLnTx/>
                <a:uFillTx/>
                <a:latin typeface="Aptos" panose="020B0004020202020204" pitchFamily="34" charset="0"/>
                <a:ea typeface="Times New Roman" panose="02020603050405020304" pitchFamily="18" charset="0"/>
                <a:cs typeface="Arial" panose="020B0604020202020204" pitchFamily="34" charset="0"/>
              </a:rPr>
              <a:t>Systematically growing sales with Commercial Partners: 2</a:t>
            </a:r>
            <a:r>
              <a:rPr kumimoji="0" lang="pl-PL" sz="1600" i="0" u="none" strike="noStrike" kern="1200" cap="none" spc="0" normalizeH="0" baseline="0" dirty="0">
                <a:ln>
                  <a:noFill/>
                </a:ln>
                <a:solidFill>
                  <a:srgbClr val="7E93A5"/>
                </a:solidFill>
                <a:effectLst/>
                <a:uLnTx/>
                <a:uFillTx/>
                <a:latin typeface="Aptos" panose="020B0004020202020204" pitchFamily="34" charset="0"/>
                <a:ea typeface="Times New Roman" panose="02020603050405020304" pitchFamily="18" charset="0"/>
                <a:cs typeface="Arial" panose="020B0604020202020204" pitchFamily="34" charset="0"/>
              </a:rPr>
              <a:t>29</a:t>
            </a:r>
            <a:r>
              <a:rPr kumimoji="0" lang="en-US" sz="1600" i="0" u="none" strike="noStrike" kern="1200" cap="none" spc="0" normalizeH="0" baseline="0" dirty="0">
                <a:ln>
                  <a:noFill/>
                </a:ln>
                <a:solidFill>
                  <a:srgbClr val="7E93A5"/>
                </a:solidFill>
                <a:effectLst/>
                <a:uLnTx/>
                <a:uFillTx/>
                <a:latin typeface="Aptos" panose="020B0004020202020204" pitchFamily="34" charset="0"/>
                <a:ea typeface="Times New Roman" panose="02020603050405020304" pitchFamily="18" charset="0"/>
                <a:cs typeface="Arial" panose="020B0604020202020204" pitchFamily="34" charset="0"/>
              </a:rPr>
              <a:t> </a:t>
            </a:r>
            <a:r>
              <a:rPr kumimoji="0" lang="en-US" sz="1600" i="0" u="none" strike="noStrike" kern="1200" cap="none" spc="0" normalizeH="0" baseline="0" dirty="0" err="1">
                <a:ln>
                  <a:noFill/>
                </a:ln>
                <a:solidFill>
                  <a:srgbClr val="7E93A5"/>
                </a:solidFill>
                <a:effectLst/>
                <a:uLnTx/>
                <a:uFillTx/>
                <a:latin typeface="Aptos" panose="020B0004020202020204" pitchFamily="34" charset="0"/>
                <a:ea typeface="Times New Roman" panose="02020603050405020304" pitchFamily="18" charset="0"/>
                <a:cs typeface="Arial" panose="020B0604020202020204" pitchFamily="34" charset="0"/>
              </a:rPr>
              <a:t>mPLN</a:t>
            </a:r>
            <a:r>
              <a:rPr kumimoji="0" lang="en-US" sz="1600" i="0" u="none" strike="noStrike" kern="1200" cap="none" spc="0" normalizeH="0" baseline="0" dirty="0">
                <a:ln>
                  <a:noFill/>
                </a:ln>
                <a:solidFill>
                  <a:srgbClr val="7E93A5"/>
                </a:solidFill>
                <a:effectLst/>
                <a:uLnTx/>
                <a:uFillTx/>
                <a:latin typeface="Aptos" panose="020B0004020202020204" pitchFamily="34" charset="0"/>
                <a:ea typeface="Times New Roman" panose="02020603050405020304" pitchFamily="18" charset="0"/>
                <a:cs typeface="Arial" panose="020B0604020202020204" pitchFamily="34" charset="0"/>
              </a:rPr>
              <a:t> in 2025 (including: </a:t>
            </a:r>
            <a:r>
              <a:rPr lang="pl-PL" sz="1600" dirty="0" err="1">
                <a:solidFill>
                  <a:srgbClr val="7E93A5"/>
                </a:solidFill>
                <a:latin typeface="Aptos" panose="020B0004020202020204" pitchFamily="34" charset="0"/>
                <a:ea typeface="Times New Roman" panose="02020603050405020304" pitchFamily="18" charset="0"/>
                <a:cs typeface="Arial" panose="020B0604020202020204" pitchFamily="34" charset="0"/>
              </a:rPr>
              <a:t>Revolving</a:t>
            </a:r>
            <a:r>
              <a:rPr lang="pl-PL" sz="1600" dirty="0">
                <a:solidFill>
                  <a:srgbClr val="7E93A5"/>
                </a:solidFill>
                <a:latin typeface="Aptos" panose="020B0004020202020204" pitchFamily="34" charset="0"/>
                <a:ea typeface="Times New Roman" panose="02020603050405020304" pitchFamily="18" charset="0"/>
                <a:cs typeface="Arial" panose="020B0604020202020204" pitchFamily="34" charset="0"/>
              </a:rPr>
              <a:t> </a:t>
            </a:r>
            <a:r>
              <a:rPr lang="pl-PL" sz="1600" dirty="0" err="1">
                <a:solidFill>
                  <a:srgbClr val="7E93A5"/>
                </a:solidFill>
                <a:latin typeface="Aptos" panose="020B0004020202020204" pitchFamily="34" charset="0"/>
                <a:ea typeface="Times New Roman" panose="02020603050405020304" pitchFamily="18" charset="0"/>
                <a:cs typeface="Arial" panose="020B0604020202020204" pitchFamily="34" charset="0"/>
              </a:rPr>
              <a:t>loan</a:t>
            </a:r>
            <a:r>
              <a:rPr lang="en-US" sz="1600" dirty="0">
                <a:solidFill>
                  <a:srgbClr val="7E93A5"/>
                </a:solidFill>
                <a:latin typeface="Aptos" panose="020B0004020202020204" pitchFamily="34" charset="0"/>
                <a:ea typeface="Times New Roman" panose="02020603050405020304" pitchFamily="18" charset="0"/>
                <a:cs typeface="Arial" panose="020B0604020202020204" pitchFamily="34" charset="0"/>
              </a:rPr>
              <a:t> 20</a:t>
            </a:r>
            <a:r>
              <a:rPr lang="pl-PL" sz="1600" dirty="0">
                <a:solidFill>
                  <a:srgbClr val="7E93A5"/>
                </a:solidFill>
                <a:latin typeface="Aptos" panose="020B0004020202020204" pitchFamily="34" charset="0"/>
                <a:ea typeface="Times New Roman" panose="02020603050405020304" pitchFamily="18" charset="0"/>
                <a:cs typeface="Arial" panose="020B0604020202020204" pitchFamily="34" charset="0"/>
              </a:rPr>
              <a:t>5</a:t>
            </a:r>
            <a:r>
              <a:rPr lang="en-US" sz="1600" dirty="0">
                <a:solidFill>
                  <a:srgbClr val="7E93A5"/>
                </a:solidFill>
                <a:latin typeface="Aptos" panose="020B0004020202020204" pitchFamily="34" charset="0"/>
                <a:ea typeface="Times New Roman" panose="02020603050405020304" pitchFamily="18" charset="0"/>
                <a:cs typeface="Arial" panose="020B0604020202020204" pitchFamily="34" charset="0"/>
              </a:rPr>
              <a:t> </a:t>
            </a:r>
            <a:r>
              <a:rPr lang="en-US" sz="1600" dirty="0" err="1">
                <a:solidFill>
                  <a:srgbClr val="7E93A5"/>
                </a:solidFill>
                <a:latin typeface="Aptos" panose="020B0004020202020204" pitchFamily="34" charset="0"/>
                <a:ea typeface="Times New Roman" panose="02020603050405020304" pitchFamily="18" charset="0"/>
                <a:cs typeface="Arial" panose="020B0604020202020204" pitchFamily="34" charset="0"/>
              </a:rPr>
              <a:t>mPLN</a:t>
            </a:r>
            <a:r>
              <a:rPr lang="en-US" sz="1600" dirty="0">
                <a:solidFill>
                  <a:srgbClr val="7E93A5"/>
                </a:solidFill>
                <a:latin typeface="Aptos" panose="020B0004020202020204" pitchFamily="34" charset="0"/>
                <a:ea typeface="Times New Roman" panose="02020603050405020304" pitchFamily="18" charset="0"/>
                <a:cs typeface="Arial" panose="020B0604020202020204" pitchFamily="34" charset="0"/>
              </a:rPr>
              <a:t> </a:t>
            </a:r>
            <a:r>
              <a:rPr lang="pl-PL" sz="1600" dirty="0">
                <a:solidFill>
                  <a:srgbClr val="7E93A5"/>
                </a:solidFill>
                <a:latin typeface="Aptos" panose="020B0004020202020204" pitchFamily="34" charset="0"/>
                <a:ea typeface="Times New Roman" panose="02020603050405020304" pitchFamily="18" charset="0"/>
                <a:cs typeface="Arial" panose="020B0604020202020204" pitchFamily="34" charset="0"/>
              </a:rPr>
              <a:t>, </a:t>
            </a:r>
            <a:r>
              <a:rPr kumimoji="0" lang="en-US" sz="1600" i="0" u="none" strike="noStrike" kern="1200" cap="none" spc="0" normalizeH="0" baseline="0" dirty="0" err="1">
                <a:ln>
                  <a:noFill/>
                </a:ln>
                <a:solidFill>
                  <a:srgbClr val="7E93A5"/>
                </a:solidFill>
                <a:effectLst/>
                <a:uLnTx/>
                <a:uFillTx/>
                <a:latin typeface="Aptos" panose="020B0004020202020204" pitchFamily="34" charset="0"/>
                <a:ea typeface="Times New Roman" panose="02020603050405020304" pitchFamily="18" charset="0"/>
                <a:cs typeface="Arial" panose="020B0604020202020204" pitchFamily="34" charset="0"/>
              </a:rPr>
              <a:t>Investm</a:t>
            </a:r>
            <a:r>
              <a:rPr kumimoji="0" lang="pl-PL" sz="1600" i="0" u="none" strike="noStrike" kern="1200" cap="none" spc="0" normalizeH="0" baseline="0" dirty="0">
                <a:ln>
                  <a:noFill/>
                </a:ln>
                <a:solidFill>
                  <a:srgbClr val="7E93A5"/>
                </a:solidFill>
                <a:effectLst/>
                <a:uLnTx/>
                <a:uFillTx/>
                <a:latin typeface="Aptos" panose="020B0004020202020204" pitchFamily="34" charset="0"/>
                <a:ea typeface="Times New Roman" panose="02020603050405020304" pitchFamily="18" charset="0"/>
                <a:cs typeface="Arial" panose="020B0604020202020204" pitchFamily="34" charset="0"/>
              </a:rPr>
              <a:t>en</a:t>
            </a:r>
            <a:r>
              <a:rPr kumimoji="0" lang="en-US" sz="1600" i="0" u="none" strike="noStrike" kern="1200" cap="none" spc="0" normalizeH="0" baseline="0" dirty="0">
                <a:ln>
                  <a:noFill/>
                </a:ln>
                <a:solidFill>
                  <a:srgbClr val="7E93A5"/>
                </a:solidFill>
                <a:effectLst/>
                <a:uLnTx/>
                <a:uFillTx/>
                <a:latin typeface="Aptos" panose="020B0004020202020204" pitchFamily="34" charset="0"/>
                <a:ea typeface="Times New Roman" panose="02020603050405020304" pitchFamily="18" charset="0"/>
                <a:cs typeface="Arial" panose="020B0604020202020204" pitchFamily="34" charset="0"/>
              </a:rPr>
              <a:t>t Loan 2</a:t>
            </a:r>
            <a:r>
              <a:rPr kumimoji="0" lang="pl-PL" sz="1600" i="0" u="none" strike="noStrike" kern="1200" cap="none" spc="0" normalizeH="0" baseline="0" dirty="0">
                <a:ln>
                  <a:noFill/>
                </a:ln>
                <a:solidFill>
                  <a:srgbClr val="7E93A5"/>
                </a:solidFill>
                <a:effectLst/>
                <a:uLnTx/>
                <a:uFillTx/>
                <a:latin typeface="Aptos" panose="020B0004020202020204" pitchFamily="34" charset="0"/>
                <a:ea typeface="Times New Roman" panose="02020603050405020304" pitchFamily="18" charset="0"/>
                <a:cs typeface="Arial" panose="020B0604020202020204" pitchFamily="34" charset="0"/>
              </a:rPr>
              <a:t>4</a:t>
            </a:r>
            <a:r>
              <a:rPr kumimoji="0" lang="en-US" sz="1600" i="0" u="none" strike="noStrike" kern="1200" cap="none" spc="0" normalizeH="0" baseline="0" dirty="0">
                <a:ln>
                  <a:noFill/>
                </a:ln>
                <a:solidFill>
                  <a:srgbClr val="7E93A5"/>
                </a:solidFill>
                <a:effectLst/>
                <a:uLnTx/>
                <a:uFillTx/>
                <a:latin typeface="Aptos" panose="020B0004020202020204" pitchFamily="34" charset="0"/>
                <a:ea typeface="Times New Roman" panose="02020603050405020304" pitchFamily="18" charset="0"/>
                <a:cs typeface="Arial" panose="020B0604020202020204" pitchFamily="34" charset="0"/>
              </a:rPr>
              <a:t> </a:t>
            </a:r>
            <a:r>
              <a:rPr kumimoji="0" lang="en-US" sz="1600" i="0" u="none" strike="noStrike" kern="1200" cap="none" spc="0" normalizeH="0" baseline="0" dirty="0" err="1">
                <a:ln>
                  <a:noFill/>
                </a:ln>
                <a:solidFill>
                  <a:srgbClr val="7E93A5"/>
                </a:solidFill>
                <a:effectLst/>
                <a:uLnTx/>
                <a:uFillTx/>
                <a:latin typeface="Aptos" panose="020B0004020202020204" pitchFamily="34" charset="0"/>
                <a:ea typeface="Times New Roman" panose="02020603050405020304" pitchFamily="18" charset="0"/>
                <a:cs typeface="Arial" panose="020B0604020202020204" pitchFamily="34" charset="0"/>
              </a:rPr>
              <a:t>mPLN</a:t>
            </a:r>
            <a:r>
              <a:rPr kumimoji="0" lang="en-US" sz="1600" i="0" u="none" strike="noStrike" kern="1200" cap="none" spc="0" normalizeH="0" baseline="0" dirty="0">
                <a:ln>
                  <a:noFill/>
                </a:ln>
                <a:solidFill>
                  <a:srgbClr val="7E93A5"/>
                </a:solidFill>
                <a:effectLst/>
                <a:uLnTx/>
                <a:uFillTx/>
                <a:latin typeface="Aptos" panose="020B0004020202020204" pitchFamily="34" charset="0"/>
                <a:ea typeface="Times New Roman" panose="02020603050405020304" pitchFamily="18" charset="0"/>
                <a:cs typeface="Arial" panose="020B0604020202020204" pitchFamily="34" charset="0"/>
              </a:rPr>
              <a:t> )</a:t>
            </a:r>
            <a:endParaRPr kumimoji="0" lang="en-US" sz="1600" i="0" u="sng" strike="noStrike" kern="1200" cap="none" spc="0" normalizeH="0" baseline="0" dirty="0">
              <a:ln>
                <a:noFill/>
              </a:ln>
              <a:solidFill>
                <a:srgbClr val="7E93A5"/>
              </a:solidFill>
              <a:effectLst/>
              <a:uLnTx/>
              <a:uFillTx/>
              <a:latin typeface="Aptos" panose="020B00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125DEA15-3744-4B10-84F0-0A1994D5EE12}"/>
              </a:ext>
            </a:extLst>
          </p:cNvPr>
          <p:cNvSpPr txBox="1">
            <a:spLocks/>
          </p:cNvSpPr>
          <p:nvPr/>
        </p:nvSpPr>
        <p:spPr bwMode="gray">
          <a:xfrm>
            <a:off x="437605" y="841466"/>
            <a:ext cx="11529651" cy="500303"/>
          </a:xfrm>
          <a:prstGeom prst="rect">
            <a:avLst/>
          </a:prstGeom>
        </p:spPr>
        <p:txBody>
          <a:bodyPr vert="horz" lIns="0" tIns="0" rIns="0" bIns="0" rtlCol="0" anchor="b" anchorCtr="0">
            <a:noAutofit/>
          </a:bodyPr>
          <a:lstStyle>
            <a:lvl1pPr algn="ctr" defTabSz="914341" rtl="0" eaLnBrk="1" latinLnBrk="0" hangingPunct="1">
              <a:lnSpc>
                <a:spcPct val="90000"/>
              </a:lnSpc>
              <a:spcBef>
                <a:spcPts val="0"/>
              </a:spcBef>
              <a:spcAft>
                <a:spcPts val="0"/>
              </a:spcAft>
              <a:buNone/>
              <a:defRPr sz="6000" b="1" kern="1200" cap="none" baseline="0">
                <a:solidFill>
                  <a:schemeClr val="accent1"/>
                </a:solidFill>
                <a:latin typeface="+mj-lt"/>
                <a:ea typeface="+mj-ea"/>
                <a:cs typeface="+mj-cs"/>
              </a:defRPr>
            </a:lvl1pPr>
          </a:lstStyle>
          <a:p>
            <a:pPr algn="l">
              <a:defRPr/>
            </a:pPr>
            <a:r>
              <a:rPr kumimoji="0" lang="en-US" sz="2000" b="1" i="0" u="none" strike="noStrike" kern="1200" cap="none" spc="0" normalizeH="0" baseline="0" noProof="0" dirty="0">
                <a:ln>
                  <a:noFill/>
                </a:ln>
                <a:solidFill>
                  <a:srgbClr val="009597"/>
                </a:solidFill>
                <a:effectLst/>
                <a:uLnTx/>
                <a:uFillTx/>
                <a:latin typeface="Arial Black" panose="020B0A04020102020204" pitchFamily="34" charset="0"/>
                <a:cs typeface="Arial" panose="020B0604020202020204" pitchFamily="34" charset="0"/>
              </a:rPr>
              <a:t>Evolution of portfolio structure / products:</a:t>
            </a:r>
            <a:r>
              <a:rPr kumimoji="0" lang="en-US" sz="2000" b="0" i="0" u="none" strike="noStrike" kern="1200" cap="none" spc="0" normalizeH="0" baseline="0" noProof="0" dirty="0">
                <a:ln>
                  <a:noFill/>
                </a:ln>
                <a:solidFill>
                  <a:srgbClr val="009597"/>
                </a:solidFill>
                <a:effectLst/>
                <a:uLnTx/>
                <a:uFillTx/>
                <a:latin typeface="Arial Black" panose="020B0A04020102020204" pitchFamily="34" charset="0"/>
                <a:cs typeface="Arial" panose="020B0604020202020204" pitchFamily="34" charset="0"/>
              </a:rPr>
              <a:t> synergy of Sales </a:t>
            </a:r>
            <a:r>
              <a:rPr lang="en-US" sz="2000" b="0" dirty="0">
                <a:solidFill>
                  <a:srgbClr val="009597"/>
                </a:solidFill>
                <a:latin typeface="Arial Black" panose="020B0A04020102020204" pitchFamily="34" charset="0"/>
                <a:cs typeface="Arial" panose="020B0604020202020204" pitchFamily="34" charset="0"/>
              </a:rPr>
              <a:t>N</a:t>
            </a:r>
            <a:r>
              <a:rPr kumimoji="0" lang="en-US" sz="2000" b="0" i="0" u="none" strike="noStrike" kern="1200" cap="none" spc="0" normalizeH="0" baseline="0" noProof="0" dirty="0" err="1">
                <a:ln>
                  <a:noFill/>
                </a:ln>
                <a:solidFill>
                  <a:srgbClr val="009597"/>
                </a:solidFill>
                <a:effectLst/>
                <a:uLnTx/>
                <a:uFillTx/>
                <a:latin typeface="Arial Black" panose="020B0A04020102020204" pitchFamily="34" charset="0"/>
                <a:cs typeface="Arial" panose="020B0604020202020204" pitchFamily="34" charset="0"/>
              </a:rPr>
              <a:t>etwork</a:t>
            </a:r>
            <a:r>
              <a:rPr kumimoji="0" lang="en-US" sz="2000" b="0" i="0" u="none" strike="noStrike" kern="1200" cap="none" spc="0" normalizeH="0" baseline="0" noProof="0" dirty="0">
                <a:ln>
                  <a:noFill/>
                </a:ln>
                <a:solidFill>
                  <a:srgbClr val="009597"/>
                </a:solidFill>
                <a:effectLst/>
                <a:uLnTx/>
                <a:uFillTx/>
                <a:latin typeface="Arial Black" panose="020B0A04020102020204" pitchFamily="34" charset="0"/>
                <a:cs typeface="Arial" panose="020B0604020202020204" pitchFamily="34" charset="0"/>
              </a:rPr>
              <a:t>, Commercial and </a:t>
            </a:r>
            <a:r>
              <a:rPr lang="en-US" sz="2000" b="0" dirty="0">
                <a:solidFill>
                  <a:srgbClr val="009597"/>
                </a:solidFill>
                <a:latin typeface="Arial Black" panose="020B0A04020102020204" pitchFamily="34" charset="0"/>
                <a:cs typeface="Arial" panose="020B0604020202020204" pitchFamily="34" charset="0"/>
              </a:rPr>
              <a:t>G</a:t>
            </a:r>
            <a:r>
              <a:rPr kumimoji="0" lang="en-US" sz="2000" b="0" i="0" u="none" strike="noStrike" kern="1200" cap="none" spc="0" normalizeH="0" baseline="0" noProof="0" dirty="0" err="1">
                <a:ln>
                  <a:noFill/>
                </a:ln>
                <a:solidFill>
                  <a:srgbClr val="009597"/>
                </a:solidFill>
                <a:effectLst/>
                <a:uLnTx/>
                <a:uFillTx/>
                <a:latin typeface="Arial Black" panose="020B0A04020102020204" pitchFamily="34" charset="0"/>
                <a:cs typeface="Arial" panose="020B0604020202020204" pitchFamily="34" charset="0"/>
              </a:rPr>
              <a:t>ov</a:t>
            </a:r>
            <a:r>
              <a:rPr kumimoji="0" lang="en-US" sz="2000" b="0" i="0" u="none" strike="noStrike" kern="1200" cap="none" spc="0" normalizeH="0" baseline="0" noProof="0" dirty="0">
                <a:ln>
                  <a:noFill/>
                </a:ln>
                <a:solidFill>
                  <a:srgbClr val="009597"/>
                </a:solidFill>
                <a:effectLst/>
                <a:uLnTx/>
                <a:uFillTx/>
                <a:latin typeface="Arial Black" panose="020B0A04020102020204" pitchFamily="34" charset="0"/>
                <a:cs typeface="Arial" panose="020B0604020202020204" pitchFamily="34" charset="0"/>
              </a:rPr>
              <a:t>. Partners (</a:t>
            </a:r>
            <a:r>
              <a:rPr kumimoji="0" lang="en-US" sz="2000" b="0" i="0" u="none" strike="noStrike" kern="1200" cap="none" spc="0" normalizeH="0" baseline="0" noProof="0" dirty="0" err="1">
                <a:ln>
                  <a:noFill/>
                </a:ln>
                <a:solidFill>
                  <a:srgbClr val="009597"/>
                </a:solidFill>
                <a:effectLst/>
                <a:uLnTx/>
                <a:uFillTx/>
                <a:latin typeface="Arial Black" panose="020B0A04020102020204" pitchFamily="34" charset="0"/>
                <a:cs typeface="Arial" panose="020B0604020202020204" pitchFamily="34" charset="0"/>
              </a:rPr>
              <a:t>ARiMR</a:t>
            </a:r>
            <a:r>
              <a:rPr kumimoji="0" lang="en-US" sz="2000" b="0" i="0" u="none" strike="noStrike" kern="1200" cap="none" spc="0" normalizeH="0" baseline="0" noProof="0" dirty="0">
                <a:ln>
                  <a:noFill/>
                </a:ln>
                <a:solidFill>
                  <a:srgbClr val="009597"/>
                </a:solidFill>
                <a:effectLst/>
                <a:uLnTx/>
                <a:uFillTx/>
                <a:latin typeface="Arial Black" panose="020B0A04020102020204" pitchFamily="34" charset="0"/>
                <a:cs typeface="Arial" panose="020B0604020202020204" pitchFamily="34" charset="0"/>
              </a:rPr>
              <a:t>, BGK). </a:t>
            </a:r>
          </a:p>
          <a:p>
            <a:pPr algn="l">
              <a:defRPr/>
            </a:pPr>
            <a:endParaRPr kumimoji="0" lang="en-US" sz="1000" b="0" i="0" u="none" strike="noStrike" kern="1200" cap="none" spc="0" normalizeH="0" baseline="0" noProof="0" dirty="0">
              <a:ln>
                <a:noFill/>
              </a:ln>
              <a:solidFill>
                <a:srgbClr val="009597"/>
              </a:solidFill>
              <a:effectLst/>
              <a:uLnTx/>
              <a:uFillTx/>
              <a:latin typeface="Arial Black" panose="020B0A04020102020204" pitchFamily="34" charset="0"/>
              <a:cs typeface="Arial" panose="020B0604020202020204" pitchFamily="34" charset="0"/>
            </a:endParaRPr>
          </a:p>
          <a:p>
            <a:pPr algn="l">
              <a:defRPr/>
            </a:pPr>
            <a:r>
              <a:rPr lang="pl-PL" sz="1800" b="0" dirty="0">
                <a:latin typeface="Arial Black" panose="020B0A04020102020204" pitchFamily="34" charset="0"/>
                <a:cs typeface="Calibri" panose="020F0502020204030204" pitchFamily="34" charset="0"/>
              </a:rPr>
              <a:t>69</a:t>
            </a:r>
            <a:r>
              <a:rPr lang="en-US" sz="1800" b="0" dirty="0">
                <a:latin typeface="Arial Black" panose="020B0A04020102020204" pitchFamily="34" charset="0"/>
                <a:cs typeface="Calibri" panose="020F0502020204030204" pitchFamily="34" charset="0"/>
              </a:rPr>
              <a:t>% of sales thanks to </a:t>
            </a:r>
            <a:r>
              <a:rPr lang="pl-PL" sz="1800" b="0" dirty="0" err="1">
                <a:latin typeface="Arial Black" panose="020B0A04020102020204" pitchFamily="34" charset="0"/>
                <a:cs typeface="Calibri" panose="020F0502020204030204" pitchFamily="34" charset="0"/>
              </a:rPr>
              <a:t>gov</a:t>
            </a:r>
            <a:r>
              <a:rPr lang="pl-PL" sz="1800" b="0" dirty="0">
                <a:latin typeface="Arial Black" panose="020B0A04020102020204" pitchFamily="34" charset="0"/>
                <a:cs typeface="Calibri" panose="020F0502020204030204" pitchFamily="34" charset="0"/>
              </a:rPr>
              <a:t>. p</a:t>
            </a:r>
            <a:r>
              <a:rPr lang="en-US" sz="1800" b="0" dirty="0" err="1">
                <a:latin typeface="Arial Black" panose="020B0A04020102020204" pitchFamily="34" charset="0"/>
                <a:cs typeface="Calibri" panose="020F0502020204030204" pitchFamily="34" charset="0"/>
              </a:rPr>
              <a:t>artners</a:t>
            </a:r>
            <a:r>
              <a:rPr lang="pl-PL" sz="1800" b="0" dirty="0">
                <a:latin typeface="Arial Black" panose="020B0A04020102020204" pitchFamily="34" charset="0"/>
                <a:cs typeface="Calibri" panose="020F0502020204030204" pitchFamily="34" charset="0"/>
              </a:rPr>
              <a:t> </a:t>
            </a:r>
            <a:r>
              <a:rPr lang="en-US" sz="1800" b="0" dirty="0" err="1">
                <a:latin typeface="Arial Black" panose="020B0A04020102020204" pitchFamily="34" charset="0"/>
                <a:cs typeface="Calibri" panose="020F0502020204030204" pitchFamily="34" charset="0"/>
              </a:rPr>
              <a:t>ARiMR</a:t>
            </a:r>
            <a:r>
              <a:rPr lang="en-US" sz="1800" b="0" dirty="0">
                <a:latin typeface="Arial Black" panose="020B0A04020102020204" pitchFamily="34" charset="0"/>
                <a:cs typeface="Calibri" panose="020F0502020204030204" pitchFamily="34" charset="0"/>
              </a:rPr>
              <a:t> </a:t>
            </a:r>
            <a:r>
              <a:rPr lang="pl-PL" sz="1800" b="0" dirty="0">
                <a:latin typeface="Arial Black" panose="020B0A04020102020204" pitchFamily="34" charset="0"/>
                <a:cs typeface="Calibri" panose="020F0502020204030204" pitchFamily="34" charset="0"/>
              </a:rPr>
              <a:t>&amp;</a:t>
            </a:r>
            <a:r>
              <a:rPr lang="en-US" sz="1800" b="0" dirty="0">
                <a:latin typeface="Arial Black" panose="020B0A04020102020204" pitchFamily="34" charset="0"/>
                <a:cs typeface="Calibri" panose="020F0502020204030204" pitchFamily="34" charset="0"/>
              </a:rPr>
              <a:t> BGK</a:t>
            </a:r>
            <a:r>
              <a:rPr lang="pl-PL" sz="1800" b="0" dirty="0">
                <a:latin typeface="Arial Black" panose="020B0A04020102020204" pitchFamily="34" charset="0"/>
                <a:cs typeface="Calibri" panose="020F0502020204030204" pitchFamily="34" charset="0"/>
              </a:rPr>
              <a:t> and +93% (Y/Y).</a:t>
            </a:r>
          </a:p>
          <a:p>
            <a:pPr algn="l">
              <a:defRPr/>
            </a:pPr>
            <a:r>
              <a:rPr lang="en-US" sz="1800" b="0" dirty="0">
                <a:latin typeface="Arial Black" panose="020B0A04020102020204" pitchFamily="34" charset="0"/>
                <a:cs typeface="Calibri" panose="020F0502020204030204" pitchFamily="34" charset="0"/>
              </a:rPr>
              <a:t>Commercial Partners</a:t>
            </a:r>
            <a:r>
              <a:rPr lang="pl-PL" sz="1800" b="0" dirty="0">
                <a:latin typeface="Arial Black" panose="020B0A04020102020204" pitchFamily="34" charset="0"/>
                <a:cs typeface="Calibri" panose="020F0502020204030204" pitchFamily="34" charset="0"/>
              </a:rPr>
              <a:t> in 2025 with </a:t>
            </a:r>
            <a:r>
              <a:rPr lang="pl-PL" sz="1800" b="0" dirty="0" err="1">
                <a:latin typeface="Arial Black" panose="020B0A04020102020204" pitchFamily="34" charset="0"/>
                <a:cs typeface="Calibri" panose="020F0502020204030204" pitchFamily="34" charset="0"/>
              </a:rPr>
              <a:t>growth</a:t>
            </a:r>
            <a:r>
              <a:rPr lang="pl-PL" sz="1800" b="0" dirty="0">
                <a:latin typeface="Arial Black" panose="020B0A04020102020204" pitchFamily="34" charset="0"/>
                <a:cs typeface="Calibri" panose="020F0502020204030204" pitchFamily="34" charset="0"/>
              </a:rPr>
              <a:t> + 42% (Y/Y), 40% of </a:t>
            </a:r>
            <a:r>
              <a:rPr lang="pl-PL" sz="1800" b="0" dirty="0" err="1">
                <a:latin typeface="Arial Black" panose="020B0A04020102020204" pitchFamily="34" charset="0"/>
                <a:cs typeface="Calibri" panose="020F0502020204030204" pitchFamily="34" charset="0"/>
              </a:rPr>
              <a:t>total</a:t>
            </a:r>
            <a:r>
              <a:rPr lang="pl-PL" sz="1800" b="0" dirty="0">
                <a:latin typeface="Arial Black" panose="020B0A04020102020204" pitchFamily="34" charset="0"/>
                <a:cs typeface="Calibri" panose="020F0502020204030204" pitchFamily="34" charset="0"/>
              </a:rPr>
              <a:t> </a:t>
            </a:r>
            <a:r>
              <a:rPr lang="pl-PL" sz="1800" b="0" dirty="0" err="1">
                <a:latin typeface="Arial Black" panose="020B0A04020102020204" pitchFamily="34" charset="0"/>
                <a:cs typeface="Calibri" panose="020F0502020204030204" pitchFamily="34" charset="0"/>
              </a:rPr>
              <a:t>sales</a:t>
            </a:r>
            <a:r>
              <a:rPr lang="pl-PL" sz="1800" b="0" dirty="0">
                <a:latin typeface="Arial Black" panose="020B0A04020102020204" pitchFamily="34" charset="0"/>
                <a:cs typeface="Calibri" panose="020F0502020204030204" pitchFamily="34" charset="0"/>
              </a:rPr>
              <a:t>.</a:t>
            </a:r>
            <a:endParaRPr lang="en-US" sz="1800" b="0" dirty="0">
              <a:latin typeface="Arial Black" panose="020B0A04020102020204" pitchFamily="34" charset="0"/>
              <a:cs typeface="Calibri" panose="020F0502020204030204" pitchFamily="34" charset="0"/>
            </a:endParaRPr>
          </a:p>
        </p:txBody>
      </p:sp>
      <p:sp>
        <p:nvSpPr>
          <p:cNvPr id="68" name="Strzałka: w prawo 3">
            <a:extLst>
              <a:ext uri="{FF2B5EF4-FFF2-40B4-BE49-F238E27FC236}">
                <a16:creationId xmlns:a16="http://schemas.microsoft.com/office/drawing/2014/main" id="{87F4C940-05AE-8748-ACFB-BA051006054D}"/>
              </a:ext>
            </a:extLst>
          </p:cNvPr>
          <p:cNvSpPr/>
          <p:nvPr/>
        </p:nvSpPr>
        <p:spPr>
          <a:xfrm rot="10800000">
            <a:off x="4910414" y="4191218"/>
            <a:ext cx="331470" cy="217170"/>
          </a:xfrm>
          <a:prstGeom prst="rightArrow">
            <a:avLst/>
          </a:prstGeom>
          <a:solidFill>
            <a:schemeClr val="accent4">
              <a:lumMod val="20000"/>
              <a:lumOff val="8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9" name="Strzałka: w prawo 18">
            <a:extLst>
              <a:ext uri="{FF2B5EF4-FFF2-40B4-BE49-F238E27FC236}">
                <a16:creationId xmlns:a16="http://schemas.microsoft.com/office/drawing/2014/main" id="{57AE2AD9-54FE-6856-6E6A-B3F167D0E92A}"/>
              </a:ext>
            </a:extLst>
          </p:cNvPr>
          <p:cNvSpPr/>
          <p:nvPr/>
        </p:nvSpPr>
        <p:spPr>
          <a:xfrm rot="10800000">
            <a:off x="4910414" y="3147248"/>
            <a:ext cx="331470" cy="217170"/>
          </a:xfrm>
          <a:prstGeom prst="rightArrow">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82" name="Prostokąt 81">
            <a:extLst>
              <a:ext uri="{FF2B5EF4-FFF2-40B4-BE49-F238E27FC236}">
                <a16:creationId xmlns:a16="http://schemas.microsoft.com/office/drawing/2014/main" id="{9CC14321-FF74-9772-52B5-7D024C05F268}"/>
              </a:ext>
            </a:extLst>
          </p:cNvPr>
          <p:cNvSpPr/>
          <p:nvPr/>
        </p:nvSpPr>
        <p:spPr>
          <a:xfrm>
            <a:off x="5179633" y="3153559"/>
            <a:ext cx="1433538" cy="376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1" i="0" u="none" strike="noStrike" kern="1200" cap="none" spc="0" normalizeH="0" baseline="0" noProof="0" dirty="0">
                <a:ln>
                  <a:noFill/>
                </a:ln>
                <a:solidFill>
                  <a:srgbClr val="000000"/>
                </a:solidFill>
                <a:effectLst/>
                <a:uLnTx/>
                <a:uFillTx/>
                <a:latin typeface="Arial"/>
                <a:ea typeface="+mn-ea"/>
                <a:cs typeface="+mn-cs"/>
              </a:rPr>
              <a:t>BGK</a:t>
            </a:r>
            <a:r>
              <a:rPr kumimoji="0" lang="pl-PL" sz="11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rgbClr val="000000"/>
                </a:solidFill>
                <a:effectLst/>
                <a:uLnTx/>
                <a:uFillTx/>
                <a:latin typeface="Arial"/>
                <a:ea typeface="+mn-ea"/>
                <a:cs typeface="+mn-cs"/>
              </a:rPr>
              <a:t>AGROMAX (10%)</a:t>
            </a:r>
          </a:p>
        </p:txBody>
      </p:sp>
      <p:sp>
        <p:nvSpPr>
          <p:cNvPr id="83" name="Prostokąt 82">
            <a:extLst>
              <a:ext uri="{FF2B5EF4-FFF2-40B4-BE49-F238E27FC236}">
                <a16:creationId xmlns:a16="http://schemas.microsoft.com/office/drawing/2014/main" id="{51E6BE87-EEA3-80E9-79CF-556C8AA06032}"/>
              </a:ext>
            </a:extLst>
          </p:cNvPr>
          <p:cNvSpPr/>
          <p:nvPr/>
        </p:nvSpPr>
        <p:spPr>
          <a:xfrm>
            <a:off x="5161927" y="4055622"/>
            <a:ext cx="1517963" cy="465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1" i="0" u="none" strike="noStrike" kern="1200" cap="none" spc="0" normalizeH="0" baseline="0" noProof="0" dirty="0">
                <a:ln>
                  <a:noFill/>
                </a:ln>
                <a:solidFill>
                  <a:srgbClr val="000000"/>
                </a:solidFill>
                <a:effectLst/>
                <a:uLnTx/>
                <a:uFillTx/>
                <a:latin typeface="Arial"/>
                <a:ea typeface="+mn-ea"/>
                <a:cs typeface="+mn-cs"/>
              </a:rPr>
              <a:t>BGK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rgbClr val="000000"/>
                </a:solidFill>
                <a:effectLst/>
                <a:uLnTx/>
                <a:uFillTx/>
                <a:latin typeface="Arial"/>
                <a:ea typeface="+mn-ea"/>
                <a:cs typeface="+mn-cs"/>
              </a:rPr>
              <a:t>FGR 5-7% (52%)</a:t>
            </a:r>
          </a:p>
        </p:txBody>
      </p:sp>
      <p:graphicFrame>
        <p:nvGraphicFramePr>
          <p:cNvPr id="2" name="Wykres 1">
            <a:extLst>
              <a:ext uri="{FF2B5EF4-FFF2-40B4-BE49-F238E27FC236}">
                <a16:creationId xmlns:a16="http://schemas.microsoft.com/office/drawing/2014/main" id="{EF19CC77-9430-0D4B-BEA0-292908C176F4}"/>
              </a:ext>
            </a:extLst>
          </p:cNvPr>
          <p:cNvGraphicFramePr/>
          <p:nvPr/>
        </p:nvGraphicFramePr>
        <p:xfrm>
          <a:off x="338849" y="1376812"/>
          <a:ext cx="4249022" cy="4104376"/>
        </p:xfrm>
        <a:graphic>
          <a:graphicData uri="http://schemas.openxmlformats.org/drawingml/2006/chart">
            <c:chart xmlns:c="http://schemas.openxmlformats.org/drawingml/2006/chart" xmlns:r="http://schemas.openxmlformats.org/officeDocument/2006/relationships" r:id="rId3"/>
          </a:graphicData>
        </a:graphic>
      </p:graphicFrame>
      <p:sp>
        <p:nvSpPr>
          <p:cNvPr id="3" name="Strzałka: w prawo 18">
            <a:extLst>
              <a:ext uri="{FF2B5EF4-FFF2-40B4-BE49-F238E27FC236}">
                <a16:creationId xmlns:a16="http://schemas.microsoft.com/office/drawing/2014/main" id="{CDBA14C1-110F-BE87-E3A2-AE7FB5C31757}"/>
              </a:ext>
            </a:extLst>
          </p:cNvPr>
          <p:cNvSpPr/>
          <p:nvPr/>
        </p:nvSpPr>
        <p:spPr>
          <a:xfrm rot="10800000">
            <a:off x="2106271" y="4288198"/>
            <a:ext cx="331470" cy="217170"/>
          </a:xfrm>
          <a:prstGeom prst="rightArrow">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Prostokąt 3">
            <a:extLst>
              <a:ext uri="{FF2B5EF4-FFF2-40B4-BE49-F238E27FC236}">
                <a16:creationId xmlns:a16="http://schemas.microsoft.com/office/drawing/2014/main" id="{5ED5FAD0-005C-7DFE-9090-CA8E3E847A6E}"/>
              </a:ext>
            </a:extLst>
          </p:cNvPr>
          <p:cNvSpPr/>
          <p:nvPr/>
        </p:nvSpPr>
        <p:spPr>
          <a:xfrm>
            <a:off x="2335686" y="4194106"/>
            <a:ext cx="1253617" cy="376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1" i="0" u="none" strike="noStrike" kern="1200" cap="none" spc="0" normalizeH="0" baseline="0" noProof="0" dirty="0">
                <a:ln>
                  <a:noFill/>
                </a:ln>
                <a:solidFill>
                  <a:srgbClr val="000000"/>
                </a:solidFill>
                <a:effectLst/>
                <a:uLnTx/>
                <a:uFillTx/>
                <a:latin typeface="Arial"/>
                <a:ea typeface="+mn-ea"/>
                <a:cs typeface="+mn-cs"/>
              </a:rPr>
              <a:t>ARiMR</a:t>
            </a:r>
            <a:r>
              <a:rPr kumimoji="0" lang="pl-PL" sz="1100" b="0" i="0" u="none" strike="noStrike" kern="1200" cap="none" spc="0" normalizeH="0" baseline="0" noProof="0" dirty="0">
                <a:ln>
                  <a:noFill/>
                </a:ln>
                <a:solidFill>
                  <a:srgbClr val="000000"/>
                </a:solidFill>
                <a:effectLst/>
                <a:uLnTx/>
                <a:uFillTx/>
                <a:latin typeface="Arial"/>
                <a:ea typeface="+mn-ea"/>
                <a:cs typeface="+mn-cs"/>
              </a:rPr>
              <a:t> (40%)</a:t>
            </a:r>
          </a:p>
        </p:txBody>
      </p:sp>
      <p:sp>
        <p:nvSpPr>
          <p:cNvPr id="5" name="Strzałka: w prawo 18">
            <a:extLst>
              <a:ext uri="{FF2B5EF4-FFF2-40B4-BE49-F238E27FC236}">
                <a16:creationId xmlns:a16="http://schemas.microsoft.com/office/drawing/2014/main" id="{72D968C9-DBF4-B4C5-00BA-44E048459B41}"/>
              </a:ext>
            </a:extLst>
          </p:cNvPr>
          <p:cNvSpPr/>
          <p:nvPr/>
        </p:nvSpPr>
        <p:spPr>
          <a:xfrm rot="10800000">
            <a:off x="4878640" y="2842296"/>
            <a:ext cx="331470" cy="217170"/>
          </a:xfrm>
          <a:prstGeom prst="rightArrow">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Prostokąt 5">
            <a:extLst>
              <a:ext uri="{FF2B5EF4-FFF2-40B4-BE49-F238E27FC236}">
                <a16:creationId xmlns:a16="http://schemas.microsoft.com/office/drawing/2014/main" id="{20E0A447-2217-24FC-562E-491BF5C6E72A}"/>
              </a:ext>
            </a:extLst>
          </p:cNvPr>
          <p:cNvSpPr/>
          <p:nvPr/>
        </p:nvSpPr>
        <p:spPr>
          <a:xfrm>
            <a:off x="5407752" y="2712047"/>
            <a:ext cx="1253617" cy="376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1" i="0" u="none" strike="noStrike" kern="1200" cap="none" spc="0" normalizeH="0" baseline="0" noProof="0" dirty="0">
                <a:ln>
                  <a:noFill/>
                </a:ln>
                <a:solidFill>
                  <a:srgbClr val="000000"/>
                </a:solidFill>
                <a:effectLst/>
                <a:uLnTx/>
                <a:uFillTx/>
                <a:latin typeface="Arial"/>
                <a:ea typeface="+mn-ea"/>
                <a:cs typeface="+mn-cs"/>
              </a:rPr>
              <a:t>ARiMR </a:t>
            </a:r>
            <a:r>
              <a:rPr kumimoji="0" lang="pl-PL" sz="1100" b="0" i="0" u="none" strike="noStrike" kern="1200" cap="none" spc="0" normalizeH="0" baseline="0" noProof="0" dirty="0">
                <a:ln>
                  <a:noFill/>
                </a:ln>
                <a:solidFill>
                  <a:srgbClr val="000000"/>
                </a:solidFill>
                <a:effectLst/>
                <a:uLnTx/>
                <a:uFillTx/>
                <a:latin typeface="Arial"/>
                <a:ea typeface="+mn-ea"/>
                <a:cs typeface="+mn-cs"/>
              </a:rPr>
              <a:t>(7%)</a:t>
            </a:r>
          </a:p>
        </p:txBody>
      </p:sp>
      <p:sp>
        <p:nvSpPr>
          <p:cNvPr id="7" name="Prostokąt: zaokrąglone rogi 6">
            <a:extLst>
              <a:ext uri="{FF2B5EF4-FFF2-40B4-BE49-F238E27FC236}">
                <a16:creationId xmlns:a16="http://schemas.microsoft.com/office/drawing/2014/main" id="{8DD84F7E-0E1F-644F-95B9-AFF5744E887D}"/>
              </a:ext>
            </a:extLst>
          </p:cNvPr>
          <p:cNvSpPr/>
          <p:nvPr/>
        </p:nvSpPr>
        <p:spPr>
          <a:xfrm>
            <a:off x="952930" y="1993213"/>
            <a:ext cx="562582" cy="263744"/>
          </a:xfrm>
          <a:custGeom>
            <a:avLst/>
            <a:gdLst>
              <a:gd name="connsiteX0" fmla="*/ 0 w 562582"/>
              <a:gd name="connsiteY0" fmla="*/ 43958 h 263744"/>
              <a:gd name="connsiteX1" fmla="*/ 43958 w 562582"/>
              <a:gd name="connsiteY1" fmla="*/ 0 h 263744"/>
              <a:gd name="connsiteX2" fmla="*/ 518624 w 562582"/>
              <a:gd name="connsiteY2" fmla="*/ 0 h 263744"/>
              <a:gd name="connsiteX3" fmla="*/ 562582 w 562582"/>
              <a:gd name="connsiteY3" fmla="*/ 43958 h 263744"/>
              <a:gd name="connsiteX4" fmla="*/ 562582 w 562582"/>
              <a:gd name="connsiteY4" fmla="*/ 219786 h 263744"/>
              <a:gd name="connsiteX5" fmla="*/ 518624 w 562582"/>
              <a:gd name="connsiteY5" fmla="*/ 263744 h 263744"/>
              <a:gd name="connsiteX6" fmla="*/ 43958 w 562582"/>
              <a:gd name="connsiteY6" fmla="*/ 263744 h 263744"/>
              <a:gd name="connsiteX7" fmla="*/ 0 w 562582"/>
              <a:gd name="connsiteY7" fmla="*/ 219786 h 263744"/>
              <a:gd name="connsiteX8" fmla="*/ 0 w 562582"/>
              <a:gd name="connsiteY8" fmla="*/ 43958 h 2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2582" h="263744" fill="none" extrusionOk="0">
                <a:moveTo>
                  <a:pt x="0" y="43958"/>
                </a:moveTo>
                <a:cubicBezTo>
                  <a:pt x="5489" y="23680"/>
                  <a:pt x="20187" y="358"/>
                  <a:pt x="43958" y="0"/>
                </a:cubicBezTo>
                <a:cubicBezTo>
                  <a:pt x="146388" y="-3260"/>
                  <a:pt x="370551" y="5137"/>
                  <a:pt x="518624" y="0"/>
                </a:cubicBezTo>
                <a:cubicBezTo>
                  <a:pt x="537865" y="3411"/>
                  <a:pt x="561498" y="17690"/>
                  <a:pt x="562582" y="43958"/>
                </a:cubicBezTo>
                <a:cubicBezTo>
                  <a:pt x="570687" y="98416"/>
                  <a:pt x="554460" y="140755"/>
                  <a:pt x="562582" y="219786"/>
                </a:cubicBezTo>
                <a:cubicBezTo>
                  <a:pt x="560477" y="242290"/>
                  <a:pt x="537099" y="261565"/>
                  <a:pt x="518624" y="263744"/>
                </a:cubicBezTo>
                <a:cubicBezTo>
                  <a:pt x="388760" y="283513"/>
                  <a:pt x="215968" y="237812"/>
                  <a:pt x="43958" y="263744"/>
                </a:cubicBezTo>
                <a:cubicBezTo>
                  <a:pt x="15181" y="268258"/>
                  <a:pt x="5713" y="241809"/>
                  <a:pt x="0" y="219786"/>
                </a:cubicBezTo>
                <a:cubicBezTo>
                  <a:pt x="-9447" y="132179"/>
                  <a:pt x="3072" y="113895"/>
                  <a:pt x="0" y="43958"/>
                </a:cubicBezTo>
                <a:close/>
              </a:path>
              <a:path w="562582" h="263744" stroke="0" extrusionOk="0">
                <a:moveTo>
                  <a:pt x="0" y="43958"/>
                </a:moveTo>
                <a:cubicBezTo>
                  <a:pt x="-4169" y="13975"/>
                  <a:pt x="13767" y="-3773"/>
                  <a:pt x="43958" y="0"/>
                </a:cubicBezTo>
                <a:cubicBezTo>
                  <a:pt x="180099" y="-36606"/>
                  <a:pt x="420047" y="56475"/>
                  <a:pt x="518624" y="0"/>
                </a:cubicBezTo>
                <a:cubicBezTo>
                  <a:pt x="539572" y="4736"/>
                  <a:pt x="556584" y="15608"/>
                  <a:pt x="562582" y="43958"/>
                </a:cubicBezTo>
                <a:cubicBezTo>
                  <a:pt x="575802" y="93258"/>
                  <a:pt x="542547" y="158379"/>
                  <a:pt x="562582" y="219786"/>
                </a:cubicBezTo>
                <a:cubicBezTo>
                  <a:pt x="563318" y="240544"/>
                  <a:pt x="541057" y="270673"/>
                  <a:pt x="518624" y="263744"/>
                </a:cubicBezTo>
                <a:cubicBezTo>
                  <a:pt x="326348" y="296884"/>
                  <a:pt x="239950" y="234737"/>
                  <a:pt x="43958" y="263744"/>
                </a:cubicBezTo>
                <a:cubicBezTo>
                  <a:pt x="25083" y="260367"/>
                  <a:pt x="22" y="244616"/>
                  <a:pt x="0" y="219786"/>
                </a:cubicBezTo>
                <a:cubicBezTo>
                  <a:pt x="-689" y="147702"/>
                  <a:pt x="14777" y="89088"/>
                  <a:pt x="0" y="43958"/>
                </a:cubicBezTo>
                <a:close/>
              </a:path>
            </a:pathLst>
          </a:custGeom>
          <a:solidFill>
            <a:schemeClr val="bg1"/>
          </a:solidFill>
          <a:ln>
            <a:extLst>
              <a:ext uri="{C807C97D-BFC1-408E-A445-0C87EB9F89A2}">
                <ask:lineSketchStyleProps xmlns:ask="http://schemas.microsoft.com/office/drawing/2018/sketchyshapes" sd="252692197">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srgbClr val="000000"/>
                </a:solidFill>
                <a:effectLst/>
                <a:uLnTx/>
                <a:uFillTx/>
                <a:latin typeface="Arial"/>
                <a:ea typeface="+mn-ea"/>
                <a:cs typeface="+mn-cs"/>
              </a:rPr>
              <a:t>510</a:t>
            </a:r>
          </a:p>
        </p:txBody>
      </p:sp>
      <p:sp>
        <p:nvSpPr>
          <p:cNvPr id="8" name="Prostokąt: zaokrąglone rogi 7">
            <a:extLst>
              <a:ext uri="{FF2B5EF4-FFF2-40B4-BE49-F238E27FC236}">
                <a16:creationId xmlns:a16="http://schemas.microsoft.com/office/drawing/2014/main" id="{D6D0E77C-BDBA-F2DB-2548-D1ACC3FF15E2}"/>
              </a:ext>
            </a:extLst>
          </p:cNvPr>
          <p:cNvSpPr/>
          <p:nvPr/>
        </p:nvSpPr>
        <p:spPr>
          <a:xfrm>
            <a:off x="2962494" y="1843012"/>
            <a:ext cx="562582" cy="263744"/>
          </a:xfrm>
          <a:custGeom>
            <a:avLst/>
            <a:gdLst>
              <a:gd name="connsiteX0" fmla="*/ 0 w 562582"/>
              <a:gd name="connsiteY0" fmla="*/ 43958 h 263744"/>
              <a:gd name="connsiteX1" fmla="*/ 43958 w 562582"/>
              <a:gd name="connsiteY1" fmla="*/ 0 h 263744"/>
              <a:gd name="connsiteX2" fmla="*/ 518624 w 562582"/>
              <a:gd name="connsiteY2" fmla="*/ 0 h 263744"/>
              <a:gd name="connsiteX3" fmla="*/ 562582 w 562582"/>
              <a:gd name="connsiteY3" fmla="*/ 43958 h 263744"/>
              <a:gd name="connsiteX4" fmla="*/ 562582 w 562582"/>
              <a:gd name="connsiteY4" fmla="*/ 219786 h 263744"/>
              <a:gd name="connsiteX5" fmla="*/ 518624 w 562582"/>
              <a:gd name="connsiteY5" fmla="*/ 263744 h 263744"/>
              <a:gd name="connsiteX6" fmla="*/ 43958 w 562582"/>
              <a:gd name="connsiteY6" fmla="*/ 263744 h 263744"/>
              <a:gd name="connsiteX7" fmla="*/ 0 w 562582"/>
              <a:gd name="connsiteY7" fmla="*/ 219786 h 263744"/>
              <a:gd name="connsiteX8" fmla="*/ 0 w 562582"/>
              <a:gd name="connsiteY8" fmla="*/ 43958 h 2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2582" h="263744" fill="none" extrusionOk="0">
                <a:moveTo>
                  <a:pt x="0" y="43958"/>
                </a:moveTo>
                <a:cubicBezTo>
                  <a:pt x="5489" y="23680"/>
                  <a:pt x="20187" y="358"/>
                  <a:pt x="43958" y="0"/>
                </a:cubicBezTo>
                <a:cubicBezTo>
                  <a:pt x="146388" y="-3260"/>
                  <a:pt x="370551" y="5137"/>
                  <a:pt x="518624" y="0"/>
                </a:cubicBezTo>
                <a:cubicBezTo>
                  <a:pt x="537865" y="3411"/>
                  <a:pt x="561498" y="17690"/>
                  <a:pt x="562582" y="43958"/>
                </a:cubicBezTo>
                <a:cubicBezTo>
                  <a:pt x="570687" y="98416"/>
                  <a:pt x="554460" y="140755"/>
                  <a:pt x="562582" y="219786"/>
                </a:cubicBezTo>
                <a:cubicBezTo>
                  <a:pt x="560477" y="242290"/>
                  <a:pt x="537099" y="261565"/>
                  <a:pt x="518624" y="263744"/>
                </a:cubicBezTo>
                <a:cubicBezTo>
                  <a:pt x="388760" y="283513"/>
                  <a:pt x="215968" y="237812"/>
                  <a:pt x="43958" y="263744"/>
                </a:cubicBezTo>
                <a:cubicBezTo>
                  <a:pt x="15181" y="268258"/>
                  <a:pt x="5713" y="241809"/>
                  <a:pt x="0" y="219786"/>
                </a:cubicBezTo>
                <a:cubicBezTo>
                  <a:pt x="-9447" y="132179"/>
                  <a:pt x="3072" y="113895"/>
                  <a:pt x="0" y="43958"/>
                </a:cubicBezTo>
                <a:close/>
              </a:path>
              <a:path w="562582" h="263744" stroke="0" extrusionOk="0">
                <a:moveTo>
                  <a:pt x="0" y="43958"/>
                </a:moveTo>
                <a:cubicBezTo>
                  <a:pt x="-4169" y="13975"/>
                  <a:pt x="13767" y="-3773"/>
                  <a:pt x="43958" y="0"/>
                </a:cubicBezTo>
                <a:cubicBezTo>
                  <a:pt x="180099" y="-36606"/>
                  <a:pt x="420047" y="56475"/>
                  <a:pt x="518624" y="0"/>
                </a:cubicBezTo>
                <a:cubicBezTo>
                  <a:pt x="539572" y="4736"/>
                  <a:pt x="556584" y="15608"/>
                  <a:pt x="562582" y="43958"/>
                </a:cubicBezTo>
                <a:cubicBezTo>
                  <a:pt x="575802" y="93258"/>
                  <a:pt x="542547" y="158379"/>
                  <a:pt x="562582" y="219786"/>
                </a:cubicBezTo>
                <a:cubicBezTo>
                  <a:pt x="563318" y="240544"/>
                  <a:pt x="541057" y="270673"/>
                  <a:pt x="518624" y="263744"/>
                </a:cubicBezTo>
                <a:cubicBezTo>
                  <a:pt x="326348" y="296884"/>
                  <a:pt x="239950" y="234737"/>
                  <a:pt x="43958" y="263744"/>
                </a:cubicBezTo>
                <a:cubicBezTo>
                  <a:pt x="25083" y="260367"/>
                  <a:pt x="22" y="244616"/>
                  <a:pt x="0" y="219786"/>
                </a:cubicBezTo>
                <a:cubicBezTo>
                  <a:pt x="-689" y="147702"/>
                  <a:pt x="14777" y="89088"/>
                  <a:pt x="0" y="43958"/>
                </a:cubicBezTo>
                <a:close/>
              </a:path>
            </a:pathLst>
          </a:custGeom>
          <a:solidFill>
            <a:schemeClr val="bg1"/>
          </a:solidFill>
          <a:ln>
            <a:extLst>
              <a:ext uri="{C807C97D-BFC1-408E-A445-0C87EB9F89A2}">
                <ask:lineSketchStyleProps xmlns:ask="http://schemas.microsoft.com/office/drawing/2018/sketchyshapes" sd="252692197">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srgbClr val="000000"/>
                </a:solidFill>
                <a:effectLst/>
                <a:uLnTx/>
                <a:uFillTx/>
                <a:latin typeface="Arial"/>
                <a:ea typeface="+mn-ea"/>
                <a:cs typeface="+mn-cs"/>
              </a:rPr>
              <a:t>584</a:t>
            </a:r>
          </a:p>
        </p:txBody>
      </p:sp>
      <p:pic>
        <p:nvPicPr>
          <p:cNvPr id="12" name="Obraz 11">
            <a:extLst>
              <a:ext uri="{FF2B5EF4-FFF2-40B4-BE49-F238E27FC236}">
                <a16:creationId xmlns:a16="http://schemas.microsoft.com/office/drawing/2014/main" id="{8111C097-5A78-799E-0007-B87449C072DA}"/>
              </a:ext>
            </a:extLst>
          </p:cNvPr>
          <p:cNvPicPr>
            <a:picLocks noChangeAspect="1"/>
          </p:cNvPicPr>
          <p:nvPr/>
        </p:nvPicPr>
        <p:blipFill>
          <a:blip r:embed="rId4"/>
          <a:srcRect r="15912" b="-28916"/>
          <a:stretch/>
        </p:blipFill>
        <p:spPr>
          <a:xfrm>
            <a:off x="359601" y="5097121"/>
            <a:ext cx="5431595" cy="292786"/>
          </a:xfrm>
          <a:prstGeom prst="rect">
            <a:avLst/>
          </a:prstGeom>
        </p:spPr>
      </p:pic>
      <p:sp>
        <p:nvSpPr>
          <p:cNvPr id="13" name="Prostokąt: zaokrąglone rogi 12">
            <a:extLst>
              <a:ext uri="{FF2B5EF4-FFF2-40B4-BE49-F238E27FC236}">
                <a16:creationId xmlns:a16="http://schemas.microsoft.com/office/drawing/2014/main" id="{2E38A591-503C-85B2-851B-37EA81F63C61}"/>
              </a:ext>
            </a:extLst>
          </p:cNvPr>
          <p:cNvSpPr/>
          <p:nvPr/>
        </p:nvSpPr>
        <p:spPr>
          <a:xfrm>
            <a:off x="4214006" y="2441084"/>
            <a:ext cx="562582" cy="263744"/>
          </a:xfrm>
          <a:custGeom>
            <a:avLst/>
            <a:gdLst>
              <a:gd name="connsiteX0" fmla="*/ 0 w 562582"/>
              <a:gd name="connsiteY0" fmla="*/ 43958 h 263744"/>
              <a:gd name="connsiteX1" fmla="*/ 43958 w 562582"/>
              <a:gd name="connsiteY1" fmla="*/ 0 h 263744"/>
              <a:gd name="connsiteX2" fmla="*/ 518624 w 562582"/>
              <a:gd name="connsiteY2" fmla="*/ 0 h 263744"/>
              <a:gd name="connsiteX3" fmla="*/ 562582 w 562582"/>
              <a:gd name="connsiteY3" fmla="*/ 43958 h 263744"/>
              <a:gd name="connsiteX4" fmla="*/ 562582 w 562582"/>
              <a:gd name="connsiteY4" fmla="*/ 219786 h 263744"/>
              <a:gd name="connsiteX5" fmla="*/ 518624 w 562582"/>
              <a:gd name="connsiteY5" fmla="*/ 263744 h 263744"/>
              <a:gd name="connsiteX6" fmla="*/ 43958 w 562582"/>
              <a:gd name="connsiteY6" fmla="*/ 263744 h 263744"/>
              <a:gd name="connsiteX7" fmla="*/ 0 w 562582"/>
              <a:gd name="connsiteY7" fmla="*/ 219786 h 263744"/>
              <a:gd name="connsiteX8" fmla="*/ 0 w 562582"/>
              <a:gd name="connsiteY8" fmla="*/ 43958 h 2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2582" h="263744" fill="none" extrusionOk="0">
                <a:moveTo>
                  <a:pt x="0" y="43958"/>
                </a:moveTo>
                <a:cubicBezTo>
                  <a:pt x="5489" y="23680"/>
                  <a:pt x="20187" y="358"/>
                  <a:pt x="43958" y="0"/>
                </a:cubicBezTo>
                <a:cubicBezTo>
                  <a:pt x="146388" y="-3260"/>
                  <a:pt x="370551" y="5137"/>
                  <a:pt x="518624" y="0"/>
                </a:cubicBezTo>
                <a:cubicBezTo>
                  <a:pt x="537865" y="3411"/>
                  <a:pt x="561498" y="17690"/>
                  <a:pt x="562582" y="43958"/>
                </a:cubicBezTo>
                <a:cubicBezTo>
                  <a:pt x="570687" y="98416"/>
                  <a:pt x="554460" y="140755"/>
                  <a:pt x="562582" y="219786"/>
                </a:cubicBezTo>
                <a:cubicBezTo>
                  <a:pt x="560477" y="242290"/>
                  <a:pt x="537099" y="261565"/>
                  <a:pt x="518624" y="263744"/>
                </a:cubicBezTo>
                <a:cubicBezTo>
                  <a:pt x="388760" y="283513"/>
                  <a:pt x="215968" y="237812"/>
                  <a:pt x="43958" y="263744"/>
                </a:cubicBezTo>
                <a:cubicBezTo>
                  <a:pt x="15181" y="268258"/>
                  <a:pt x="5713" y="241809"/>
                  <a:pt x="0" y="219786"/>
                </a:cubicBezTo>
                <a:cubicBezTo>
                  <a:pt x="-9447" y="132179"/>
                  <a:pt x="3072" y="113895"/>
                  <a:pt x="0" y="43958"/>
                </a:cubicBezTo>
                <a:close/>
              </a:path>
              <a:path w="562582" h="263744" stroke="0" extrusionOk="0">
                <a:moveTo>
                  <a:pt x="0" y="43958"/>
                </a:moveTo>
                <a:cubicBezTo>
                  <a:pt x="-4169" y="13975"/>
                  <a:pt x="13767" y="-3773"/>
                  <a:pt x="43958" y="0"/>
                </a:cubicBezTo>
                <a:cubicBezTo>
                  <a:pt x="180099" y="-36606"/>
                  <a:pt x="420047" y="56475"/>
                  <a:pt x="518624" y="0"/>
                </a:cubicBezTo>
                <a:cubicBezTo>
                  <a:pt x="539572" y="4736"/>
                  <a:pt x="556584" y="15608"/>
                  <a:pt x="562582" y="43958"/>
                </a:cubicBezTo>
                <a:cubicBezTo>
                  <a:pt x="575802" y="93258"/>
                  <a:pt x="542547" y="158379"/>
                  <a:pt x="562582" y="219786"/>
                </a:cubicBezTo>
                <a:cubicBezTo>
                  <a:pt x="563318" y="240544"/>
                  <a:pt x="541057" y="270673"/>
                  <a:pt x="518624" y="263744"/>
                </a:cubicBezTo>
                <a:cubicBezTo>
                  <a:pt x="326348" y="296884"/>
                  <a:pt x="239950" y="234737"/>
                  <a:pt x="43958" y="263744"/>
                </a:cubicBezTo>
                <a:cubicBezTo>
                  <a:pt x="25083" y="260367"/>
                  <a:pt x="22" y="244616"/>
                  <a:pt x="0" y="219786"/>
                </a:cubicBezTo>
                <a:cubicBezTo>
                  <a:pt x="-689" y="147702"/>
                  <a:pt x="14777" y="89088"/>
                  <a:pt x="0" y="43958"/>
                </a:cubicBezTo>
                <a:close/>
              </a:path>
            </a:pathLst>
          </a:custGeom>
          <a:solidFill>
            <a:schemeClr val="bg1"/>
          </a:solidFill>
          <a:ln>
            <a:extLst>
              <a:ext uri="{C807C97D-BFC1-408E-A445-0C87EB9F89A2}">
                <ask:lineSketchStyleProps xmlns:ask="http://schemas.microsoft.com/office/drawing/2018/sketchyshapes" sd="252692197">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dirty="0">
                <a:solidFill>
                  <a:srgbClr val="000000"/>
                </a:solidFill>
                <a:latin typeface="Arial"/>
              </a:rPr>
              <a:t>399</a:t>
            </a:r>
            <a:endParaRPr kumimoji="0" lang="pl-PL" sz="1200"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14" name="Wykres 13">
            <a:extLst>
              <a:ext uri="{FF2B5EF4-FFF2-40B4-BE49-F238E27FC236}">
                <a16:creationId xmlns:a16="http://schemas.microsoft.com/office/drawing/2014/main" id="{57364CB6-F5F7-E599-40F5-79E572E558F9}"/>
              </a:ext>
            </a:extLst>
          </p:cNvPr>
          <p:cNvGraphicFramePr/>
          <p:nvPr/>
        </p:nvGraphicFramePr>
        <p:xfrm>
          <a:off x="7933266" y="1580009"/>
          <a:ext cx="2937934" cy="3912697"/>
        </p:xfrm>
        <a:graphic>
          <a:graphicData uri="http://schemas.openxmlformats.org/drawingml/2006/chart">
            <c:chart xmlns:c="http://schemas.openxmlformats.org/drawingml/2006/chart" xmlns:r="http://schemas.openxmlformats.org/officeDocument/2006/relationships" r:id="rId5"/>
          </a:graphicData>
        </a:graphic>
      </p:graphicFrame>
      <p:sp>
        <p:nvSpPr>
          <p:cNvPr id="15" name="Prostokąt 14">
            <a:extLst>
              <a:ext uri="{FF2B5EF4-FFF2-40B4-BE49-F238E27FC236}">
                <a16:creationId xmlns:a16="http://schemas.microsoft.com/office/drawing/2014/main" id="{C803A5E6-B14E-A7BE-F518-36061B1BECA7}"/>
              </a:ext>
            </a:extLst>
          </p:cNvPr>
          <p:cNvSpPr/>
          <p:nvPr/>
        </p:nvSpPr>
        <p:spPr>
          <a:xfrm>
            <a:off x="9109765" y="2861707"/>
            <a:ext cx="1517963" cy="465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b="1" dirty="0">
                <a:solidFill>
                  <a:srgbClr val="00A20F"/>
                </a:solidFill>
                <a:latin typeface="Aptos" panose="020B0004020202020204" pitchFamily="34" charset="0"/>
              </a:rPr>
              <a:t>+42</a:t>
            </a:r>
            <a:r>
              <a:rPr kumimoji="0" lang="pl-PL" sz="1200" b="1" i="0" u="none" strike="noStrike" kern="1200" cap="none" spc="0" normalizeH="0" baseline="0" noProof="0" dirty="0">
                <a:ln>
                  <a:noFill/>
                </a:ln>
                <a:solidFill>
                  <a:srgbClr val="00A20F"/>
                </a:solidFill>
                <a:effectLst/>
                <a:uLnTx/>
                <a:uFillTx/>
                <a:latin typeface="Aptos" panose="020B0004020202020204" pitchFamily="34" charset="0"/>
              </a:rPr>
              <a:t>%</a:t>
            </a:r>
          </a:p>
        </p:txBody>
      </p:sp>
      <p:pic>
        <p:nvPicPr>
          <p:cNvPr id="16" name="Obraz 15">
            <a:extLst>
              <a:ext uri="{FF2B5EF4-FFF2-40B4-BE49-F238E27FC236}">
                <a16:creationId xmlns:a16="http://schemas.microsoft.com/office/drawing/2014/main" id="{C5E7765E-A814-310B-71E0-CA8F7770F8C5}"/>
              </a:ext>
            </a:extLst>
          </p:cNvPr>
          <p:cNvPicPr>
            <a:picLocks noChangeAspect="1"/>
          </p:cNvPicPr>
          <p:nvPr/>
        </p:nvPicPr>
        <p:blipFill>
          <a:blip r:embed="rId4"/>
          <a:srcRect r="73716" b="-28916"/>
          <a:stretch/>
        </p:blipFill>
        <p:spPr>
          <a:xfrm>
            <a:off x="8052107" y="5097121"/>
            <a:ext cx="1697799" cy="292786"/>
          </a:xfrm>
          <a:prstGeom prst="rect">
            <a:avLst/>
          </a:prstGeom>
        </p:spPr>
      </p:pic>
      <p:pic>
        <p:nvPicPr>
          <p:cNvPr id="17" name="Obraz 16">
            <a:extLst>
              <a:ext uri="{FF2B5EF4-FFF2-40B4-BE49-F238E27FC236}">
                <a16:creationId xmlns:a16="http://schemas.microsoft.com/office/drawing/2014/main" id="{E6988C80-8608-B49F-2517-F46B0DA602FA}"/>
              </a:ext>
            </a:extLst>
          </p:cNvPr>
          <p:cNvPicPr>
            <a:picLocks noChangeAspect="1"/>
          </p:cNvPicPr>
          <p:nvPr/>
        </p:nvPicPr>
        <p:blipFill>
          <a:blip r:embed="rId4"/>
          <a:srcRect l="64939" t="-6311" r="15912" b="-28916"/>
          <a:stretch/>
        </p:blipFill>
        <p:spPr>
          <a:xfrm>
            <a:off x="9868747" y="5073708"/>
            <a:ext cx="1236884" cy="307120"/>
          </a:xfrm>
          <a:prstGeom prst="rect">
            <a:avLst/>
          </a:prstGeom>
        </p:spPr>
      </p:pic>
      <p:sp>
        <p:nvSpPr>
          <p:cNvPr id="18" name="Prostokąt 17">
            <a:extLst>
              <a:ext uri="{FF2B5EF4-FFF2-40B4-BE49-F238E27FC236}">
                <a16:creationId xmlns:a16="http://schemas.microsoft.com/office/drawing/2014/main" id="{52DB6B62-942D-8959-F05F-DCFBBD277847}"/>
              </a:ext>
            </a:extLst>
          </p:cNvPr>
          <p:cNvSpPr/>
          <p:nvPr/>
        </p:nvSpPr>
        <p:spPr>
          <a:xfrm>
            <a:off x="1785117" y="2572956"/>
            <a:ext cx="1517963" cy="4651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srgbClr val="00A20F"/>
                </a:solidFill>
                <a:effectLst/>
                <a:uLnTx/>
                <a:uFillTx/>
                <a:latin typeface="Aptos" panose="020B0004020202020204" pitchFamily="34" charset="0"/>
              </a:rPr>
              <a:t>TOTAL SALES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srgbClr val="00A20F"/>
                </a:solidFill>
                <a:effectLst/>
                <a:uLnTx/>
                <a:uFillTx/>
                <a:latin typeface="Aptos" panose="020B0004020202020204" pitchFamily="34" charset="0"/>
              </a:rPr>
              <a:t>Y/Y </a:t>
            </a:r>
            <a:r>
              <a:rPr lang="pl-PL" sz="1200" b="1" dirty="0">
                <a:solidFill>
                  <a:srgbClr val="00A20F"/>
                </a:solidFill>
                <a:latin typeface="Aptos" panose="020B0004020202020204" pitchFamily="34" charset="0"/>
              </a:rPr>
              <a:t>+14</a:t>
            </a:r>
            <a:r>
              <a:rPr kumimoji="0" lang="pl-PL" sz="1200" b="1" i="0" u="none" strike="noStrike" kern="1200" cap="none" spc="0" normalizeH="0" baseline="0" noProof="0" dirty="0">
                <a:ln>
                  <a:noFill/>
                </a:ln>
                <a:solidFill>
                  <a:srgbClr val="00A20F"/>
                </a:solidFill>
                <a:effectLst/>
                <a:uLnTx/>
                <a:uFillTx/>
                <a:latin typeface="Aptos" panose="020B00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pl-PL" sz="1200" b="1" dirty="0">
              <a:solidFill>
                <a:srgbClr val="00A20F"/>
              </a:solidFill>
              <a:latin typeface="Aptos" panose="020B00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srgbClr val="00A20F"/>
                </a:solidFill>
                <a:effectLst/>
                <a:uLnTx/>
                <a:uFillTx/>
                <a:latin typeface="Aptos" panose="020B0004020202020204" pitchFamily="34" charset="0"/>
              </a:rPr>
              <a:t>GOV. PARTNERS</a:t>
            </a:r>
          </a:p>
          <a:p>
            <a:pPr marL="0" marR="0" lvl="0" indent="0" algn="ctr" defTabSz="914400" rtl="0" eaLnBrk="1" fontAlgn="auto" latinLnBrk="0" hangingPunct="1">
              <a:lnSpc>
                <a:spcPct val="100000"/>
              </a:lnSpc>
              <a:spcBef>
                <a:spcPts val="0"/>
              </a:spcBef>
              <a:spcAft>
                <a:spcPts val="0"/>
              </a:spcAft>
              <a:buClrTx/>
              <a:buSzTx/>
              <a:buFontTx/>
              <a:buNone/>
              <a:tabLst/>
              <a:defRPr/>
            </a:pPr>
            <a:r>
              <a:rPr lang="pl-PL" sz="1200" b="1" dirty="0">
                <a:solidFill>
                  <a:srgbClr val="00A20F"/>
                </a:solidFill>
                <a:latin typeface="Aptos" panose="020B0004020202020204" pitchFamily="34" charset="0"/>
              </a:rPr>
              <a:t>Y/Y  +93%</a:t>
            </a:r>
            <a:endParaRPr kumimoji="0" lang="pl-PL" sz="1200" b="1" i="0" u="none" strike="noStrike" kern="1200" cap="none" spc="0" normalizeH="0" baseline="0" noProof="0" dirty="0">
              <a:ln>
                <a:noFill/>
              </a:ln>
              <a:solidFill>
                <a:srgbClr val="00A20F"/>
              </a:solidFill>
              <a:effectLst/>
              <a:uLnTx/>
              <a:uFillTx/>
              <a:latin typeface="Aptos" panose="020B0004020202020204" pitchFamily="34" charset="0"/>
            </a:endParaRPr>
          </a:p>
        </p:txBody>
      </p:sp>
      <p:sp>
        <p:nvSpPr>
          <p:cNvPr id="19" name="Prostokąt: zaokrąglone rogi 18">
            <a:extLst>
              <a:ext uri="{FF2B5EF4-FFF2-40B4-BE49-F238E27FC236}">
                <a16:creationId xmlns:a16="http://schemas.microsoft.com/office/drawing/2014/main" id="{E25D369C-7AE6-41B8-D5BA-B3575F791666}"/>
              </a:ext>
            </a:extLst>
          </p:cNvPr>
          <p:cNvSpPr/>
          <p:nvPr/>
        </p:nvSpPr>
        <p:spPr>
          <a:xfrm>
            <a:off x="8372654" y="2842296"/>
            <a:ext cx="562582" cy="263744"/>
          </a:xfrm>
          <a:custGeom>
            <a:avLst/>
            <a:gdLst>
              <a:gd name="connsiteX0" fmla="*/ 0 w 562582"/>
              <a:gd name="connsiteY0" fmla="*/ 43958 h 263744"/>
              <a:gd name="connsiteX1" fmla="*/ 43958 w 562582"/>
              <a:gd name="connsiteY1" fmla="*/ 0 h 263744"/>
              <a:gd name="connsiteX2" fmla="*/ 518624 w 562582"/>
              <a:gd name="connsiteY2" fmla="*/ 0 h 263744"/>
              <a:gd name="connsiteX3" fmla="*/ 562582 w 562582"/>
              <a:gd name="connsiteY3" fmla="*/ 43958 h 263744"/>
              <a:gd name="connsiteX4" fmla="*/ 562582 w 562582"/>
              <a:gd name="connsiteY4" fmla="*/ 219786 h 263744"/>
              <a:gd name="connsiteX5" fmla="*/ 518624 w 562582"/>
              <a:gd name="connsiteY5" fmla="*/ 263744 h 263744"/>
              <a:gd name="connsiteX6" fmla="*/ 43958 w 562582"/>
              <a:gd name="connsiteY6" fmla="*/ 263744 h 263744"/>
              <a:gd name="connsiteX7" fmla="*/ 0 w 562582"/>
              <a:gd name="connsiteY7" fmla="*/ 219786 h 263744"/>
              <a:gd name="connsiteX8" fmla="*/ 0 w 562582"/>
              <a:gd name="connsiteY8" fmla="*/ 43958 h 2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2582" h="263744" fill="none" extrusionOk="0">
                <a:moveTo>
                  <a:pt x="0" y="43958"/>
                </a:moveTo>
                <a:cubicBezTo>
                  <a:pt x="5489" y="23680"/>
                  <a:pt x="20187" y="358"/>
                  <a:pt x="43958" y="0"/>
                </a:cubicBezTo>
                <a:cubicBezTo>
                  <a:pt x="146388" y="-3260"/>
                  <a:pt x="370551" y="5137"/>
                  <a:pt x="518624" y="0"/>
                </a:cubicBezTo>
                <a:cubicBezTo>
                  <a:pt x="537865" y="3411"/>
                  <a:pt x="561498" y="17690"/>
                  <a:pt x="562582" y="43958"/>
                </a:cubicBezTo>
                <a:cubicBezTo>
                  <a:pt x="570687" y="98416"/>
                  <a:pt x="554460" y="140755"/>
                  <a:pt x="562582" y="219786"/>
                </a:cubicBezTo>
                <a:cubicBezTo>
                  <a:pt x="560477" y="242290"/>
                  <a:pt x="537099" y="261565"/>
                  <a:pt x="518624" y="263744"/>
                </a:cubicBezTo>
                <a:cubicBezTo>
                  <a:pt x="388760" y="283513"/>
                  <a:pt x="215968" y="237812"/>
                  <a:pt x="43958" y="263744"/>
                </a:cubicBezTo>
                <a:cubicBezTo>
                  <a:pt x="15181" y="268258"/>
                  <a:pt x="5713" y="241809"/>
                  <a:pt x="0" y="219786"/>
                </a:cubicBezTo>
                <a:cubicBezTo>
                  <a:pt x="-9447" y="132179"/>
                  <a:pt x="3072" y="113895"/>
                  <a:pt x="0" y="43958"/>
                </a:cubicBezTo>
                <a:close/>
              </a:path>
              <a:path w="562582" h="263744" stroke="0" extrusionOk="0">
                <a:moveTo>
                  <a:pt x="0" y="43958"/>
                </a:moveTo>
                <a:cubicBezTo>
                  <a:pt x="-4169" y="13975"/>
                  <a:pt x="13767" y="-3773"/>
                  <a:pt x="43958" y="0"/>
                </a:cubicBezTo>
                <a:cubicBezTo>
                  <a:pt x="180099" y="-36606"/>
                  <a:pt x="420047" y="56475"/>
                  <a:pt x="518624" y="0"/>
                </a:cubicBezTo>
                <a:cubicBezTo>
                  <a:pt x="539572" y="4736"/>
                  <a:pt x="556584" y="15608"/>
                  <a:pt x="562582" y="43958"/>
                </a:cubicBezTo>
                <a:cubicBezTo>
                  <a:pt x="575802" y="93258"/>
                  <a:pt x="542547" y="158379"/>
                  <a:pt x="562582" y="219786"/>
                </a:cubicBezTo>
                <a:cubicBezTo>
                  <a:pt x="563318" y="240544"/>
                  <a:pt x="541057" y="270673"/>
                  <a:pt x="518624" y="263744"/>
                </a:cubicBezTo>
                <a:cubicBezTo>
                  <a:pt x="326348" y="296884"/>
                  <a:pt x="239950" y="234737"/>
                  <a:pt x="43958" y="263744"/>
                </a:cubicBezTo>
                <a:cubicBezTo>
                  <a:pt x="25083" y="260367"/>
                  <a:pt x="22" y="244616"/>
                  <a:pt x="0" y="219786"/>
                </a:cubicBezTo>
                <a:cubicBezTo>
                  <a:pt x="-689" y="147702"/>
                  <a:pt x="14777" y="89088"/>
                  <a:pt x="0" y="43958"/>
                </a:cubicBezTo>
                <a:close/>
              </a:path>
            </a:pathLst>
          </a:custGeom>
          <a:solidFill>
            <a:schemeClr val="bg1"/>
          </a:solidFill>
          <a:ln>
            <a:extLst>
              <a:ext uri="{C807C97D-BFC1-408E-A445-0C87EB9F89A2}">
                <ask:lineSketchStyleProps xmlns:ask="http://schemas.microsoft.com/office/drawing/2018/sketchyshapes" sd="252692197">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srgbClr val="000000"/>
                </a:solidFill>
                <a:effectLst/>
                <a:uLnTx/>
                <a:uFillTx/>
                <a:latin typeface="Arial"/>
                <a:ea typeface="+mn-ea"/>
                <a:cs typeface="+mn-cs"/>
              </a:rPr>
              <a:t>16</a:t>
            </a:r>
            <a:r>
              <a:rPr lang="pl-PL" sz="1200" dirty="0">
                <a:solidFill>
                  <a:srgbClr val="000000"/>
                </a:solidFill>
                <a:latin typeface="Arial"/>
              </a:rPr>
              <a:t>1</a:t>
            </a:r>
            <a:endParaRPr kumimoji="0" lang="pl-PL"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20" name="Prostokąt: zaokrąglone rogi 19">
            <a:extLst>
              <a:ext uri="{FF2B5EF4-FFF2-40B4-BE49-F238E27FC236}">
                <a16:creationId xmlns:a16="http://schemas.microsoft.com/office/drawing/2014/main" id="{DB1EDE61-1BC6-A273-E69D-C7C8DAD24F77}"/>
              </a:ext>
            </a:extLst>
          </p:cNvPr>
          <p:cNvSpPr/>
          <p:nvPr/>
        </p:nvSpPr>
        <p:spPr>
          <a:xfrm>
            <a:off x="10279193" y="2309212"/>
            <a:ext cx="562582" cy="263744"/>
          </a:xfrm>
          <a:custGeom>
            <a:avLst/>
            <a:gdLst>
              <a:gd name="connsiteX0" fmla="*/ 0 w 562582"/>
              <a:gd name="connsiteY0" fmla="*/ 43958 h 263744"/>
              <a:gd name="connsiteX1" fmla="*/ 43958 w 562582"/>
              <a:gd name="connsiteY1" fmla="*/ 0 h 263744"/>
              <a:gd name="connsiteX2" fmla="*/ 518624 w 562582"/>
              <a:gd name="connsiteY2" fmla="*/ 0 h 263744"/>
              <a:gd name="connsiteX3" fmla="*/ 562582 w 562582"/>
              <a:gd name="connsiteY3" fmla="*/ 43958 h 263744"/>
              <a:gd name="connsiteX4" fmla="*/ 562582 w 562582"/>
              <a:gd name="connsiteY4" fmla="*/ 219786 h 263744"/>
              <a:gd name="connsiteX5" fmla="*/ 518624 w 562582"/>
              <a:gd name="connsiteY5" fmla="*/ 263744 h 263744"/>
              <a:gd name="connsiteX6" fmla="*/ 43958 w 562582"/>
              <a:gd name="connsiteY6" fmla="*/ 263744 h 263744"/>
              <a:gd name="connsiteX7" fmla="*/ 0 w 562582"/>
              <a:gd name="connsiteY7" fmla="*/ 219786 h 263744"/>
              <a:gd name="connsiteX8" fmla="*/ 0 w 562582"/>
              <a:gd name="connsiteY8" fmla="*/ 43958 h 26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2582" h="263744" fill="none" extrusionOk="0">
                <a:moveTo>
                  <a:pt x="0" y="43958"/>
                </a:moveTo>
                <a:cubicBezTo>
                  <a:pt x="5489" y="23680"/>
                  <a:pt x="20187" y="358"/>
                  <a:pt x="43958" y="0"/>
                </a:cubicBezTo>
                <a:cubicBezTo>
                  <a:pt x="146388" y="-3260"/>
                  <a:pt x="370551" y="5137"/>
                  <a:pt x="518624" y="0"/>
                </a:cubicBezTo>
                <a:cubicBezTo>
                  <a:pt x="537865" y="3411"/>
                  <a:pt x="561498" y="17690"/>
                  <a:pt x="562582" y="43958"/>
                </a:cubicBezTo>
                <a:cubicBezTo>
                  <a:pt x="570687" y="98416"/>
                  <a:pt x="554460" y="140755"/>
                  <a:pt x="562582" y="219786"/>
                </a:cubicBezTo>
                <a:cubicBezTo>
                  <a:pt x="560477" y="242290"/>
                  <a:pt x="537099" y="261565"/>
                  <a:pt x="518624" y="263744"/>
                </a:cubicBezTo>
                <a:cubicBezTo>
                  <a:pt x="388760" y="283513"/>
                  <a:pt x="215968" y="237812"/>
                  <a:pt x="43958" y="263744"/>
                </a:cubicBezTo>
                <a:cubicBezTo>
                  <a:pt x="15181" y="268258"/>
                  <a:pt x="5713" y="241809"/>
                  <a:pt x="0" y="219786"/>
                </a:cubicBezTo>
                <a:cubicBezTo>
                  <a:pt x="-9447" y="132179"/>
                  <a:pt x="3072" y="113895"/>
                  <a:pt x="0" y="43958"/>
                </a:cubicBezTo>
                <a:close/>
              </a:path>
              <a:path w="562582" h="263744" stroke="0" extrusionOk="0">
                <a:moveTo>
                  <a:pt x="0" y="43958"/>
                </a:moveTo>
                <a:cubicBezTo>
                  <a:pt x="-4169" y="13975"/>
                  <a:pt x="13767" y="-3773"/>
                  <a:pt x="43958" y="0"/>
                </a:cubicBezTo>
                <a:cubicBezTo>
                  <a:pt x="180099" y="-36606"/>
                  <a:pt x="420047" y="56475"/>
                  <a:pt x="518624" y="0"/>
                </a:cubicBezTo>
                <a:cubicBezTo>
                  <a:pt x="539572" y="4736"/>
                  <a:pt x="556584" y="15608"/>
                  <a:pt x="562582" y="43958"/>
                </a:cubicBezTo>
                <a:cubicBezTo>
                  <a:pt x="575802" y="93258"/>
                  <a:pt x="542547" y="158379"/>
                  <a:pt x="562582" y="219786"/>
                </a:cubicBezTo>
                <a:cubicBezTo>
                  <a:pt x="563318" y="240544"/>
                  <a:pt x="541057" y="270673"/>
                  <a:pt x="518624" y="263744"/>
                </a:cubicBezTo>
                <a:cubicBezTo>
                  <a:pt x="326348" y="296884"/>
                  <a:pt x="239950" y="234737"/>
                  <a:pt x="43958" y="263744"/>
                </a:cubicBezTo>
                <a:cubicBezTo>
                  <a:pt x="25083" y="260367"/>
                  <a:pt x="22" y="244616"/>
                  <a:pt x="0" y="219786"/>
                </a:cubicBezTo>
                <a:cubicBezTo>
                  <a:pt x="-689" y="147702"/>
                  <a:pt x="14777" y="89088"/>
                  <a:pt x="0" y="43958"/>
                </a:cubicBezTo>
                <a:close/>
              </a:path>
            </a:pathLst>
          </a:custGeom>
          <a:solidFill>
            <a:schemeClr val="bg1"/>
          </a:solidFill>
          <a:ln>
            <a:extLst>
              <a:ext uri="{C807C97D-BFC1-408E-A445-0C87EB9F89A2}">
                <ask:lineSketchStyleProps xmlns:ask="http://schemas.microsoft.com/office/drawing/2018/sketchyshapes" sd="252692197">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200" b="0" i="0" u="none" strike="noStrike" kern="1200" cap="none" spc="0" normalizeH="0" baseline="0" noProof="0" dirty="0">
                <a:ln>
                  <a:noFill/>
                </a:ln>
                <a:solidFill>
                  <a:srgbClr val="000000"/>
                </a:solidFill>
                <a:effectLst/>
                <a:uLnTx/>
                <a:uFillTx/>
                <a:latin typeface="Arial"/>
                <a:ea typeface="+mn-ea"/>
                <a:cs typeface="+mn-cs"/>
              </a:rPr>
              <a:t>229</a:t>
            </a:r>
          </a:p>
        </p:txBody>
      </p:sp>
      <p:sp>
        <p:nvSpPr>
          <p:cNvPr id="26" name="Strzałka: w dół 25">
            <a:extLst>
              <a:ext uri="{FF2B5EF4-FFF2-40B4-BE49-F238E27FC236}">
                <a16:creationId xmlns:a16="http://schemas.microsoft.com/office/drawing/2014/main" id="{DA3F8F73-0CA5-A290-A573-16FF4E937985}"/>
              </a:ext>
            </a:extLst>
          </p:cNvPr>
          <p:cNvSpPr/>
          <p:nvPr/>
        </p:nvSpPr>
        <p:spPr>
          <a:xfrm rot="10800000">
            <a:off x="9425200" y="2721665"/>
            <a:ext cx="176000" cy="612924"/>
          </a:xfrm>
          <a:prstGeom prst="downArrow">
            <a:avLst/>
          </a:prstGeom>
          <a:solidFill>
            <a:schemeClr val="bg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wal 10">
            <a:extLst>
              <a:ext uri="{FF2B5EF4-FFF2-40B4-BE49-F238E27FC236}">
                <a16:creationId xmlns:a16="http://schemas.microsoft.com/office/drawing/2014/main" id="{DFCAF39A-323C-E66F-75F0-7C19DEC11FE7}"/>
              </a:ext>
            </a:extLst>
          </p:cNvPr>
          <p:cNvSpPr/>
          <p:nvPr/>
        </p:nvSpPr>
        <p:spPr>
          <a:xfrm>
            <a:off x="6919913" y="1404090"/>
            <a:ext cx="5323969" cy="4289211"/>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04847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4">
            <a:extLst>
              <a:ext uri="{FF2B5EF4-FFF2-40B4-BE49-F238E27FC236}">
                <a16:creationId xmlns:a16="http://schemas.microsoft.com/office/drawing/2014/main" id="{4A943D12-9DDD-44A4-AA3F-CB0996687689}"/>
              </a:ext>
            </a:extLst>
          </p:cNvPr>
          <p:cNvSpPr>
            <a:spLocks noGrp="1"/>
          </p:cNvSpPr>
          <p:nvPr>
            <p:ph type="sldNum" sz="quarter" idx="15"/>
          </p:nvPr>
        </p:nvSpPr>
        <p:spPr>
          <a:xfrm>
            <a:off x="9194440" y="6626384"/>
            <a:ext cx="2743200" cy="365125"/>
          </a:xfrm>
        </p:spPr>
        <p:txBody>
          <a:bodyPr/>
          <a:lstStyle/>
          <a:p>
            <a:pPr defTabSz="467539"/>
            <a:fld id="{332DF002-2E43-485C-89F8-8DCEF59D6C4F}" type="slidenum">
              <a:rPr lang="pl-PL">
                <a:latin typeface="Arial"/>
              </a:rPr>
              <a:pPr defTabSz="467539"/>
              <a:t>18</a:t>
            </a:fld>
            <a:endParaRPr lang="pl-PL" dirty="0">
              <a:latin typeface="Arial"/>
            </a:endParaRPr>
          </a:p>
        </p:txBody>
      </p:sp>
      <p:grpSp>
        <p:nvGrpSpPr>
          <p:cNvPr id="213" name="Grupa 212">
            <a:extLst>
              <a:ext uri="{FF2B5EF4-FFF2-40B4-BE49-F238E27FC236}">
                <a16:creationId xmlns:a16="http://schemas.microsoft.com/office/drawing/2014/main" id="{B4BE904B-0BA4-46E1-88D1-27729A9D91C3}"/>
              </a:ext>
            </a:extLst>
          </p:cNvPr>
          <p:cNvGrpSpPr/>
          <p:nvPr/>
        </p:nvGrpSpPr>
        <p:grpSpPr>
          <a:xfrm>
            <a:off x="551568" y="1160686"/>
            <a:ext cx="2325465" cy="2197426"/>
            <a:chOff x="4500581" y="1006013"/>
            <a:chExt cx="1744099" cy="1648070"/>
          </a:xfrm>
        </p:grpSpPr>
        <p:grpSp>
          <p:nvGrpSpPr>
            <p:cNvPr id="214" name="Grupa 213">
              <a:extLst>
                <a:ext uri="{FF2B5EF4-FFF2-40B4-BE49-F238E27FC236}">
                  <a16:creationId xmlns:a16="http://schemas.microsoft.com/office/drawing/2014/main" id="{5185F544-E649-415C-B9BF-357F3727E46C}"/>
                </a:ext>
              </a:extLst>
            </p:cNvPr>
            <p:cNvGrpSpPr/>
            <p:nvPr/>
          </p:nvGrpSpPr>
          <p:grpSpPr>
            <a:xfrm>
              <a:off x="4500581" y="1006013"/>
              <a:ext cx="1321088" cy="1565737"/>
              <a:chOff x="4500581" y="1006013"/>
              <a:chExt cx="1321088" cy="1565737"/>
            </a:xfrm>
          </p:grpSpPr>
          <p:sp>
            <p:nvSpPr>
              <p:cNvPr id="217" name="Prostokąt 216">
                <a:extLst>
                  <a:ext uri="{FF2B5EF4-FFF2-40B4-BE49-F238E27FC236}">
                    <a16:creationId xmlns:a16="http://schemas.microsoft.com/office/drawing/2014/main" id="{CC292DE7-6DED-47FD-AEA6-721A75855FA7}"/>
                  </a:ext>
                </a:extLst>
              </p:cNvPr>
              <p:cNvSpPr/>
              <p:nvPr/>
            </p:nvSpPr>
            <p:spPr>
              <a:xfrm>
                <a:off x="4535846" y="1073135"/>
                <a:ext cx="1260014" cy="1498615"/>
              </a:xfrm>
              <a:prstGeom prst="rect">
                <a:avLst/>
              </a:prstGeom>
              <a:solidFill>
                <a:schemeClr val="bg1"/>
              </a:solidFill>
              <a:ln>
                <a:solidFill>
                  <a:srgbClr val="009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7539"/>
                <a:endParaRPr lang="pl-PL">
                  <a:solidFill>
                    <a:srgbClr val="FFFFFF"/>
                  </a:solidFill>
                  <a:latin typeface="Arial"/>
                </a:endParaRPr>
              </a:p>
            </p:txBody>
          </p:sp>
          <p:pic>
            <p:nvPicPr>
              <p:cNvPr id="218" name="Grafika 5" descr="Świnia z wypełnieniem pełnym">
                <a:extLst>
                  <a:ext uri="{FF2B5EF4-FFF2-40B4-BE49-F238E27FC236}">
                    <a16:creationId xmlns:a16="http://schemas.microsoft.com/office/drawing/2014/main" id="{167399B4-F3D6-46E2-9407-25F2420CCC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27035" y="1006013"/>
                <a:ext cx="589893" cy="589893"/>
              </a:xfrm>
              <a:prstGeom prst="rect">
                <a:avLst/>
              </a:prstGeom>
            </p:spPr>
          </p:pic>
          <p:sp>
            <p:nvSpPr>
              <p:cNvPr id="219" name="pole tekstowe 218">
                <a:extLst>
                  <a:ext uri="{FF2B5EF4-FFF2-40B4-BE49-F238E27FC236}">
                    <a16:creationId xmlns:a16="http://schemas.microsoft.com/office/drawing/2014/main" id="{E19605CB-EA5F-4CFE-ACB8-CB5C7775CAB8}"/>
                  </a:ext>
                </a:extLst>
              </p:cNvPr>
              <p:cNvSpPr txBox="1"/>
              <p:nvPr/>
            </p:nvSpPr>
            <p:spPr>
              <a:xfrm>
                <a:off x="4500581" y="1504710"/>
                <a:ext cx="1321088" cy="438581"/>
              </a:xfrm>
              <a:prstGeom prst="rect">
                <a:avLst/>
              </a:prstGeom>
              <a:noFill/>
            </p:spPr>
            <p:txBody>
              <a:bodyPr wrap="square" rtlCol="0">
                <a:spAutoFit/>
              </a:bodyPr>
              <a:lstStyle/>
              <a:p>
                <a:pPr algn="ctr" defTabSz="467539"/>
                <a:r>
                  <a:rPr lang="pl-PL" sz="1600" b="1" dirty="0">
                    <a:solidFill>
                      <a:srgbClr val="005E60"/>
                    </a:solidFill>
                    <a:latin typeface="Arial"/>
                  </a:rPr>
                  <a:t>PIGS</a:t>
                </a:r>
              </a:p>
              <a:p>
                <a:pPr algn="r" defTabSz="467539"/>
                <a:r>
                  <a:rPr lang="pl-PL" sz="1600" b="1" dirty="0">
                    <a:solidFill>
                      <a:srgbClr val="7E93A5"/>
                    </a:solidFill>
                    <a:latin typeface="Arial"/>
                  </a:rPr>
                  <a:t>	</a:t>
                </a:r>
              </a:p>
            </p:txBody>
          </p:sp>
        </p:grpSp>
        <p:sp>
          <p:nvSpPr>
            <p:cNvPr id="215" name="pole tekstowe 214">
              <a:extLst>
                <a:ext uri="{FF2B5EF4-FFF2-40B4-BE49-F238E27FC236}">
                  <a16:creationId xmlns:a16="http://schemas.microsoft.com/office/drawing/2014/main" id="{C27B2588-78D3-42CE-8C81-4E32DB68F3A3}"/>
                </a:ext>
              </a:extLst>
            </p:cNvPr>
            <p:cNvSpPr txBox="1"/>
            <p:nvPr/>
          </p:nvSpPr>
          <p:spPr>
            <a:xfrm>
              <a:off x="4635086" y="1892336"/>
              <a:ext cx="1097066" cy="761747"/>
            </a:xfrm>
            <a:prstGeom prst="rect">
              <a:avLst/>
            </a:prstGeom>
            <a:noFill/>
          </p:spPr>
          <p:txBody>
            <a:bodyPr wrap="square">
              <a:spAutoFit/>
            </a:bodyPr>
            <a:lstStyle/>
            <a:p>
              <a:pPr defTabSz="467539"/>
              <a:r>
                <a:rPr lang="pl-PL" sz="1200" b="1" dirty="0">
                  <a:solidFill>
                    <a:srgbClr val="7E93A5"/>
                  </a:solidFill>
                  <a:latin typeface="Arial"/>
                </a:rPr>
                <a:t>13 Partners</a:t>
              </a:r>
            </a:p>
            <a:p>
              <a:pPr defTabSz="467539"/>
              <a:endParaRPr lang="pl-PL" sz="1200" b="1" dirty="0">
                <a:solidFill>
                  <a:srgbClr val="7E93A5"/>
                </a:solidFill>
                <a:latin typeface="Arial"/>
              </a:endParaRPr>
            </a:p>
            <a:p>
              <a:pPr defTabSz="467539"/>
              <a:r>
                <a:rPr lang="pl-PL" sz="1200" b="1" dirty="0" err="1">
                  <a:solidFill>
                    <a:srgbClr val="7E93A5"/>
                  </a:solidFill>
                  <a:latin typeface="Arial"/>
                </a:rPr>
                <a:t>Rev</a:t>
              </a:r>
              <a:r>
                <a:rPr lang="pl-PL" sz="1200" b="1" dirty="0">
                  <a:solidFill>
                    <a:srgbClr val="7E93A5"/>
                  </a:solidFill>
                  <a:latin typeface="Arial"/>
                </a:rPr>
                <a:t>: 117 </a:t>
              </a:r>
              <a:r>
                <a:rPr lang="pl-PL" sz="1200" b="1" dirty="0" err="1">
                  <a:solidFill>
                    <a:srgbClr val="7E93A5"/>
                  </a:solidFill>
                  <a:latin typeface="Arial"/>
                </a:rPr>
                <a:t>mPLN</a:t>
              </a:r>
              <a:endParaRPr lang="pl-PL" sz="1200" b="1" dirty="0">
                <a:solidFill>
                  <a:srgbClr val="7E93A5"/>
                </a:solidFill>
                <a:latin typeface="Arial"/>
              </a:endParaRPr>
            </a:p>
            <a:p>
              <a:pPr defTabSz="467539"/>
              <a:r>
                <a:rPr lang="pl-PL" sz="1200" b="1" dirty="0">
                  <a:solidFill>
                    <a:srgbClr val="7E93A5"/>
                  </a:solidFill>
                  <a:latin typeface="Arial"/>
                </a:rPr>
                <a:t>IL:      16 </a:t>
              </a:r>
              <a:r>
                <a:rPr lang="pl-PL" sz="1200" b="1" dirty="0" err="1">
                  <a:solidFill>
                    <a:srgbClr val="7E93A5"/>
                  </a:solidFill>
                  <a:latin typeface="Arial"/>
                </a:rPr>
                <a:t>mPLN</a:t>
              </a:r>
              <a:endParaRPr lang="pl-PL" sz="1200" b="1" dirty="0">
                <a:solidFill>
                  <a:srgbClr val="7E93A5"/>
                </a:solidFill>
                <a:latin typeface="Arial"/>
              </a:endParaRPr>
            </a:p>
            <a:p>
              <a:pPr defTabSz="467539"/>
              <a:endParaRPr lang="pl-PL" sz="1200" dirty="0">
                <a:solidFill>
                  <a:srgbClr val="000000"/>
                </a:solidFill>
                <a:latin typeface="Arial"/>
              </a:endParaRPr>
            </a:p>
          </p:txBody>
        </p:sp>
        <p:sp>
          <p:nvSpPr>
            <p:cNvPr id="216" name="pole tekstowe 215">
              <a:extLst>
                <a:ext uri="{FF2B5EF4-FFF2-40B4-BE49-F238E27FC236}">
                  <a16:creationId xmlns:a16="http://schemas.microsoft.com/office/drawing/2014/main" id="{EB250082-D39B-4297-A2A8-A524405C214C}"/>
                </a:ext>
              </a:extLst>
            </p:cNvPr>
            <p:cNvSpPr txBox="1"/>
            <p:nvPr/>
          </p:nvSpPr>
          <p:spPr>
            <a:xfrm>
              <a:off x="4607102" y="2229186"/>
              <a:ext cx="1637578" cy="276999"/>
            </a:xfrm>
            <a:prstGeom prst="rect">
              <a:avLst/>
            </a:prstGeom>
            <a:noFill/>
          </p:spPr>
          <p:txBody>
            <a:bodyPr wrap="square">
              <a:spAutoFit/>
            </a:bodyPr>
            <a:lstStyle/>
            <a:p>
              <a:pPr defTabSz="467539"/>
              <a:endParaRPr lang="pl-PL" dirty="0">
                <a:solidFill>
                  <a:srgbClr val="7E93A5"/>
                </a:solidFill>
                <a:latin typeface="Arial"/>
              </a:endParaRPr>
            </a:p>
          </p:txBody>
        </p:sp>
      </p:grpSp>
      <p:grpSp>
        <p:nvGrpSpPr>
          <p:cNvPr id="220" name="Grupa 219">
            <a:extLst>
              <a:ext uri="{FF2B5EF4-FFF2-40B4-BE49-F238E27FC236}">
                <a16:creationId xmlns:a16="http://schemas.microsoft.com/office/drawing/2014/main" id="{F996F8C4-CFAA-4AF8-BF8C-255ECC7D66EF}"/>
              </a:ext>
            </a:extLst>
          </p:cNvPr>
          <p:cNvGrpSpPr/>
          <p:nvPr/>
        </p:nvGrpSpPr>
        <p:grpSpPr>
          <a:xfrm>
            <a:off x="2445903" y="1255560"/>
            <a:ext cx="2017336" cy="2020184"/>
            <a:chOff x="6099723" y="1073135"/>
            <a:chExt cx="1513003" cy="1515138"/>
          </a:xfrm>
        </p:grpSpPr>
        <p:grpSp>
          <p:nvGrpSpPr>
            <p:cNvPr id="221" name="Grupa 220">
              <a:extLst>
                <a:ext uri="{FF2B5EF4-FFF2-40B4-BE49-F238E27FC236}">
                  <a16:creationId xmlns:a16="http://schemas.microsoft.com/office/drawing/2014/main" id="{288B464C-44D2-4643-8CB8-AC56D6CD3197}"/>
                </a:ext>
              </a:extLst>
            </p:cNvPr>
            <p:cNvGrpSpPr/>
            <p:nvPr/>
          </p:nvGrpSpPr>
          <p:grpSpPr>
            <a:xfrm>
              <a:off x="6099723" y="1073135"/>
              <a:ext cx="1513003" cy="1515138"/>
              <a:chOff x="6099723" y="1073135"/>
              <a:chExt cx="1513003" cy="1515138"/>
            </a:xfrm>
          </p:grpSpPr>
          <p:sp>
            <p:nvSpPr>
              <p:cNvPr id="223" name="Prostokąt 222">
                <a:extLst>
                  <a:ext uri="{FF2B5EF4-FFF2-40B4-BE49-F238E27FC236}">
                    <a16:creationId xmlns:a16="http://schemas.microsoft.com/office/drawing/2014/main" id="{C0437EE6-1AA1-458C-B6B5-BF17AEB54E47}"/>
                  </a:ext>
                </a:extLst>
              </p:cNvPr>
              <p:cNvSpPr/>
              <p:nvPr/>
            </p:nvSpPr>
            <p:spPr>
              <a:xfrm>
                <a:off x="6099723" y="1073135"/>
                <a:ext cx="1260014" cy="1515138"/>
              </a:xfrm>
              <a:prstGeom prst="rect">
                <a:avLst/>
              </a:prstGeom>
              <a:solidFill>
                <a:schemeClr val="bg1"/>
              </a:solidFill>
              <a:ln>
                <a:solidFill>
                  <a:srgbClr val="009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7539"/>
                <a:endParaRPr lang="pl-PL">
                  <a:solidFill>
                    <a:srgbClr val="FFFFFF"/>
                  </a:solidFill>
                  <a:latin typeface="Arial"/>
                </a:endParaRPr>
              </a:p>
            </p:txBody>
          </p:sp>
          <p:sp>
            <p:nvSpPr>
              <p:cNvPr id="224" name="pole tekstowe 223">
                <a:extLst>
                  <a:ext uri="{FF2B5EF4-FFF2-40B4-BE49-F238E27FC236}">
                    <a16:creationId xmlns:a16="http://schemas.microsoft.com/office/drawing/2014/main" id="{27B6C420-E10D-4F08-A862-53C9618A8EC0}"/>
                  </a:ext>
                </a:extLst>
              </p:cNvPr>
              <p:cNvSpPr txBox="1"/>
              <p:nvPr/>
            </p:nvSpPr>
            <p:spPr>
              <a:xfrm>
                <a:off x="6244754" y="1991144"/>
                <a:ext cx="1367972" cy="484748"/>
              </a:xfrm>
              <a:prstGeom prst="rect">
                <a:avLst/>
              </a:prstGeom>
              <a:noFill/>
            </p:spPr>
            <p:txBody>
              <a:bodyPr wrap="square">
                <a:spAutoFit/>
              </a:bodyPr>
              <a:lstStyle/>
              <a:p>
                <a:pPr defTabSz="467539"/>
                <a:r>
                  <a:rPr lang="pl-PL" sz="1200" b="1" dirty="0">
                    <a:solidFill>
                      <a:srgbClr val="7E93A5"/>
                    </a:solidFill>
                    <a:latin typeface="Arial"/>
                  </a:rPr>
                  <a:t>28 Partners</a:t>
                </a:r>
              </a:p>
              <a:p>
                <a:pPr defTabSz="467539"/>
                <a:endParaRPr lang="pl-PL" sz="1200" b="1" dirty="0">
                  <a:solidFill>
                    <a:srgbClr val="7E93A5"/>
                  </a:solidFill>
                  <a:latin typeface="Arial"/>
                </a:endParaRPr>
              </a:p>
              <a:p>
                <a:pPr defTabSz="467539"/>
                <a:r>
                  <a:rPr lang="pl-PL" sz="1200" b="1" dirty="0" err="1">
                    <a:solidFill>
                      <a:srgbClr val="7E93A5"/>
                    </a:solidFill>
                    <a:latin typeface="Arial"/>
                  </a:rPr>
                  <a:t>Rev</a:t>
                </a:r>
                <a:r>
                  <a:rPr lang="pl-PL" sz="1200" b="1" dirty="0">
                    <a:solidFill>
                      <a:srgbClr val="7E93A5"/>
                    </a:solidFill>
                    <a:latin typeface="Arial"/>
                  </a:rPr>
                  <a:t>: 42 </a:t>
                </a:r>
                <a:r>
                  <a:rPr lang="pl-PL" sz="1200" b="1" dirty="0" err="1">
                    <a:solidFill>
                      <a:srgbClr val="7E93A5"/>
                    </a:solidFill>
                    <a:latin typeface="Arial"/>
                  </a:rPr>
                  <a:t>mPLN</a:t>
                </a:r>
                <a:endParaRPr lang="pl-PL" sz="1200" b="1" dirty="0">
                  <a:solidFill>
                    <a:srgbClr val="7E93A5"/>
                  </a:solidFill>
                  <a:latin typeface="Arial"/>
                </a:endParaRPr>
              </a:p>
            </p:txBody>
          </p:sp>
          <p:sp>
            <p:nvSpPr>
              <p:cNvPr id="225" name="pole tekstowe 224">
                <a:extLst>
                  <a:ext uri="{FF2B5EF4-FFF2-40B4-BE49-F238E27FC236}">
                    <a16:creationId xmlns:a16="http://schemas.microsoft.com/office/drawing/2014/main" id="{C71A3DBB-CD17-47E5-8069-D84945130230}"/>
                  </a:ext>
                </a:extLst>
              </p:cNvPr>
              <p:cNvSpPr txBox="1"/>
              <p:nvPr/>
            </p:nvSpPr>
            <p:spPr>
              <a:xfrm>
                <a:off x="6148332" y="1526817"/>
                <a:ext cx="1321088" cy="438581"/>
              </a:xfrm>
              <a:prstGeom prst="rect">
                <a:avLst/>
              </a:prstGeom>
              <a:noFill/>
            </p:spPr>
            <p:txBody>
              <a:bodyPr wrap="square" rtlCol="0">
                <a:spAutoFit/>
              </a:bodyPr>
              <a:lstStyle/>
              <a:p>
                <a:pPr defTabSz="467539"/>
                <a:r>
                  <a:rPr lang="pl-PL" sz="1600" b="1" dirty="0">
                    <a:solidFill>
                      <a:srgbClr val="009597"/>
                    </a:solidFill>
                    <a:latin typeface="Arial"/>
                  </a:rPr>
                  <a:t>FERTILIZERS</a:t>
                </a:r>
              </a:p>
              <a:p>
                <a:pPr algn="r" defTabSz="467539"/>
                <a:r>
                  <a:rPr lang="pl-PL" sz="1600" b="1" dirty="0">
                    <a:solidFill>
                      <a:srgbClr val="009597"/>
                    </a:solidFill>
                    <a:latin typeface="Arial"/>
                  </a:rPr>
                  <a:t>    </a:t>
                </a:r>
                <a:endParaRPr lang="pl-PL" sz="1600" b="1" dirty="0">
                  <a:solidFill>
                    <a:srgbClr val="7E93A5"/>
                  </a:solidFill>
                  <a:latin typeface="Arial"/>
                </a:endParaRPr>
              </a:p>
            </p:txBody>
          </p:sp>
        </p:grpSp>
        <p:pic>
          <p:nvPicPr>
            <p:cNvPr id="222" name="Grafika 221" descr="Roślina z wypełnieniem pełnym">
              <a:extLst>
                <a:ext uri="{FF2B5EF4-FFF2-40B4-BE49-F238E27FC236}">
                  <a16:creationId xmlns:a16="http://schemas.microsoft.com/office/drawing/2014/main" id="{355922A7-EDAD-47CA-8C2B-541D30C7C1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52002" y="1128731"/>
              <a:ext cx="467712" cy="392771"/>
            </a:xfrm>
            <a:prstGeom prst="rect">
              <a:avLst/>
            </a:prstGeom>
          </p:spPr>
        </p:pic>
      </p:grpSp>
      <p:grpSp>
        <p:nvGrpSpPr>
          <p:cNvPr id="227" name="Grupa 226">
            <a:extLst>
              <a:ext uri="{FF2B5EF4-FFF2-40B4-BE49-F238E27FC236}">
                <a16:creationId xmlns:a16="http://schemas.microsoft.com/office/drawing/2014/main" id="{4DA518F4-1A6D-43B2-A140-221F648F2C34}"/>
              </a:ext>
            </a:extLst>
          </p:cNvPr>
          <p:cNvGrpSpPr/>
          <p:nvPr/>
        </p:nvGrpSpPr>
        <p:grpSpPr>
          <a:xfrm>
            <a:off x="4294575" y="1195532"/>
            <a:ext cx="2049849" cy="2048849"/>
            <a:chOff x="7635664" y="1036748"/>
            <a:chExt cx="1537387" cy="1536637"/>
          </a:xfrm>
        </p:grpSpPr>
        <p:grpSp>
          <p:nvGrpSpPr>
            <p:cNvPr id="228" name="Grupa 227">
              <a:extLst>
                <a:ext uri="{FF2B5EF4-FFF2-40B4-BE49-F238E27FC236}">
                  <a16:creationId xmlns:a16="http://schemas.microsoft.com/office/drawing/2014/main" id="{9D340B65-31BC-4401-9DF5-05DFDEE52370}"/>
                </a:ext>
              </a:extLst>
            </p:cNvPr>
            <p:cNvGrpSpPr/>
            <p:nvPr/>
          </p:nvGrpSpPr>
          <p:grpSpPr>
            <a:xfrm>
              <a:off x="7635664" y="1069010"/>
              <a:ext cx="1537387" cy="1504375"/>
              <a:chOff x="4506242" y="1073135"/>
              <a:chExt cx="1537387" cy="1504375"/>
            </a:xfrm>
          </p:grpSpPr>
          <p:grpSp>
            <p:nvGrpSpPr>
              <p:cNvPr id="230" name="Grupa 229">
                <a:extLst>
                  <a:ext uri="{FF2B5EF4-FFF2-40B4-BE49-F238E27FC236}">
                    <a16:creationId xmlns:a16="http://schemas.microsoft.com/office/drawing/2014/main" id="{8BB63379-620E-4013-A0FC-6C1FD7C505A6}"/>
                  </a:ext>
                </a:extLst>
              </p:cNvPr>
              <p:cNvGrpSpPr/>
              <p:nvPr/>
            </p:nvGrpSpPr>
            <p:grpSpPr>
              <a:xfrm>
                <a:off x="4506242" y="1073135"/>
                <a:ext cx="1321088" cy="1498615"/>
                <a:chOff x="4506242" y="1073135"/>
                <a:chExt cx="1321088" cy="1498615"/>
              </a:xfrm>
            </p:grpSpPr>
            <p:sp>
              <p:nvSpPr>
                <p:cNvPr id="233" name="Prostokąt 232">
                  <a:extLst>
                    <a:ext uri="{FF2B5EF4-FFF2-40B4-BE49-F238E27FC236}">
                      <a16:creationId xmlns:a16="http://schemas.microsoft.com/office/drawing/2014/main" id="{0263C7E7-B240-40BC-80D9-2E82CE39A78B}"/>
                    </a:ext>
                  </a:extLst>
                </p:cNvPr>
                <p:cNvSpPr/>
                <p:nvPr/>
              </p:nvSpPr>
              <p:spPr>
                <a:xfrm>
                  <a:off x="4535846" y="1073135"/>
                  <a:ext cx="1260014" cy="1498615"/>
                </a:xfrm>
                <a:prstGeom prst="rect">
                  <a:avLst/>
                </a:prstGeom>
                <a:solidFill>
                  <a:schemeClr val="bg1"/>
                </a:solidFill>
                <a:ln>
                  <a:solidFill>
                    <a:srgbClr val="009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7539"/>
                  <a:endParaRPr lang="pl-PL">
                    <a:solidFill>
                      <a:srgbClr val="FFFFFF"/>
                    </a:solidFill>
                    <a:latin typeface="Arial"/>
                  </a:endParaRPr>
                </a:p>
              </p:txBody>
            </p:sp>
            <p:sp>
              <p:nvSpPr>
                <p:cNvPr id="234" name="pole tekstowe 233">
                  <a:extLst>
                    <a:ext uri="{FF2B5EF4-FFF2-40B4-BE49-F238E27FC236}">
                      <a16:creationId xmlns:a16="http://schemas.microsoft.com/office/drawing/2014/main" id="{86C4820C-3E9B-4DCA-9D7E-6FF01B7E5B78}"/>
                    </a:ext>
                  </a:extLst>
                </p:cNvPr>
                <p:cNvSpPr txBox="1"/>
                <p:nvPr/>
              </p:nvSpPr>
              <p:spPr>
                <a:xfrm>
                  <a:off x="4506242" y="1517638"/>
                  <a:ext cx="1321088" cy="438581"/>
                </a:xfrm>
                <a:prstGeom prst="rect">
                  <a:avLst/>
                </a:prstGeom>
                <a:noFill/>
              </p:spPr>
              <p:txBody>
                <a:bodyPr wrap="square" rtlCol="0">
                  <a:spAutoFit/>
                </a:bodyPr>
                <a:lstStyle/>
                <a:p>
                  <a:pPr algn="ctr" defTabSz="467539"/>
                  <a:r>
                    <a:rPr lang="pl-PL" sz="1600" b="1" dirty="0">
                      <a:solidFill>
                        <a:srgbClr val="BEC9D3"/>
                      </a:solidFill>
                      <a:latin typeface="Arial"/>
                    </a:rPr>
                    <a:t>BEEF</a:t>
                  </a:r>
                </a:p>
                <a:p>
                  <a:pPr algn="ctr" defTabSz="467539"/>
                  <a:r>
                    <a:rPr lang="pl-PL" sz="1600" b="1" dirty="0">
                      <a:solidFill>
                        <a:srgbClr val="BEC9D3"/>
                      </a:solidFill>
                      <a:latin typeface="Arial"/>
                    </a:rPr>
                    <a:t>   </a:t>
                  </a:r>
                  <a:endParaRPr lang="pl-PL" sz="1600" b="1" dirty="0">
                    <a:solidFill>
                      <a:srgbClr val="7E93A5"/>
                    </a:solidFill>
                    <a:latin typeface="Arial"/>
                  </a:endParaRPr>
                </a:p>
              </p:txBody>
            </p:sp>
          </p:grpSp>
          <p:sp>
            <p:nvSpPr>
              <p:cNvPr id="231" name="pole tekstowe 230">
                <a:extLst>
                  <a:ext uri="{FF2B5EF4-FFF2-40B4-BE49-F238E27FC236}">
                    <a16:creationId xmlns:a16="http://schemas.microsoft.com/office/drawing/2014/main" id="{284879E9-30F7-4A92-A5F1-48747307B9BF}"/>
                  </a:ext>
                </a:extLst>
              </p:cNvPr>
              <p:cNvSpPr txBox="1"/>
              <p:nvPr/>
            </p:nvSpPr>
            <p:spPr>
              <a:xfrm>
                <a:off x="4675657" y="1954262"/>
                <a:ext cx="1367972" cy="623248"/>
              </a:xfrm>
              <a:prstGeom prst="rect">
                <a:avLst/>
              </a:prstGeom>
              <a:noFill/>
            </p:spPr>
            <p:txBody>
              <a:bodyPr wrap="square">
                <a:spAutoFit/>
              </a:bodyPr>
              <a:lstStyle/>
              <a:p>
                <a:pPr defTabSz="467539"/>
                <a:r>
                  <a:rPr lang="pl-PL" sz="1200" b="1" dirty="0">
                    <a:solidFill>
                      <a:srgbClr val="7E93A5"/>
                    </a:solidFill>
                    <a:latin typeface="Arial"/>
                  </a:rPr>
                  <a:t>12 Partners</a:t>
                </a:r>
              </a:p>
              <a:p>
                <a:pPr defTabSz="467539"/>
                <a:endParaRPr lang="pl-PL" sz="1200" b="1" dirty="0">
                  <a:solidFill>
                    <a:srgbClr val="7E93A5"/>
                  </a:solidFill>
                  <a:latin typeface="Arial"/>
                </a:endParaRPr>
              </a:p>
              <a:p>
                <a:pPr defTabSz="467539"/>
                <a:r>
                  <a:rPr lang="pl-PL" sz="1200" b="1" dirty="0" err="1">
                    <a:solidFill>
                      <a:srgbClr val="7E93A5"/>
                    </a:solidFill>
                    <a:latin typeface="Arial"/>
                  </a:rPr>
                  <a:t>Rev</a:t>
                </a:r>
                <a:r>
                  <a:rPr lang="pl-PL" sz="1200" b="1" dirty="0">
                    <a:solidFill>
                      <a:srgbClr val="7E93A5"/>
                    </a:solidFill>
                    <a:latin typeface="Arial"/>
                  </a:rPr>
                  <a:t>:  31   </a:t>
                </a:r>
                <a:r>
                  <a:rPr lang="pl-PL" sz="1200" b="1" dirty="0" err="1">
                    <a:solidFill>
                      <a:srgbClr val="7E93A5"/>
                    </a:solidFill>
                    <a:latin typeface="Arial"/>
                  </a:rPr>
                  <a:t>mPLN</a:t>
                </a:r>
                <a:endParaRPr lang="pl-PL" sz="1200" b="1" dirty="0">
                  <a:solidFill>
                    <a:srgbClr val="7E93A5"/>
                  </a:solidFill>
                  <a:latin typeface="Arial"/>
                </a:endParaRPr>
              </a:p>
              <a:p>
                <a:pPr defTabSz="467539"/>
                <a:r>
                  <a:rPr lang="pl-PL" sz="1200" b="1" dirty="0">
                    <a:solidFill>
                      <a:srgbClr val="7E93A5"/>
                    </a:solidFill>
                    <a:latin typeface="Arial"/>
                  </a:rPr>
                  <a:t>IL:      2,2 </a:t>
                </a:r>
                <a:r>
                  <a:rPr lang="pl-PL" sz="1200" b="1" dirty="0" err="1">
                    <a:solidFill>
                      <a:srgbClr val="7E93A5"/>
                    </a:solidFill>
                    <a:latin typeface="Arial"/>
                  </a:rPr>
                  <a:t>mPLN</a:t>
                </a:r>
                <a:endParaRPr lang="pl-PL" sz="1200" b="1" dirty="0">
                  <a:solidFill>
                    <a:srgbClr val="7E93A5"/>
                  </a:solidFill>
                  <a:latin typeface="Arial"/>
                </a:endParaRPr>
              </a:p>
            </p:txBody>
          </p:sp>
        </p:grpSp>
        <p:pic>
          <p:nvPicPr>
            <p:cNvPr id="229" name="Grafika 3" descr="Krowa z wypełnieniem pełnym">
              <a:extLst>
                <a:ext uri="{FF2B5EF4-FFF2-40B4-BE49-F238E27FC236}">
                  <a16:creationId xmlns:a16="http://schemas.microsoft.com/office/drawing/2014/main" id="{E0373E55-6251-4379-AD01-32762BE5FA7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44200" y="1036748"/>
              <a:ext cx="539300" cy="539300"/>
            </a:xfrm>
            <a:prstGeom prst="rect">
              <a:avLst/>
            </a:prstGeom>
          </p:spPr>
        </p:pic>
      </p:grpSp>
      <p:grpSp>
        <p:nvGrpSpPr>
          <p:cNvPr id="235" name="Grupa 234">
            <a:extLst>
              <a:ext uri="{FF2B5EF4-FFF2-40B4-BE49-F238E27FC236}">
                <a16:creationId xmlns:a16="http://schemas.microsoft.com/office/drawing/2014/main" id="{75781DB3-CB92-4D24-A412-F5A537EBCC7B}"/>
              </a:ext>
            </a:extLst>
          </p:cNvPr>
          <p:cNvGrpSpPr/>
          <p:nvPr/>
        </p:nvGrpSpPr>
        <p:grpSpPr>
          <a:xfrm>
            <a:off x="6175900" y="1251911"/>
            <a:ext cx="2112361" cy="1998153"/>
            <a:chOff x="4548758" y="2834821"/>
            <a:chExt cx="1584271" cy="1498615"/>
          </a:xfrm>
        </p:grpSpPr>
        <p:grpSp>
          <p:nvGrpSpPr>
            <p:cNvPr id="236" name="Grupa 235">
              <a:extLst>
                <a:ext uri="{FF2B5EF4-FFF2-40B4-BE49-F238E27FC236}">
                  <a16:creationId xmlns:a16="http://schemas.microsoft.com/office/drawing/2014/main" id="{735DEEDF-F2A0-4C5A-91F6-6C517AFE8AFE}"/>
                </a:ext>
              </a:extLst>
            </p:cNvPr>
            <p:cNvGrpSpPr/>
            <p:nvPr/>
          </p:nvGrpSpPr>
          <p:grpSpPr>
            <a:xfrm>
              <a:off x="4548758" y="2834821"/>
              <a:ext cx="1584271" cy="1498615"/>
              <a:chOff x="4535846" y="1073135"/>
              <a:chExt cx="1584271" cy="1498615"/>
            </a:xfrm>
          </p:grpSpPr>
          <p:grpSp>
            <p:nvGrpSpPr>
              <p:cNvPr id="238" name="Grupa 237">
                <a:extLst>
                  <a:ext uri="{FF2B5EF4-FFF2-40B4-BE49-F238E27FC236}">
                    <a16:creationId xmlns:a16="http://schemas.microsoft.com/office/drawing/2014/main" id="{1CA89381-2D97-43E6-8530-5265DCEC573D}"/>
                  </a:ext>
                </a:extLst>
              </p:cNvPr>
              <p:cNvGrpSpPr/>
              <p:nvPr/>
            </p:nvGrpSpPr>
            <p:grpSpPr>
              <a:xfrm>
                <a:off x="4535846" y="1073135"/>
                <a:ext cx="1282822" cy="1498615"/>
                <a:chOff x="4535846" y="1073135"/>
                <a:chExt cx="1282822" cy="1498615"/>
              </a:xfrm>
            </p:grpSpPr>
            <p:sp>
              <p:nvSpPr>
                <p:cNvPr id="241" name="Prostokąt 240">
                  <a:extLst>
                    <a:ext uri="{FF2B5EF4-FFF2-40B4-BE49-F238E27FC236}">
                      <a16:creationId xmlns:a16="http://schemas.microsoft.com/office/drawing/2014/main" id="{ECDFBF1D-CB7C-4508-B9A5-7873A7EB79DB}"/>
                    </a:ext>
                  </a:extLst>
                </p:cNvPr>
                <p:cNvSpPr/>
                <p:nvPr/>
              </p:nvSpPr>
              <p:spPr>
                <a:xfrm>
                  <a:off x="4535846" y="1073135"/>
                  <a:ext cx="1260014" cy="1498615"/>
                </a:xfrm>
                <a:prstGeom prst="rect">
                  <a:avLst/>
                </a:prstGeom>
                <a:solidFill>
                  <a:schemeClr val="bg1"/>
                </a:solidFill>
                <a:ln>
                  <a:solidFill>
                    <a:srgbClr val="009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7539"/>
                  <a:endParaRPr lang="pl-PL">
                    <a:solidFill>
                      <a:srgbClr val="FFFFFF"/>
                    </a:solidFill>
                    <a:latin typeface="Arial"/>
                  </a:endParaRPr>
                </a:p>
              </p:txBody>
            </p:sp>
            <p:sp>
              <p:nvSpPr>
                <p:cNvPr id="242" name="pole tekstowe 241">
                  <a:extLst>
                    <a:ext uri="{FF2B5EF4-FFF2-40B4-BE49-F238E27FC236}">
                      <a16:creationId xmlns:a16="http://schemas.microsoft.com/office/drawing/2014/main" id="{85ED89A9-6F41-4B11-ADE5-DA496E834F07}"/>
                    </a:ext>
                  </a:extLst>
                </p:cNvPr>
                <p:cNvSpPr txBox="1"/>
                <p:nvPr/>
              </p:nvSpPr>
              <p:spPr>
                <a:xfrm>
                  <a:off x="4571566" y="1503155"/>
                  <a:ext cx="1247102" cy="438581"/>
                </a:xfrm>
                <a:prstGeom prst="rect">
                  <a:avLst/>
                </a:prstGeom>
                <a:noFill/>
              </p:spPr>
              <p:txBody>
                <a:bodyPr wrap="square" rtlCol="0">
                  <a:spAutoFit/>
                </a:bodyPr>
                <a:lstStyle/>
                <a:p>
                  <a:pPr algn="ctr" defTabSz="467539"/>
                  <a:r>
                    <a:rPr lang="pl-PL" sz="1600" b="1" dirty="0">
                      <a:solidFill>
                        <a:srgbClr val="7E93A5"/>
                      </a:solidFill>
                      <a:latin typeface="Arial"/>
                    </a:rPr>
                    <a:t>POTATOES</a:t>
                  </a:r>
                </a:p>
                <a:p>
                  <a:pPr algn="ctr" defTabSz="467539"/>
                  <a:r>
                    <a:rPr lang="pl-PL" sz="1600" b="1" dirty="0">
                      <a:solidFill>
                        <a:srgbClr val="7E93A5"/>
                      </a:solidFill>
                      <a:latin typeface="Arial"/>
                    </a:rPr>
                    <a:t>	</a:t>
                  </a:r>
                </a:p>
              </p:txBody>
            </p:sp>
          </p:grpSp>
          <p:sp>
            <p:nvSpPr>
              <p:cNvPr id="239" name="pole tekstowe 238">
                <a:extLst>
                  <a:ext uri="{FF2B5EF4-FFF2-40B4-BE49-F238E27FC236}">
                    <a16:creationId xmlns:a16="http://schemas.microsoft.com/office/drawing/2014/main" id="{012C9B77-1F2C-4E5C-84BA-EFA3386F3F73}"/>
                  </a:ext>
                </a:extLst>
              </p:cNvPr>
              <p:cNvSpPr txBox="1"/>
              <p:nvPr/>
            </p:nvSpPr>
            <p:spPr>
              <a:xfrm>
                <a:off x="4752145" y="2007273"/>
                <a:ext cx="1367972" cy="484748"/>
              </a:xfrm>
              <a:prstGeom prst="rect">
                <a:avLst/>
              </a:prstGeom>
              <a:noFill/>
            </p:spPr>
            <p:txBody>
              <a:bodyPr wrap="square">
                <a:spAutoFit/>
              </a:bodyPr>
              <a:lstStyle/>
              <a:p>
                <a:pPr defTabSz="467539"/>
                <a:r>
                  <a:rPr lang="pl-PL" sz="1200" b="1" dirty="0">
                    <a:solidFill>
                      <a:srgbClr val="7E93A5"/>
                    </a:solidFill>
                    <a:latin typeface="Arial"/>
                  </a:rPr>
                  <a:t>1 Partner</a:t>
                </a:r>
              </a:p>
              <a:p>
                <a:pPr defTabSz="467539"/>
                <a:endParaRPr lang="pl-PL" sz="1200" b="1" dirty="0">
                  <a:solidFill>
                    <a:srgbClr val="7E93A5"/>
                  </a:solidFill>
                  <a:latin typeface="Arial"/>
                </a:endParaRPr>
              </a:p>
              <a:p>
                <a:pPr defTabSz="467539"/>
                <a:r>
                  <a:rPr lang="pl-PL" sz="1200" b="1" dirty="0" err="1">
                    <a:solidFill>
                      <a:srgbClr val="7E93A5"/>
                    </a:solidFill>
                    <a:latin typeface="Arial"/>
                  </a:rPr>
                  <a:t>Rev</a:t>
                </a:r>
                <a:r>
                  <a:rPr lang="pl-PL" sz="1200" b="1" dirty="0">
                    <a:solidFill>
                      <a:srgbClr val="7E93A5"/>
                    </a:solidFill>
                    <a:latin typeface="Arial"/>
                  </a:rPr>
                  <a:t>: 15 </a:t>
                </a:r>
                <a:r>
                  <a:rPr lang="pl-PL" sz="1200" b="1" dirty="0" err="1">
                    <a:solidFill>
                      <a:srgbClr val="7E93A5"/>
                    </a:solidFill>
                    <a:latin typeface="Arial"/>
                  </a:rPr>
                  <a:t>mPLN</a:t>
                </a:r>
                <a:endParaRPr lang="pl-PL" sz="1200" b="1" dirty="0">
                  <a:solidFill>
                    <a:srgbClr val="7E93A5"/>
                  </a:solidFill>
                  <a:latin typeface="Arial"/>
                </a:endParaRPr>
              </a:p>
            </p:txBody>
          </p:sp>
        </p:grpSp>
        <p:pic>
          <p:nvPicPr>
            <p:cNvPr id="237" name="Obraz 236">
              <a:extLst>
                <a:ext uri="{FF2B5EF4-FFF2-40B4-BE49-F238E27FC236}">
                  <a16:creationId xmlns:a16="http://schemas.microsoft.com/office/drawing/2014/main" id="{5A8E6AAA-1794-405D-BEEB-4A34896DF557}"/>
                </a:ext>
              </a:extLst>
            </p:cNvPr>
            <p:cNvPicPr>
              <a:picLocks noChangeAspect="1"/>
            </p:cNvPicPr>
            <p:nvPr/>
          </p:nvPicPr>
          <p:blipFill rotWithShape="1">
            <a:blip r:embed="rId9"/>
            <a:srcRect t="9686"/>
            <a:stretch/>
          </p:blipFill>
          <p:spPr>
            <a:xfrm>
              <a:off x="4901206" y="2858264"/>
              <a:ext cx="529293" cy="434569"/>
            </a:xfrm>
            <a:prstGeom prst="rect">
              <a:avLst/>
            </a:prstGeom>
          </p:spPr>
        </p:pic>
      </p:grpSp>
      <p:grpSp>
        <p:nvGrpSpPr>
          <p:cNvPr id="244" name="Grupa 243">
            <a:extLst>
              <a:ext uri="{FF2B5EF4-FFF2-40B4-BE49-F238E27FC236}">
                <a16:creationId xmlns:a16="http://schemas.microsoft.com/office/drawing/2014/main" id="{427153C0-4F74-4A3F-8F10-4685465C542D}"/>
              </a:ext>
            </a:extLst>
          </p:cNvPr>
          <p:cNvGrpSpPr/>
          <p:nvPr/>
        </p:nvGrpSpPr>
        <p:grpSpPr>
          <a:xfrm>
            <a:off x="8000932" y="1257136"/>
            <a:ext cx="1826263" cy="2020184"/>
            <a:chOff x="6099723" y="1073135"/>
            <a:chExt cx="1369697" cy="1515138"/>
          </a:xfrm>
        </p:grpSpPr>
        <p:sp>
          <p:nvSpPr>
            <p:cNvPr id="246" name="Prostokąt 245">
              <a:extLst>
                <a:ext uri="{FF2B5EF4-FFF2-40B4-BE49-F238E27FC236}">
                  <a16:creationId xmlns:a16="http://schemas.microsoft.com/office/drawing/2014/main" id="{3A978716-A692-421C-97DD-455611C785FD}"/>
                </a:ext>
              </a:extLst>
            </p:cNvPr>
            <p:cNvSpPr/>
            <p:nvPr/>
          </p:nvSpPr>
          <p:spPr>
            <a:xfrm>
              <a:off x="6099723" y="1073135"/>
              <a:ext cx="1260014" cy="1515138"/>
            </a:xfrm>
            <a:prstGeom prst="rect">
              <a:avLst/>
            </a:prstGeom>
            <a:solidFill>
              <a:schemeClr val="bg1"/>
            </a:solidFill>
            <a:ln>
              <a:solidFill>
                <a:srgbClr val="009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7539"/>
              <a:endParaRPr lang="pl-PL">
                <a:solidFill>
                  <a:srgbClr val="FFFFFF"/>
                </a:solidFill>
                <a:latin typeface="Arial"/>
              </a:endParaRPr>
            </a:p>
          </p:txBody>
        </p:sp>
        <p:sp>
          <p:nvSpPr>
            <p:cNvPr id="247" name="pole tekstowe 246">
              <a:extLst>
                <a:ext uri="{FF2B5EF4-FFF2-40B4-BE49-F238E27FC236}">
                  <a16:creationId xmlns:a16="http://schemas.microsoft.com/office/drawing/2014/main" id="{3A4BB5D4-9E09-464D-8B97-8D0C99C83372}"/>
                </a:ext>
              </a:extLst>
            </p:cNvPr>
            <p:cNvSpPr txBox="1"/>
            <p:nvPr/>
          </p:nvSpPr>
          <p:spPr>
            <a:xfrm>
              <a:off x="6226208" y="2002588"/>
              <a:ext cx="1007042" cy="484748"/>
            </a:xfrm>
            <a:prstGeom prst="rect">
              <a:avLst/>
            </a:prstGeom>
            <a:noFill/>
          </p:spPr>
          <p:txBody>
            <a:bodyPr wrap="square">
              <a:spAutoFit/>
            </a:bodyPr>
            <a:lstStyle/>
            <a:p>
              <a:pPr defTabSz="467539"/>
              <a:r>
                <a:rPr lang="pl-PL" sz="1200" b="1" dirty="0">
                  <a:solidFill>
                    <a:srgbClr val="7E93A5"/>
                  </a:solidFill>
                  <a:latin typeface="Arial"/>
                </a:rPr>
                <a:t>3 Partners</a:t>
              </a:r>
            </a:p>
            <a:p>
              <a:pPr defTabSz="467539"/>
              <a:endParaRPr lang="pl-PL" sz="1200" b="1" dirty="0">
                <a:solidFill>
                  <a:srgbClr val="7E93A5"/>
                </a:solidFill>
                <a:latin typeface="Arial"/>
              </a:endParaRPr>
            </a:p>
            <a:p>
              <a:pPr defTabSz="467539"/>
              <a:r>
                <a:rPr lang="pl-PL" sz="1200" b="1" dirty="0">
                  <a:solidFill>
                    <a:srgbClr val="7E93A5"/>
                  </a:solidFill>
                  <a:latin typeface="Arial"/>
                </a:rPr>
                <a:t>IL: 4,6 </a:t>
              </a:r>
              <a:r>
                <a:rPr lang="pl-PL" sz="1200" b="1" dirty="0" err="1">
                  <a:solidFill>
                    <a:srgbClr val="7E93A5"/>
                  </a:solidFill>
                  <a:latin typeface="Arial"/>
                </a:rPr>
                <a:t>mPLN</a:t>
              </a:r>
              <a:endParaRPr lang="pl-PL" sz="1200" b="1" dirty="0">
                <a:solidFill>
                  <a:srgbClr val="7E93A5"/>
                </a:solidFill>
                <a:latin typeface="Arial"/>
              </a:endParaRPr>
            </a:p>
          </p:txBody>
        </p:sp>
        <p:sp>
          <p:nvSpPr>
            <p:cNvPr id="248" name="pole tekstowe 247">
              <a:extLst>
                <a:ext uri="{FF2B5EF4-FFF2-40B4-BE49-F238E27FC236}">
                  <a16:creationId xmlns:a16="http://schemas.microsoft.com/office/drawing/2014/main" id="{677229E9-9C72-434F-AC6F-6E0E3E40EA6F}"/>
                </a:ext>
              </a:extLst>
            </p:cNvPr>
            <p:cNvSpPr txBox="1"/>
            <p:nvPr/>
          </p:nvSpPr>
          <p:spPr>
            <a:xfrm>
              <a:off x="6148332" y="1497578"/>
              <a:ext cx="1321088" cy="438581"/>
            </a:xfrm>
            <a:prstGeom prst="rect">
              <a:avLst/>
            </a:prstGeom>
            <a:noFill/>
          </p:spPr>
          <p:txBody>
            <a:bodyPr wrap="square" rtlCol="0">
              <a:spAutoFit/>
            </a:bodyPr>
            <a:lstStyle/>
            <a:p>
              <a:pPr algn="ctr" defTabSz="467539"/>
              <a:r>
                <a:rPr lang="pl-PL" sz="1600" b="1" dirty="0">
                  <a:solidFill>
                    <a:srgbClr val="81BC00"/>
                  </a:solidFill>
                  <a:latin typeface="Arial"/>
                </a:rPr>
                <a:t>BIOGAS</a:t>
              </a:r>
            </a:p>
            <a:p>
              <a:pPr algn="ctr" defTabSz="467539"/>
              <a:r>
                <a:rPr lang="pl-PL" sz="1600" b="1" dirty="0">
                  <a:solidFill>
                    <a:srgbClr val="81BC00"/>
                  </a:solidFill>
                  <a:latin typeface="Arial"/>
                </a:rPr>
                <a:t>  </a:t>
              </a:r>
            </a:p>
          </p:txBody>
        </p:sp>
      </p:grpSp>
      <p:grpSp>
        <p:nvGrpSpPr>
          <p:cNvPr id="250" name="Grupa 249">
            <a:extLst>
              <a:ext uri="{FF2B5EF4-FFF2-40B4-BE49-F238E27FC236}">
                <a16:creationId xmlns:a16="http://schemas.microsoft.com/office/drawing/2014/main" id="{42C10006-543D-4E59-A6AB-44EA6DAC5CA8}"/>
              </a:ext>
            </a:extLst>
          </p:cNvPr>
          <p:cNvGrpSpPr/>
          <p:nvPr/>
        </p:nvGrpSpPr>
        <p:grpSpPr>
          <a:xfrm>
            <a:off x="9846979" y="1244894"/>
            <a:ext cx="1761451" cy="2029648"/>
            <a:chOff x="7678180" y="2807075"/>
            <a:chExt cx="1321088" cy="1522236"/>
          </a:xfrm>
        </p:grpSpPr>
        <p:grpSp>
          <p:nvGrpSpPr>
            <p:cNvPr id="251" name="Grupa 250">
              <a:extLst>
                <a:ext uri="{FF2B5EF4-FFF2-40B4-BE49-F238E27FC236}">
                  <a16:creationId xmlns:a16="http://schemas.microsoft.com/office/drawing/2014/main" id="{678DFCCE-EAF3-4035-BA90-51AE5966B3F0}"/>
                </a:ext>
              </a:extLst>
            </p:cNvPr>
            <p:cNvGrpSpPr/>
            <p:nvPr/>
          </p:nvGrpSpPr>
          <p:grpSpPr>
            <a:xfrm>
              <a:off x="7678180" y="2830696"/>
              <a:ext cx="1321088" cy="1498615"/>
              <a:chOff x="4535846" y="1073135"/>
              <a:chExt cx="1321088" cy="1498615"/>
            </a:xfrm>
          </p:grpSpPr>
          <p:grpSp>
            <p:nvGrpSpPr>
              <p:cNvPr id="253" name="Grupa 252">
                <a:extLst>
                  <a:ext uri="{FF2B5EF4-FFF2-40B4-BE49-F238E27FC236}">
                    <a16:creationId xmlns:a16="http://schemas.microsoft.com/office/drawing/2014/main" id="{41CFBFA3-DFFB-4F51-83DE-78F21D0647A5}"/>
                  </a:ext>
                </a:extLst>
              </p:cNvPr>
              <p:cNvGrpSpPr/>
              <p:nvPr/>
            </p:nvGrpSpPr>
            <p:grpSpPr>
              <a:xfrm>
                <a:off x="4535846" y="1073135"/>
                <a:ext cx="1321088" cy="1498615"/>
                <a:chOff x="4535846" y="1073135"/>
                <a:chExt cx="1321088" cy="1498615"/>
              </a:xfrm>
            </p:grpSpPr>
            <p:sp>
              <p:nvSpPr>
                <p:cNvPr id="256" name="Prostokąt 255">
                  <a:extLst>
                    <a:ext uri="{FF2B5EF4-FFF2-40B4-BE49-F238E27FC236}">
                      <a16:creationId xmlns:a16="http://schemas.microsoft.com/office/drawing/2014/main" id="{73D501DE-2718-4324-A672-36C55CE2C333}"/>
                    </a:ext>
                  </a:extLst>
                </p:cNvPr>
                <p:cNvSpPr/>
                <p:nvPr/>
              </p:nvSpPr>
              <p:spPr>
                <a:xfrm>
                  <a:off x="4535846" y="1073135"/>
                  <a:ext cx="1260014" cy="1498615"/>
                </a:xfrm>
                <a:prstGeom prst="rect">
                  <a:avLst/>
                </a:prstGeom>
                <a:solidFill>
                  <a:schemeClr val="bg1"/>
                </a:solidFill>
                <a:ln>
                  <a:solidFill>
                    <a:srgbClr val="009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67539"/>
                  <a:endParaRPr lang="pl-PL">
                    <a:solidFill>
                      <a:srgbClr val="FFFFFF"/>
                    </a:solidFill>
                    <a:latin typeface="Arial"/>
                  </a:endParaRPr>
                </a:p>
              </p:txBody>
            </p:sp>
            <p:sp>
              <p:nvSpPr>
                <p:cNvPr id="257" name="pole tekstowe 256">
                  <a:extLst>
                    <a:ext uri="{FF2B5EF4-FFF2-40B4-BE49-F238E27FC236}">
                      <a16:creationId xmlns:a16="http://schemas.microsoft.com/office/drawing/2014/main" id="{80AB5888-E75E-434B-9AB0-14EFF70A9643}"/>
                    </a:ext>
                  </a:extLst>
                </p:cNvPr>
                <p:cNvSpPr txBox="1"/>
                <p:nvPr/>
              </p:nvSpPr>
              <p:spPr>
                <a:xfrm>
                  <a:off x="4535846" y="1581739"/>
                  <a:ext cx="1321088" cy="253916"/>
                </a:xfrm>
                <a:prstGeom prst="rect">
                  <a:avLst/>
                </a:prstGeom>
                <a:noFill/>
              </p:spPr>
              <p:txBody>
                <a:bodyPr wrap="square" rtlCol="0">
                  <a:spAutoFit/>
                </a:bodyPr>
                <a:lstStyle/>
                <a:p>
                  <a:pPr algn="ctr" defTabSz="467539"/>
                  <a:r>
                    <a:rPr lang="pl-PL" sz="1600" b="1" dirty="0">
                      <a:solidFill>
                        <a:srgbClr val="70A300">
                          <a:lumMod val="60000"/>
                          <a:lumOff val="40000"/>
                        </a:srgbClr>
                      </a:solidFill>
                      <a:latin typeface="Arial"/>
                    </a:rPr>
                    <a:t>POULTRY</a:t>
                  </a:r>
                </a:p>
              </p:txBody>
            </p:sp>
          </p:grpSp>
          <p:sp>
            <p:nvSpPr>
              <p:cNvPr id="254" name="pole tekstowe 253">
                <a:extLst>
                  <a:ext uri="{FF2B5EF4-FFF2-40B4-BE49-F238E27FC236}">
                    <a16:creationId xmlns:a16="http://schemas.microsoft.com/office/drawing/2014/main" id="{5BE19878-CC2D-40F8-94D2-20D6FCE6A70D}"/>
                  </a:ext>
                </a:extLst>
              </p:cNvPr>
              <p:cNvSpPr txBox="1"/>
              <p:nvPr/>
            </p:nvSpPr>
            <p:spPr>
              <a:xfrm>
                <a:off x="4681056" y="1949776"/>
                <a:ext cx="969593" cy="346249"/>
              </a:xfrm>
              <a:prstGeom prst="rect">
                <a:avLst/>
              </a:prstGeom>
              <a:noFill/>
            </p:spPr>
            <p:txBody>
              <a:bodyPr wrap="square">
                <a:spAutoFit/>
              </a:bodyPr>
              <a:lstStyle/>
              <a:p>
                <a:pPr defTabSz="467539"/>
                <a:r>
                  <a:rPr lang="pl-PL" sz="1200" b="1" dirty="0">
                    <a:solidFill>
                      <a:srgbClr val="7E93A5"/>
                    </a:solidFill>
                    <a:latin typeface="Arial"/>
                  </a:rPr>
                  <a:t>1 Partner</a:t>
                </a:r>
              </a:p>
              <a:p>
                <a:pPr defTabSz="467539"/>
                <a:r>
                  <a:rPr lang="pl-PL" sz="1200" b="1" dirty="0">
                    <a:solidFill>
                      <a:srgbClr val="7E93A5"/>
                    </a:solidFill>
                    <a:latin typeface="Arial"/>
                  </a:rPr>
                  <a:t>IL: 1,2 </a:t>
                </a:r>
                <a:r>
                  <a:rPr lang="pl-PL" sz="1200" b="1" dirty="0" err="1">
                    <a:solidFill>
                      <a:srgbClr val="7E93A5"/>
                    </a:solidFill>
                    <a:latin typeface="Arial"/>
                  </a:rPr>
                  <a:t>mPLN</a:t>
                </a:r>
                <a:endParaRPr lang="pl-PL" sz="1200" b="1" dirty="0">
                  <a:solidFill>
                    <a:srgbClr val="7E93A5"/>
                  </a:solidFill>
                  <a:latin typeface="Arial"/>
                </a:endParaRPr>
              </a:p>
            </p:txBody>
          </p:sp>
        </p:grpSp>
        <p:pic>
          <p:nvPicPr>
            <p:cNvPr id="252" name="Obraz 251">
              <a:extLst>
                <a:ext uri="{FF2B5EF4-FFF2-40B4-BE49-F238E27FC236}">
                  <a16:creationId xmlns:a16="http://schemas.microsoft.com/office/drawing/2014/main" id="{173C77C0-6A3C-4292-BB39-64CD10507598}"/>
                </a:ext>
              </a:extLst>
            </p:cNvPr>
            <p:cNvPicPr>
              <a:picLocks noChangeAspect="1"/>
            </p:cNvPicPr>
            <p:nvPr/>
          </p:nvPicPr>
          <p:blipFill rotWithShape="1">
            <a:blip r:embed="rId10"/>
            <a:srcRect t="17664" b="22603"/>
            <a:stretch/>
          </p:blipFill>
          <p:spPr>
            <a:xfrm>
              <a:off x="7812896" y="2807075"/>
              <a:ext cx="899150" cy="537087"/>
            </a:xfrm>
            <a:prstGeom prst="rect">
              <a:avLst/>
            </a:prstGeom>
          </p:spPr>
        </p:pic>
      </p:grpSp>
      <p:pic>
        <p:nvPicPr>
          <p:cNvPr id="5122" name="Picture 2" descr="HAGRIC Woźniecki sp. z o.o. sp. k">
            <a:extLst>
              <a:ext uri="{FF2B5EF4-FFF2-40B4-BE49-F238E27FC236}">
                <a16:creationId xmlns:a16="http://schemas.microsoft.com/office/drawing/2014/main" id="{3D589DE7-4B38-45DD-9924-44E37F17920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3596" y="3787617"/>
            <a:ext cx="1347702" cy="36104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a:extLst>
              <a:ext uri="{FF2B5EF4-FFF2-40B4-BE49-F238E27FC236}">
                <a16:creationId xmlns:a16="http://schemas.microsoft.com/office/drawing/2014/main" id="{92E47BCF-063F-4712-9BB3-8907481CADA0}"/>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6684" t="18683" r="8843" b="9602"/>
          <a:stretch/>
        </p:blipFill>
        <p:spPr bwMode="auto">
          <a:xfrm>
            <a:off x="864400" y="5272853"/>
            <a:ext cx="1139229" cy="327928"/>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Mecom i Smithfield Foods ogłaszają strategiczną akwizycję - Animex">
            <a:extLst>
              <a:ext uri="{FF2B5EF4-FFF2-40B4-BE49-F238E27FC236}">
                <a16:creationId xmlns:a16="http://schemas.microsoft.com/office/drawing/2014/main" id="{CED0FA48-AD0B-4625-9020-37A36048F83F}"/>
              </a:ext>
            </a:extLst>
          </p:cNvPr>
          <p:cNvPicPr>
            <a:picLocks noChangeAspect="1" noChangeArrowheads="1"/>
          </p:cNvPicPr>
          <p:nvPr/>
        </p:nvPicPr>
        <p:blipFill rotWithShape="1">
          <a:blip r:embed="rId13">
            <a:extLst>
              <a:ext uri="{28A0092B-C50C-407E-A947-70E740481C1C}">
                <a14:useLocalDpi xmlns:a14="http://schemas.microsoft.com/office/drawing/2010/main" val="0"/>
              </a:ext>
            </a:extLst>
          </a:blip>
          <a:srcRect t="21953" b="50280"/>
          <a:stretch/>
        </p:blipFill>
        <p:spPr bwMode="auto">
          <a:xfrm>
            <a:off x="622796" y="4330222"/>
            <a:ext cx="1618993" cy="376150"/>
          </a:xfrm>
          <a:prstGeom prst="rect">
            <a:avLst/>
          </a:prstGeom>
          <a:noFill/>
          <a:extLst>
            <a:ext uri="{909E8E84-426E-40DD-AFC4-6F175D3DCCD1}">
              <a14:hiddenFill xmlns:a14="http://schemas.microsoft.com/office/drawing/2010/main">
                <a:solidFill>
                  <a:srgbClr val="FFFFFF"/>
                </a:solidFill>
              </a14:hiddenFill>
            </a:ext>
          </a:extLst>
        </p:spPr>
      </p:pic>
      <p:pic>
        <p:nvPicPr>
          <p:cNvPr id="5138" name="Picture 18" descr="Home - Agri Plus">
            <a:extLst>
              <a:ext uri="{FF2B5EF4-FFF2-40B4-BE49-F238E27FC236}">
                <a16:creationId xmlns:a16="http://schemas.microsoft.com/office/drawing/2014/main" id="{8FBF9C0A-77B3-449A-B959-6EFD7C69901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4264" y="4655833"/>
            <a:ext cx="967695" cy="435463"/>
          </a:xfrm>
          <a:prstGeom prst="rect">
            <a:avLst/>
          </a:prstGeom>
          <a:noFill/>
          <a:extLst>
            <a:ext uri="{909E8E84-426E-40DD-AFC4-6F175D3DCCD1}">
              <a14:hiddenFill xmlns:a14="http://schemas.microsoft.com/office/drawing/2010/main">
                <a:solidFill>
                  <a:srgbClr val="FFFFFF"/>
                </a:solidFill>
              </a14:hiddenFill>
            </a:ext>
          </a:extLst>
        </p:spPr>
      </p:pic>
      <p:pic>
        <p:nvPicPr>
          <p:cNvPr id="5140" name="Picture 20" descr="KONRAD - Targi Ferma">
            <a:extLst>
              <a:ext uri="{FF2B5EF4-FFF2-40B4-BE49-F238E27FC236}">
                <a16:creationId xmlns:a16="http://schemas.microsoft.com/office/drawing/2014/main" id="{DBB78D42-D5FD-4138-9D59-E8C978FE2C34}"/>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94983" y="5710559"/>
            <a:ext cx="437309" cy="541224"/>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GreenMail24">
            <a:extLst>
              <a:ext uri="{FF2B5EF4-FFF2-40B4-BE49-F238E27FC236}">
                <a16:creationId xmlns:a16="http://schemas.microsoft.com/office/drawing/2014/main" id="{EFA59682-ED05-4EB3-846B-D95BEF59177E}"/>
              </a:ext>
            </a:extLst>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9552" t="17456" r="9124" b="16633"/>
          <a:stretch/>
        </p:blipFill>
        <p:spPr bwMode="auto">
          <a:xfrm>
            <a:off x="2647066" y="3855511"/>
            <a:ext cx="1427151" cy="337361"/>
          </a:xfrm>
          <a:prstGeom prst="rect">
            <a:avLst/>
          </a:prstGeom>
          <a:noFill/>
          <a:extLst>
            <a:ext uri="{909E8E84-426E-40DD-AFC4-6F175D3DCCD1}">
              <a14:hiddenFill xmlns:a14="http://schemas.microsoft.com/office/drawing/2010/main">
                <a:solidFill>
                  <a:srgbClr val="FFFFFF"/>
                </a:solidFill>
              </a14:hiddenFill>
            </a:ext>
          </a:extLst>
        </p:spPr>
      </p:pic>
      <p:pic>
        <p:nvPicPr>
          <p:cNvPr id="5134" name="Picture 14" descr="Kontakt - PROCAM Agronomia Sukcesu">
            <a:extLst>
              <a:ext uri="{FF2B5EF4-FFF2-40B4-BE49-F238E27FC236}">
                <a16:creationId xmlns:a16="http://schemas.microsoft.com/office/drawing/2014/main" id="{3A54D7C8-F29A-4377-8F0C-0D878C8C68B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607140" y="4504883"/>
            <a:ext cx="1238406" cy="383170"/>
          </a:xfrm>
          <a:prstGeom prst="rect">
            <a:avLst/>
          </a:prstGeom>
          <a:noFill/>
          <a:extLst>
            <a:ext uri="{909E8E84-426E-40DD-AFC4-6F175D3DCCD1}">
              <a14:hiddenFill xmlns:a14="http://schemas.microsoft.com/office/drawing/2010/main">
                <a:solidFill>
                  <a:srgbClr val="FFFFFF"/>
                </a:solidFill>
              </a14:hiddenFill>
            </a:ext>
          </a:extLst>
        </p:spPr>
      </p:pic>
      <p:pic>
        <p:nvPicPr>
          <p:cNvPr id="5142" name="Picture 22" descr="Główna - WIALAN">
            <a:extLst>
              <a:ext uri="{FF2B5EF4-FFF2-40B4-BE49-F238E27FC236}">
                <a16:creationId xmlns:a16="http://schemas.microsoft.com/office/drawing/2014/main" id="{C2D8E74D-F431-402C-88B6-E7A61AC5E8FB}"/>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783761" y="5113482"/>
            <a:ext cx="857520" cy="48729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Sokołów z nowym logo. Tradycja w nowoczesnej odsłonie">
            <a:extLst>
              <a:ext uri="{FF2B5EF4-FFF2-40B4-BE49-F238E27FC236}">
                <a16:creationId xmlns:a16="http://schemas.microsoft.com/office/drawing/2014/main" id="{5C965D5A-E216-4095-A686-A083DE188362}"/>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25197" t="26531" r="24375" b="31348"/>
          <a:stretch/>
        </p:blipFill>
        <p:spPr bwMode="auto">
          <a:xfrm>
            <a:off x="4788254" y="3785943"/>
            <a:ext cx="957008" cy="363798"/>
          </a:xfrm>
          <a:prstGeom prst="rect">
            <a:avLst/>
          </a:prstGeom>
          <a:noFill/>
          <a:extLst>
            <a:ext uri="{909E8E84-426E-40DD-AFC4-6F175D3DCCD1}">
              <a14:hiddenFill xmlns:a14="http://schemas.microsoft.com/office/drawing/2010/main">
                <a:solidFill>
                  <a:srgbClr val="FFFFFF"/>
                </a:solidFill>
              </a14:hiddenFill>
            </a:ext>
          </a:extLst>
        </p:spPr>
      </p:pic>
      <p:pic>
        <p:nvPicPr>
          <p:cNvPr id="5144" name="Picture 24" descr="Logo - Press Kits - Biuro prasowe De Heus">
            <a:extLst>
              <a:ext uri="{FF2B5EF4-FFF2-40B4-BE49-F238E27FC236}">
                <a16:creationId xmlns:a16="http://schemas.microsoft.com/office/drawing/2014/main" id="{7F949FE9-241F-4F0E-B702-B65533232C0D}"/>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b="30938"/>
          <a:stretch/>
        </p:blipFill>
        <p:spPr bwMode="auto">
          <a:xfrm>
            <a:off x="4587372" y="4504883"/>
            <a:ext cx="1360916" cy="330694"/>
          </a:xfrm>
          <a:prstGeom prst="rect">
            <a:avLst/>
          </a:prstGeom>
          <a:noFill/>
          <a:extLst>
            <a:ext uri="{909E8E84-426E-40DD-AFC4-6F175D3DCCD1}">
              <a14:hiddenFill xmlns:a14="http://schemas.microsoft.com/office/drawing/2010/main">
                <a:solidFill>
                  <a:srgbClr val="FFFFFF"/>
                </a:solidFill>
              </a14:hiddenFill>
            </a:ext>
          </a:extLst>
        </p:spPr>
      </p:pic>
      <p:pic>
        <p:nvPicPr>
          <p:cNvPr id="5146" name="Picture 26" descr="Polonia Beef">
            <a:extLst>
              <a:ext uri="{FF2B5EF4-FFF2-40B4-BE49-F238E27FC236}">
                <a16:creationId xmlns:a16="http://schemas.microsoft.com/office/drawing/2014/main" id="{E8362438-9C0E-4ECA-867F-08059A0B8FBE}"/>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16614" t="24245" r="20972" b="28393"/>
          <a:stretch/>
        </p:blipFill>
        <p:spPr bwMode="auto">
          <a:xfrm>
            <a:off x="4489011" y="5120972"/>
            <a:ext cx="862091" cy="654199"/>
          </a:xfrm>
          <a:prstGeom prst="rect">
            <a:avLst/>
          </a:prstGeom>
          <a:noFill/>
          <a:extLst>
            <a:ext uri="{909E8E84-426E-40DD-AFC4-6F175D3DCCD1}">
              <a14:hiddenFill xmlns:a14="http://schemas.microsoft.com/office/drawing/2010/main">
                <a:solidFill>
                  <a:srgbClr val="FFFFFF"/>
                </a:solidFill>
              </a14:hiddenFill>
            </a:ext>
          </a:extLst>
        </p:spPr>
      </p:pic>
      <p:pic>
        <p:nvPicPr>
          <p:cNvPr id="5148" name="Picture 28" descr="HOME - Ubojnia Artus Maciejowice">
            <a:extLst>
              <a:ext uri="{FF2B5EF4-FFF2-40B4-BE49-F238E27FC236}">
                <a16:creationId xmlns:a16="http://schemas.microsoft.com/office/drawing/2014/main" id="{2077C086-1648-41B5-B03E-F2317B993ECF}"/>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357147" y="5163781"/>
            <a:ext cx="677937" cy="45113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Nowoczesna firma z tradycjami » Farm Frites">
            <a:extLst>
              <a:ext uri="{FF2B5EF4-FFF2-40B4-BE49-F238E27FC236}">
                <a16:creationId xmlns:a16="http://schemas.microsoft.com/office/drawing/2014/main" id="{27242A25-A0CB-48B0-9A36-2F0F1629F880}"/>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576424" y="3761776"/>
            <a:ext cx="957008" cy="452083"/>
          </a:xfrm>
          <a:prstGeom prst="rect">
            <a:avLst/>
          </a:prstGeom>
          <a:noFill/>
          <a:extLst>
            <a:ext uri="{909E8E84-426E-40DD-AFC4-6F175D3DCCD1}">
              <a14:hiddenFill xmlns:a14="http://schemas.microsoft.com/office/drawing/2010/main">
                <a:solidFill>
                  <a:srgbClr val="FFFFFF"/>
                </a:solidFill>
              </a14:hiddenFill>
            </a:ext>
          </a:extLst>
        </p:spPr>
      </p:pic>
      <p:pic>
        <p:nvPicPr>
          <p:cNvPr id="5150" name="Picture 30">
            <a:extLst>
              <a:ext uri="{FF2B5EF4-FFF2-40B4-BE49-F238E27FC236}">
                <a16:creationId xmlns:a16="http://schemas.microsoft.com/office/drawing/2014/main" id="{676F1EFE-F498-4711-B969-589180787523}"/>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l="19560" t="12576" r="18121" b="11099"/>
          <a:stretch/>
        </p:blipFill>
        <p:spPr bwMode="auto">
          <a:xfrm>
            <a:off x="8364593" y="3701334"/>
            <a:ext cx="829847" cy="594544"/>
          </a:xfrm>
          <a:prstGeom prst="rect">
            <a:avLst/>
          </a:prstGeom>
          <a:noFill/>
          <a:extLst>
            <a:ext uri="{909E8E84-426E-40DD-AFC4-6F175D3DCCD1}">
              <a14:hiddenFill xmlns:a14="http://schemas.microsoft.com/office/drawing/2010/main">
                <a:solidFill>
                  <a:srgbClr val="FFFFFF"/>
                </a:solidFill>
              </a14:hiddenFill>
            </a:ext>
          </a:extLst>
        </p:spPr>
      </p:pic>
      <p:pic>
        <p:nvPicPr>
          <p:cNvPr id="5152" name="Picture 32" descr="NATURALNA ENERGIA.plus – Strona Główna – WRO UP – Giełda Lokalnego Biznesu">
            <a:extLst>
              <a:ext uri="{FF2B5EF4-FFF2-40B4-BE49-F238E27FC236}">
                <a16:creationId xmlns:a16="http://schemas.microsoft.com/office/drawing/2014/main" id="{8DE6E2FC-7D1B-4228-B36D-BDD657B07EB3}"/>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l="8961" t="33961" r="6279" b="13930"/>
          <a:stretch/>
        </p:blipFill>
        <p:spPr bwMode="auto">
          <a:xfrm>
            <a:off x="8294825" y="5020395"/>
            <a:ext cx="1135614" cy="273325"/>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Strona główna - Drosed">
            <a:extLst>
              <a:ext uri="{FF2B5EF4-FFF2-40B4-BE49-F238E27FC236}">
                <a16:creationId xmlns:a16="http://schemas.microsoft.com/office/drawing/2014/main" id="{EC819495-7BD2-477C-9681-BDF8E7BF55D7}"/>
              </a:ext>
            </a:extLst>
          </p:cNvPr>
          <p:cNvPicPr>
            <a:picLocks noChangeAspect="1" noChangeArrowheads="1"/>
          </p:cNvPicPr>
          <p:nvPr/>
        </p:nvPicPr>
        <p:blipFill rotWithShape="1">
          <a:blip r:embed="rId26">
            <a:extLst>
              <a:ext uri="{28A0092B-C50C-407E-A947-70E740481C1C}">
                <a14:useLocalDpi xmlns:a14="http://schemas.microsoft.com/office/drawing/2010/main" val="0"/>
              </a:ext>
            </a:extLst>
          </a:blip>
          <a:srcRect t="28124" b="24184"/>
          <a:stretch/>
        </p:blipFill>
        <p:spPr bwMode="auto">
          <a:xfrm>
            <a:off x="10332655" y="3741769"/>
            <a:ext cx="882589" cy="420925"/>
          </a:xfrm>
          <a:prstGeom prst="rect">
            <a:avLst/>
          </a:prstGeom>
          <a:noFill/>
          <a:extLst>
            <a:ext uri="{909E8E84-426E-40DD-AFC4-6F175D3DCCD1}">
              <a14:hiddenFill xmlns:a14="http://schemas.microsoft.com/office/drawing/2010/main">
                <a:solidFill>
                  <a:srgbClr val="FFFFFF"/>
                </a:solidFill>
              </a14:hiddenFill>
            </a:ext>
          </a:extLst>
        </p:spPr>
      </p:pic>
      <p:sp>
        <p:nvSpPr>
          <p:cNvPr id="11" name="Prostokąt: zaokrąglone rogi 10">
            <a:extLst>
              <a:ext uri="{FF2B5EF4-FFF2-40B4-BE49-F238E27FC236}">
                <a16:creationId xmlns:a16="http://schemas.microsoft.com/office/drawing/2014/main" id="{C866738A-6E21-49CD-AA16-4B11F9627897}"/>
              </a:ext>
            </a:extLst>
          </p:cNvPr>
          <p:cNvSpPr/>
          <p:nvPr/>
        </p:nvSpPr>
        <p:spPr>
          <a:xfrm>
            <a:off x="1726122" y="1258795"/>
            <a:ext cx="529417" cy="29300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b="1" dirty="0"/>
              <a:t>57 %</a:t>
            </a:r>
          </a:p>
        </p:txBody>
      </p:sp>
      <p:sp>
        <p:nvSpPr>
          <p:cNvPr id="68" name="Prostokąt: zaokrąglone rogi 67">
            <a:extLst>
              <a:ext uri="{FF2B5EF4-FFF2-40B4-BE49-F238E27FC236}">
                <a16:creationId xmlns:a16="http://schemas.microsoft.com/office/drawing/2014/main" id="{DDC68823-F037-4BBF-88DE-71D47FD12866}"/>
              </a:ext>
            </a:extLst>
          </p:cNvPr>
          <p:cNvSpPr/>
          <p:nvPr/>
        </p:nvSpPr>
        <p:spPr>
          <a:xfrm>
            <a:off x="3574746" y="1245598"/>
            <a:ext cx="529417" cy="293000"/>
          </a:xfrm>
          <a:prstGeom prst="roundRect">
            <a:avLst/>
          </a:prstGeom>
          <a:solidFill>
            <a:srgbClr val="00A20F"/>
          </a:solidFill>
          <a:ln>
            <a:solidFill>
              <a:srgbClr val="00A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b="1" dirty="0"/>
              <a:t>21 %</a:t>
            </a:r>
          </a:p>
        </p:txBody>
      </p:sp>
      <p:sp>
        <p:nvSpPr>
          <p:cNvPr id="69" name="Prostokąt: zaokrąglone rogi 68">
            <a:extLst>
              <a:ext uri="{FF2B5EF4-FFF2-40B4-BE49-F238E27FC236}">
                <a16:creationId xmlns:a16="http://schemas.microsoft.com/office/drawing/2014/main" id="{470F7350-C4E1-468F-94F1-C1B24AEE8248}"/>
              </a:ext>
            </a:extLst>
          </p:cNvPr>
          <p:cNvSpPr/>
          <p:nvPr/>
        </p:nvSpPr>
        <p:spPr>
          <a:xfrm>
            <a:off x="5565051" y="1245598"/>
            <a:ext cx="529417" cy="293000"/>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100" b="1" dirty="0"/>
              <a:t>15 %</a:t>
            </a:r>
          </a:p>
        </p:txBody>
      </p:sp>
      <p:sp>
        <p:nvSpPr>
          <p:cNvPr id="70" name="Prostokąt: zaokrąglone rogi 69">
            <a:extLst>
              <a:ext uri="{FF2B5EF4-FFF2-40B4-BE49-F238E27FC236}">
                <a16:creationId xmlns:a16="http://schemas.microsoft.com/office/drawing/2014/main" id="{CFD1842D-D7AE-470D-9388-0BAC5F2CA663}"/>
              </a:ext>
            </a:extLst>
          </p:cNvPr>
          <p:cNvSpPr/>
          <p:nvPr/>
        </p:nvSpPr>
        <p:spPr>
          <a:xfrm>
            <a:off x="7348531" y="1242153"/>
            <a:ext cx="529417" cy="293000"/>
          </a:xfrm>
          <a:prstGeom prst="roundRect">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200" b="1" dirty="0"/>
              <a:t>7 %</a:t>
            </a:r>
          </a:p>
        </p:txBody>
      </p:sp>
      <p:pic>
        <p:nvPicPr>
          <p:cNvPr id="3074" name="Picture 2" descr="Projektowanie, budowa i serwis biogazowni - Biowatt S.A.">
            <a:extLst>
              <a:ext uri="{FF2B5EF4-FFF2-40B4-BE49-F238E27FC236}">
                <a16:creationId xmlns:a16="http://schemas.microsoft.com/office/drawing/2014/main" id="{A06155F0-6083-43F0-8204-CB8C82DC999C}"/>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8345221" y="4403208"/>
            <a:ext cx="957008" cy="330694"/>
          </a:xfrm>
          <a:prstGeom prst="rect">
            <a:avLst/>
          </a:prstGeom>
          <a:noFill/>
          <a:extLst>
            <a:ext uri="{909E8E84-426E-40DD-AFC4-6F175D3DCCD1}">
              <a14:hiddenFill xmlns:a14="http://schemas.microsoft.com/office/drawing/2010/main">
                <a:solidFill>
                  <a:srgbClr val="FFFFFF"/>
                </a:solidFill>
              </a14:hiddenFill>
            </a:ext>
          </a:extLst>
        </p:spPr>
      </p:pic>
      <p:pic>
        <p:nvPicPr>
          <p:cNvPr id="1026" name="Obraz 1" descr="2 800+ zbiorów ilustracji, beztantiemowych grafik wektorowych i klipartów z  kategorii Biogaz - iStock">
            <a:extLst>
              <a:ext uri="{FF2B5EF4-FFF2-40B4-BE49-F238E27FC236}">
                <a16:creationId xmlns:a16="http://schemas.microsoft.com/office/drawing/2014/main" id="{5E076148-B233-31B6-85BE-1D28A84B6ADB}"/>
              </a:ext>
            </a:extLst>
          </p:cNvPr>
          <p:cNvPicPr>
            <a:picLocks noChangeAspect="1" noChangeArrowheads="1"/>
          </p:cNvPicPr>
          <p:nvPr/>
        </p:nvPicPr>
        <p:blipFill rotWithShape="1">
          <a:blip r:embed="rId28">
            <a:extLst>
              <a:ext uri="{28A0092B-C50C-407E-A947-70E740481C1C}">
                <a14:useLocalDpi xmlns:a14="http://schemas.microsoft.com/office/drawing/2010/main" val="0"/>
              </a:ext>
            </a:extLst>
          </a:blip>
          <a:srcRect t="13668" b="17393"/>
          <a:stretch/>
        </p:blipFill>
        <p:spPr bwMode="auto">
          <a:xfrm>
            <a:off x="8524186" y="1324737"/>
            <a:ext cx="719896" cy="496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ole tekstowe 6">
            <a:extLst>
              <a:ext uri="{FF2B5EF4-FFF2-40B4-BE49-F238E27FC236}">
                <a16:creationId xmlns:a16="http://schemas.microsoft.com/office/drawing/2014/main" id="{2CE7F0CF-6C94-FBAF-5336-9033A67B77B8}"/>
              </a:ext>
            </a:extLst>
          </p:cNvPr>
          <p:cNvSpPr txBox="1"/>
          <p:nvPr/>
        </p:nvSpPr>
        <p:spPr>
          <a:xfrm>
            <a:off x="591123" y="6423960"/>
            <a:ext cx="10985634" cy="369332"/>
          </a:xfrm>
          <a:prstGeom prst="rect">
            <a:avLst/>
          </a:prstGeom>
          <a:noFill/>
        </p:spPr>
        <p:txBody>
          <a:bodyPr wrap="square" rtlCol="0">
            <a:spAutoFit/>
          </a:bodyPr>
          <a:lstStyle/>
          <a:p>
            <a:r>
              <a:rPr lang="en-US" dirty="0"/>
              <a:t>Agri Partner / Corpo client: Smithfield/</a:t>
            </a:r>
            <a:r>
              <a:rPr lang="en-US" dirty="0" err="1"/>
              <a:t>Agriplus</a:t>
            </a:r>
            <a:r>
              <a:rPr lang="en-US" dirty="0"/>
              <a:t>, </a:t>
            </a:r>
            <a:r>
              <a:rPr lang="en-US" dirty="0" err="1"/>
              <a:t>Osadkowski</a:t>
            </a:r>
            <a:r>
              <a:rPr lang="en-US" dirty="0"/>
              <a:t>, </a:t>
            </a:r>
            <a:r>
              <a:rPr lang="en-US" dirty="0" err="1"/>
              <a:t>FarmFrites</a:t>
            </a:r>
            <a:r>
              <a:rPr lang="en-US" dirty="0"/>
              <a:t>, </a:t>
            </a:r>
            <a:r>
              <a:rPr lang="en-US" dirty="0" err="1"/>
              <a:t>Drosed</a:t>
            </a:r>
            <a:r>
              <a:rPr lang="en-US" dirty="0"/>
              <a:t>, </a:t>
            </a:r>
            <a:r>
              <a:rPr lang="en-US" dirty="0" err="1"/>
              <a:t>Timac</a:t>
            </a:r>
            <a:r>
              <a:rPr lang="en-US" dirty="0"/>
              <a:t>, </a:t>
            </a:r>
            <a:r>
              <a:rPr lang="en-US" dirty="0" err="1"/>
              <a:t>Souflet</a:t>
            </a:r>
            <a:endParaRPr lang="en-US" dirty="0"/>
          </a:p>
        </p:txBody>
      </p:sp>
      <p:sp>
        <p:nvSpPr>
          <p:cNvPr id="3" name="Symbol zastępczy zawartości 2">
            <a:extLst>
              <a:ext uri="{FF2B5EF4-FFF2-40B4-BE49-F238E27FC236}">
                <a16:creationId xmlns:a16="http://schemas.microsoft.com/office/drawing/2014/main" id="{865F402F-21EC-4D9F-AB04-3A91AB24DEEB}"/>
              </a:ext>
            </a:extLst>
          </p:cNvPr>
          <p:cNvSpPr txBox="1">
            <a:spLocks/>
          </p:cNvSpPr>
          <p:nvPr/>
        </p:nvSpPr>
        <p:spPr bwMode="gray">
          <a:xfrm>
            <a:off x="551568" y="276533"/>
            <a:ext cx="11691562" cy="246591"/>
          </a:xfrm>
          <a:prstGeom prst="rect">
            <a:avLst/>
          </a:prstGeom>
        </p:spPr>
        <p:txBody>
          <a:bodyPr vert="horz" lIns="0" tIns="0" rIns="0" bIns="0" rtlCol="0" anchor="t" anchorCtr="0">
            <a:noAutofit/>
          </a:bodyPr>
          <a:lstStyle>
            <a:lvl1pPr marL="252000" indent="-252000" algn="l" defTabSz="685773" rtl="0" eaLnBrk="1" latinLnBrk="0" hangingPunct="1">
              <a:lnSpc>
                <a:spcPct val="95000"/>
              </a:lnSpc>
              <a:spcBef>
                <a:spcPts val="0"/>
              </a:spcBef>
              <a:spcAft>
                <a:spcPts val="1200"/>
              </a:spcAft>
              <a:buClr>
                <a:schemeClr val="accent3"/>
              </a:buClr>
              <a:buSzPct val="100000"/>
              <a:buFont typeface="Wingdings" pitchFamily="2" charset="2"/>
              <a:buChar char="§"/>
              <a:defRPr sz="1400" b="0" kern="1200" cap="none" baseline="0">
                <a:solidFill>
                  <a:schemeClr val="accent3"/>
                </a:solidFill>
                <a:latin typeface="+mn-lt"/>
                <a:ea typeface="+mn-ea"/>
                <a:cs typeface="+mn-cs"/>
              </a:defRPr>
            </a:lvl1pPr>
            <a:lvl2pPr marL="234000" indent="-126000" algn="l" defTabSz="685773" rtl="0" eaLnBrk="1" latinLnBrk="0" hangingPunct="1">
              <a:lnSpc>
                <a:spcPct val="95000"/>
              </a:lnSpc>
              <a:spcBef>
                <a:spcPts val="0"/>
              </a:spcBef>
              <a:spcAft>
                <a:spcPts val="1200"/>
              </a:spcAft>
              <a:buClr>
                <a:schemeClr val="accent3"/>
              </a:buClr>
              <a:buSzPct val="100000"/>
              <a:buFont typeface="Wingdings" pitchFamily="2" charset="2"/>
              <a:buChar char="§"/>
              <a:defRPr sz="1400" kern="1200" cap="none">
                <a:solidFill>
                  <a:schemeClr val="accent3"/>
                </a:solidFill>
                <a:latin typeface="+mn-lt"/>
                <a:ea typeface="+mn-ea"/>
                <a:cs typeface="+mn-cs"/>
              </a:defRPr>
            </a:lvl2pPr>
            <a:lvl3pPr marL="342000" indent="-126000" algn="l" defTabSz="685773" rtl="0" eaLnBrk="1" latinLnBrk="0" hangingPunct="1">
              <a:lnSpc>
                <a:spcPct val="95000"/>
              </a:lnSpc>
              <a:spcBef>
                <a:spcPts val="0"/>
              </a:spcBef>
              <a:spcAft>
                <a:spcPts val="1200"/>
              </a:spcAft>
              <a:buClr>
                <a:schemeClr val="accent3"/>
              </a:buClr>
              <a:buSzPct val="100000"/>
              <a:buFont typeface="Wingdings" pitchFamily="2" charset="2"/>
              <a:buChar char="§"/>
              <a:defRPr sz="1400" kern="1200" cap="none">
                <a:solidFill>
                  <a:schemeClr val="accent3"/>
                </a:solidFill>
                <a:latin typeface="+mn-lt"/>
                <a:ea typeface="+mn-ea"/>
                <a:cs typeface="+mn-cs"/>
              </a:defRPr>
            </a:lvl3pPr>
            <a:lvl4pPr marL="432000" indent="-126000" algn="l" defTabSz="685773" rtl="0" eaLnBrk="1" latinLnBrk="0" hangingPunct="1">
              <a:lnSpc>
                <a:spcPct val="95000"/>
              </a:lnSpc>
              <a:spcBef>
                <a:spcPts val="0"/>
              </a:spcBef>
              <a:spcAft>
                <a:spcPts val="1200"/>
              </a:spcAft>
              <a:buClr>
                <a:schemeClr val="accent3"/>
              </a:buClr>
              <a:buSzPct val="90000"/>
              <a:buFont typeface="Wingdings" pitchFamily="2" charset="2"/>
              <a:buChar char="§"/>
              <a:defRPr sz="1400" b="0" kern="1200" cap="none" baseline="0">
                <a:solidFill>
                  <a:schemeClr val="accent3"/>
                </a:solidFill>
                <a:latin typeface="+mn-lt"/>
                <a:ea typeface="+mn-ea"/>
                <a:cs typeface="+mn-cs"/>
              </a:defRPr>
            </a:lvl4pPr>
            <a:lvl5pPr marL="540000" indent="-126000" algn="l" defTabSz="685773" rtl="0" eaLnBrk="1" latinLnBrk="0" hangingPunct="1">
              <a:lnSpc>
                <a:spcPct val="95000"/>
              </a:lnSpc>
              <a:spcBef>
                <a:spcPts val="0"/>
              </a:spcBef>
              <a:spcAft>
                <a:spcPts val="1200"/>
              </a:spcAft>
              <a:buClr>
                <a:schemeClr val="accent3"/>
              </a:buClr>
              <a:buSzPct val="90000"/>
              <a:buFont typeface="Wingdings" pitchFamily="2" charset="2"/>
              <a:buChar char="§"/>
              <a:defRPr sz="1400" kern="1200" cap="none">
                <a:solidFill>
                  <a:schemeClr val="accent3"/>
                </a:solidFill>
                <a:latin typeface="+mn-lt"/>
                <a:ea typeface="+mn-ea"/>
                <a:cs typeface="+mn-cs"/>
              </a:defRPr>
            </a:lvl5pPr>
            <a:lvl6pPr marL="1885874" indent="-171443" algn="l" defTabSz="68577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61" indent="-171443" algn="l" defTabSz="68577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47" indent="-171443" algn="l" defTabSz="68577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33" indent="-171443" algn="l" defTabSz="68577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914341">
              <a:spcAft>
                <a:spcPts val="1600"/>
              </a:spcAft>
              <a:buClr>
                <a:srgbClr val="7E93A5"/>
              </a:buClr>
              <a:buNone/>
            </a:pPr>
            <a:r>
              <a:rPr lang="en-US" sz="2000" b="1" dirty="0">
                <a:solidFill>
                  <a:srgbClr val="009597"/>
                </a:solidFill>
                <a:latin typeface="Arial Black" panose="020B0A04020102020204" pitchFamily="34" charset="0"/>
                <a:ea typeface="+mj-ea"/>
                <a:cs typeface="Calibri" panose="020F0502020204030204" pitchFamily="34" charset="0"/>
              </a:rPr>
              <a:t>Commercial Partnerships by sectors and brands. </a:t>
            </a:r>
            <a:r>
              <a:rPr lang="pl-PL" sz="2000" b="1" dirty="0">
                <a:solidFill>
                  <a:srgbClr val="009597"/>
                </a:solidFill>
                <a:latin typeface="Arial Black" panose="020B0A04020102020204" pitchFamily="34" charset="0"/>
                <a:ea typeface="+mj-ea"/>
                <a:cs typeface="Calibri" panose="020F0502020204030204" pitchFamily="34" charset="0"/>
              </a:rPr>
              <a:t>                                                                           </a:t>
            </a:r>
            <a:r>
              <a:rPr lang="en-US" sz="2000" b="1" dirty="0">
                <a:solidFill>
                  <a:srgbClr val="009597"/>
                </a:solidFill>
                <a:latin typeface="Arial Black" panose="020B0A04020102020204" pitchFamily="34" charset="0"/>
                <a:ea typeface="+mj-ea"/>
                <a:cs typeface="Calibri" panose="020F0502020204030204" pitchFamily="34" charset="0"/>
              </a:rPr>
              <a:t>Sales in 2025: 229 </a:t>
            </a:r>
            <a:r>
              <a:rPr lang="en-US" sz="2000" b="1" dirty="0" err="1">
                <a:solidFill>
                  <a:srgbClr val="009597"/>
                </a:solidFill>
                <a:latin typeface="Arial Black" panose="020B0A04020102020204" pitchFamily="34" charset="0"/>
                <a:ea typeface="+mj-ea"/>
                <a:cs typeface="Calibri" panose="020F0502020204030204" pitchFamily="34" charset="0"/>
              </a:rPr>
              <a:t>mPLN</a:t>
            </a:r>
            <a:r>
              <a:rPr lang="pl-PL" sz="2000" b="1" dirty="0">
                <a:solidFill>
                  <a:srgbClr val="009597"/>
                </a:solidFill>
                <a:latin typeface="Arial Black" panose="020B0A04020102020204" pitchFamily="34" charset="0"/>
                <a:ea typeface="+mj-ea"/>
                <a:cs typeface="Calibri" panose="020F0502020204030204" pitchFamily="34" charset="0"/>
              </a:rPr>
              <a:t>, 40% of </a:t>
            </a:r>
            <a:r>
              <a:rPr lang="pl-PL" sz="2000" b="1" dirty="0" err="1">
                <a:solidFill>
                  <a:srgbClr val="009597"/>
                </a:solidFill>
                <a:latin typeface="Arial Black" panose="020B0A04020102020204" pitchFamily="34" charset="0"/>
                <a:ea typeface="+mj-ea"/>
                <a:cs typeface="Calibri" panose="020F0502020204030204" pitchFamily="34" charset="0"/>
              </a:rPr>
              <a:t>total</a:t>
            </a:r>
            <a:r>
              <a:rPr lang="pl-PL" sz="2000" b="1" dirty="0">
                <a:solidFill>
                  <a:srgbClr val="009597"/>
                </a:solidFill>
                <a:latin typeface="Arial Black" panose="020B0A04020102020204" pitchFamily="34" charset="0"/>
                <a:ea typeface="+mj-ea"/>
                <a:cs typeface="Calibri" panose="020F0502020204030204" pitchFamily="34" charset="0"/>
              </a:rPr>
              <a:t> </a:t>
            </a:r>
            <a:r>
              <a:rPr lang="pl-PL" sz="2000" b="1" dirty="0" err="1">
                <a:solidFill>
                  <a:srgbClr val="009597"/>
                </a:solidFill>
                <a:latin typeface="Arial Black" panose="020B0A04020102020204" pitchFamily="34" charset="0"/>
                <a:ea typeface="+mj-ea"/>
                <a:cs typeface="Calibri" panose="020F0502020204030204" pitchFamily="34" charset="0"/>
              </a:rPr>
              <a:t>sales</a:t>
            </a:r>
            <a:r>
              <a:rPr lang="pl-PL" sz="2000" b="1" dirty="0">
                <a:solidFill>
                  <a:srgbClr val="009597"/>
                </a:solidFill>
                <a:latin typeface="Arial Black" panose="020B0A04020102020204" pitchFamily="34" charset="0"/>
                <a:ea typeface="+mj-ea"/>
                <a:cs typeface="Calibri" panose="020F0502020204030204" pitchFamily="34" charset="0"/>
              </a:rPr>
              <a:t>, +18 </a:t>
            </a:r>
            <a:r>
              <a:rPr lang="pl-PL" sz="2000" b="1" dirty="0" err="1">
                <a:solidFill>
                  <a:srgbClr val="009597"/>
                </a:solidFill>
                <a:latin typeface="Arial Black" panose="020B0A04020102020204" pitchFamily="34" charset="0"/>
                <a:ea typeface="+mj-ea"/>
                <a:cs typeface="Calibri" panose="020F0502020204030204" pitchFamily="34" charset="0"/>
              </a:rPr>
              <a:t>new</a:t>
            </a:r>
            <a:r>
              <a:rPr lang="pl-PL" sz="2000" b="1" dirty="0">
                <a:solidFill>
                  <a:srgbClr val="009597"/>
                </a:solidFill>
                <a:latin typeface="Arial Black" panose="020B0A04020102020204" pitchFamily="34" charset="0"/>
                <a:ea typeface="+mj-ea"/>
                <a:cs typeface="Calibri" panose="020F0502020204030204" pitchFamily="34" charset="0"/>
              </a:rPr>
              <a:t> Partners in 2025.</a:t>
            </a:r>
            <a:endParaRPr lang="en-US" sz="2000" b="1" dirty="0">
              <a:solidFill>
                <a:srgbClr val="009597"/>
              </a:solidFill>
              <a:latin typeface="Arial Black" panose="020B0A04020102020204" pitchFamily="34" charset="0"/>
              <a:ea typeface="+mj-ea"/>
              <a:cs typeface="Calibri" panose="020F0502020204030204" pitchFamily="34" charset="0"/>
            </a:endParaRPr>
          </a:p>
        </p:txBody>
      </p:sp>
    </p:spTree>
    <p:extLst>
      <p:ext uri="{BB962C8B-B14F-4D97-AF65-F5344CB8AC3E}">
        <p14:creationId xmlns:p14="http://schemas.microsoft.com/office/powerpoint/2010/main" val="39727481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B3DB90-28D9-E56D-6586-CFF7B6A3A015}"/>
            </a:ext>
          </a:extLst>
        </p:cNvPr>
        <p:cNvGrpSpPr/>
        <p:nvPr/>
      </p:nvGrpSpPr>
      <p:grpSpPr>
        <a:xfrm>
          <a:off x="0" y="0"/>
          <a:ext cx="0" cy="0"/>
          <a:chOff x="0" y="0"/>
          <a:chExt cx="0" cy="0"/>
        </a:xfrm>
      </p:grpSpPr>
      <p:graphicFrame>
        <p:nvGraphicFramePr>
          <p:cNvPr id="3" name="Tabela 2">
            <a:extLst>
              <a:ext uri="{FF2B5EF4-FFF2-40B4-BE49-F238E27FC236}">
                <a16:creationId xmlns:a16="http://schemas.microsoft.com/office/drawing/2014/main" id="{FD470655-2DA6-4881-A42D-3FF8083E2CDE}"/>
              </a:ext>
            </a:extLst>
          </p:cNvPr>
          <p:cNvGraphicFramePr>
            <a:graphicFrameLocks noGrp="1"/>
          </p:cNvGraphicFramePr>
          <p:nvPr/>
        </p:nvGraphicFramePr>
        <p:xfrm>
          <a:off x="394637" y="1190401"/>
          <a:ext cx="6541972" cy="2854513"/>
        </p:xfrm>
        <a:graphic>
          <a:graphicData uri="http://schemas.openxmlformats.org/drawingml/2006/table">
            <a:tbl>
              <a:tblPr/>
              <a:tblGrid>
                <a:gridCol w="1918691">
                  <a:extLst>
                    <a:ext uri="{9D8B030D-6E8A-4147-A177-3AD203B41FA5}">
                      <a16:colId xmlns:a16="http://schemas.microsoft.com/office/drawing/2014/main" val="1415939344"/>
                    </a:ext>
                  </a:extLst>
                </a:gridCol>
                <a:gridCol w="774870">
                  <a:extLst>
                    <a:ext uri="{9D8B030D-6E8A-4147-A177-3AD203B41FA5}">
                      <a16:colId xmlns:a16="http://schemas.microsoft.com/office/drawing/2014/main" val="1618811598"/>
                    </a:ext>
                  </a:extLst>
                </a:gridCol>
                <a:gridCol w="817611">
                  <a:extLst>
                    <a:ext uri="{9D8B030D-6E8A-4147-A177-3AD203B41FA5}">
                      <a16:colId xmlns:a16="http://schemas.microsoft.com/office/drawing/2014/main" val="3968705522"/>
                    </a:ext>
                  </a:extLst>
                </a:gridCol>
                <a:gridCol w="817611">
                  <a:extLst>
                    <a:ext uri="{9D8B030D-6E8A-4147-A177-3AD203B41FA5}">
                      <a16:colId xmlns:a16="http://schemas.microsoft.com/office/drawing/2014/main" val="2839502511"/>
                    </a:ext>
                  </a:extLst>
                </a:gridCol>
                <a:gridCol w="817611">
                  <a:extLst>
                    <a:ext uri="{9D8B030D-6E8A-4147-A177-3AD203B41FA5}">
                      <a16:colId xmlns:a16="http://schemas.microsoft.com/office/drawing/2014/main" val="2524765762"/>
                    </a:ext>
                  </a:extLst>
                </a:gridCol>
                <a:gridCol w="697789">
                  <a:extLst>
                    <a:ext uri="{9D8B030D-6E8A-4147-A177-3AD203B41FA5}">
                      <a16:colId xmlns:a16="http://schemas.microsoft.com/office/drawing/2014/main" val="1556847905"/>
                    </a:ext>
                  </a:extLst>
                </a:gridCol>
                <a:gridCol w="697789">
                  <a:extLst>
                    <a:ext uri="{9D8B030D-6E8A-4147-A177-3AD203B41FA5}">
                      <a16:colId xmlns:a16="http://schemas.microsoft.com/office/drawing/2014/main" val="756914808"/>
                    </a:ext>
                  </a:extLst>
                </a:gridCol>
              </a:tblGrid>
              <a:tr h="697229">
                <a:tc>
                  <a:txBody>
                    <a:bodyPr/>
                    <a:lstStyle/>
                    <a:p>
                      <a:pPr algn="l" fontAlgn="b"/>
                      <a:endParaRPr lang="pl-PL" sz="1400" b="0" i="0" u="none" strike="noStrike" dirty="0">
                        <a:solidFill>
                          <a:srgbClr val="000000"/>
                        </a:solidFill>
                        <a:effectLst/>
                        <a:latin typeface="Arial" panose="020B0604020202020204" pitchFamily="34" charset="0"/>
                      </a:endParaRPr>
                    </a:p>
                  </a:txBody>
                  <a:tcPr marL="5823" marR="5823" marT="5823" marB="0" anchor="b">
                    <a:lnL>
                      <a:noFill/>
                    </a:lnL>
                    <a:lnR w="6350" cap="flat" cmpd="sng" algn="ctr">
                      <a:solidFill>
                        <a:srgbClr val="A6A6A6"/>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noFill/>
                  </a:tcPr>
                </a:tc>
                <a:tc>
                  <a:txBody>
                    <a:bodyPr/>
                    <a:lstStyle/>
                    <a:p>
                      <a:pPr algn="ctr" fontAlgn="ctr"/>
                      <a:r>
                        <a:rPr lang="pl-PL" sz="1400" b="1" i="0" u="none" strike="noStrike" dirty="0">
                          <a:solidFill>
                            <a:srgbClr val="FFFFFF"/>
                          </a:solidFill>
                          <a:effectLst/>
                          <a:latin typeface="Arial" panose="020B0604020202020204" pitchFamily="34" charset="0"/>
                        </a:rPr>
                        <a:t># </a:t>
                      </a:r>
                    </a:p>
                    <a:p>
                      <a:pPr algn="ctr" fontAlgn="ctr"/>
                      <a:r>
                        <a:rPr lang="pl-PL" sz="1400" b="1" i="0" u="none" strike="noStrike" dirty="0">
                          <a:solidFill>
                            <a:srgbClr val="FFFFFF"/>
                          </a:solidFill>
                          <a:effectLst/>
                          <a:latin typeface="Arial" panose="020B0604020202020204" pitchFamily="34" charset="0"/>
                        </a:rPr>
                        <a:t>of leads </a:t>
                      </a:r>
                    </a:p>
                  </a:txBody>
                  <a:tcPr marL="5823" marR="5823" marT="5823"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E93A5"/>
                    </a:solidFill>
                  </a:tcPr>
                </a:tc>
                <a:tc>
                  <a:txBody>
                    <a:bodyPr/>
                    <a:lstStyle/>
                    <a:p>
                      <a:pPr algn="ctr" fontAlgn="ctr"/>
                      <a:r>
                        <a:rPr lang="pl-PL" sz="1400" b="1" i="0" u="none" strike="noStrike" dirty="0">
                          <a:solidFill>
                            <a:srgbClr val="FFFFFF"/>
                          </a:solidFill>
                          <a:effectLst/>
                          <a:latin typeface="Arial" panose="020B0604020202020204" pitchFamily="34" charset="0"/>
                        </a:rPr>
                        <a:t>%</a:t>
                      </a:r>
                    </a:p>
                  </a:txBody>
                  <a:tcPr marL="5823" marR="5823" marT="5823"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E93A5"/>
                    </a:solidFill>
                  </a:tcPr>
                </a:tc>
                <a:tc>
                  <a:txBody>
                    <a:bodyPr/>
                    <a:lstStyle/>
                    <a:p>
                      <a:pPr algn="ctr" fontAlgn="ctr"/>
                      <a:r>
                        <a:rPr lang="pl-PL" sz="1400" b="1" i="0" u="none" strike="noStrike" dirty="0">
                          <a:solidFill>
                            <a:srgbClr val="FFFFFF"/>
                          </a:solidFill>
                          <a:effectLst/>
                          <a:latin typeface="Arial" panose="020B0604020202020204" pitchFamily="34" charset="0"/>
                        </a:rPr>
                        <a:t> # of credits</a:t>
                      </a:r>
                    </a:p>
                  </a:txBody>
                  <a:tcPr marL="5823" marR="5823" marT="5823"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E93A5"/>
                    </a:solidFill>
                  </a:tcPr>
                </a:tc>
                <a:tc>
                  <a:txBody>
                    <a:bodyPr/>
                    <a:lstStyle/>
                    <a:p>
                      <a:pPr algn="ctr" fontAlgn="ctr"/>
                      <a:r>
                        <a:rPr lang="pl-PL" sz="1400" b="1" i="0" u="none" strike="noStrike" dirty="0">
                          <a:solidFill>
                            <a:srgbClr val="FFFFFF"/>
                          </a:solidFill>
                          <a:effectLst/>
                          <a:latin typeface="Arial" panose="020B0604020202020204" pitchFamily="34" charset="0"/>
                        </a:rPr>
                        <a:t>%</a:t>
                      </a:r>
                    </a:p>
                  </a:txBody>
                  <a:tcPr marL="5823" marR="5823" marT="5823"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E93A5"/>
                    </a:solidFill>
                  </a:tcPr>
                </a:tc>
                <a:tc>
                  <a:txBody>
                    <a:bodyPr/>
                    <a:lstStyle/>
                    <a:p>
                      <a:pPr algn="ctr" fontAlgn="ctr"/>
                      <a:r>
                        <a:rPr lang="pl-PL" sz="1400" b="1" i="0" u="none" strike="noStrike" dirty="0" err="1">
                          <a:solidFill>
                            <a:srgbClr val="FFFFFF"/>
                          </a:solidFill>
                          <a:effectLst/>
                          <a:latin typeface="Arial" panose="020B0604020202020204" pitchFamily="34" charset="0"/>
                        </a:rPr>
                        <a:t>credit</a:t>
                      </a:r>
                      <a:r>
                        <a:rPr lang="pl-PL" sz="1400" b="1" i="0" u="none" strike="noStrike" dirty="0">
                          <a:solidFill>
                            <a:srgbClr val="FFFFFF"/>
                          </a:solidFill>
                          <a:effectLst/>
                          <a:latin typeface="Arial" panose="020B0604020202020204" pitchFamily="34" charset="0"/>
                        </a:rPr>
                        <a:t> </a:t>
                      </a:r>
                      <a:r>
                        <a:rPr lang="pl-PL" sz="1400" b="1" i="0" u="none" strike="noStrike" dirty="0" err="1">
                          <a:solidFill>
                            <a:srgbClr val="FFFFFF"/>
                          </a:solidFill>
                          <a:effectLst/>
                          <a:latin typeface="Arial" panose="020B0604020202020204" pitchFamily="34" charset="0"/>
                        </a:rPr>
                        <a:t>sales</a:t>
                      </a:r>
                      <a:endParaRPr lang="pl-PL" sz="1400" b="1" i="0" u="none" strike="noStrike" dirty="0">
                        <a:solidFill>
                          <a:srgbClr val="FFFFFF"/>
                        </a:solidFill>
                        <a:effectLst/>
                        <a:latin typeface="Arial" panose="020B0604020202020204" pitchFamily="34" charset="0"/>
                      </a:endParaRPr>
                    </a:p>
                    <a:p>
                      <a:pPr algn="ctr" fontAlgn="ctr"/>
                      <a:r>
                        <a:rPr lang="pl-PL" sz="1400" b="1" i="0" u="none" strike="noStrike" dirty="0">
                          <a:solidFill>
                            <a:srgbClr val="FFFFFF"/>
                          </a:solidFill>
                          <a:effectLst/>
                          <a:latin typeface="Arial" panose="020B0604020202020204" pitchFamily="34" charset="0"/>
                        </a:rPr>
                        <a:t>[</a:t>
                      </a:r>
                      <a:r>
                        <a:rPr lang="pl-PL" sz="1400" b="1" i="0" u="none" strike="noStrike" dirty="0" err="1">
                          <a:solidFill>
                            <a:srgbClr val="FFFFFF"/>
                          </a:solidFill>
                          <a:effectLst/>
                          <a:latin typeface="Arial" panose="020B0604020202020204" pitchFamily="34" charset="0"/>
                        </a:rPr>
                        <a:t>mPLN</a:t>
                      </a:r>
                      <a:r>
                        <a:rPr lang="pl-PL" sz="1400" b="1" i="0" u="none" strike="noStrike" dirty="0">
                          <a:solidFill>
                            <a:srgbClr val="FFFFFF"/>
                          </a:solidFill>
                          <a:effectLst/>
                          <a:latin typeface="Arial" panose="020B0604020202020204" pitchFamily="34" charset="0"/>
                        </a:rPr>
                        <a:t>]</a:t>
                      </a:r>
                    </a:p>
                  </a:txBody>
                  <a:tcPr marL="5823" marR="5823" marT="5823"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E93A5"/>
                    </a:solidFill>
                  </a:tcPr>
                </a:tc>
                <a:tc>
                  <a:txBody>
                    <a:bodyPr/>
                    <a:lstStyle/>
                    <a:p>
                      <a:pPr algn="ctr" fontAlgn="ctr"/>
                      <a:r>
                        <a:rPr lang="pl-PL" sz="1400" b="1" i="0" u="none" strike="noStrike" dirty="0">
                          <a:solidFill>
                            <a:srgbClr val="FFFFFF"/>
                          </a:solidFill>
                          <a:effectLst/>
                          <a:latin typeface="Arial" panose="020B0604020202020204" pitchFamily="34" charset="0"/>
                        </a:rPr>
                        <a:t>%</a:t>
                      </a:r>
                    </a:p>
                  </a:txBody>
                  <a:tcPr marL="5823" marR="5823" marT="5823" marB="0" anchor="ctr">
                    <a:lnL w="6350" cap="flat" cmpd="sng" algn="ctr">
                      <a:solidFill>
                        <a:srgbClr val="A6A6A6"/>
                      </a:solidFill>
                      <a:prstDash val="solid"/>
                      <a:round/>
                      <a:headEnd type="none" w="med" len="med"/>
                      <a:tailEnd type="none" w="med" len="med"/>
                    </a:lnL>
                    <a:lnR w="6350" cap="flat" cmpd="sng" algn="ctr">
                      <a:solidFill>
                        <a:srgbClr val="A6A6A6"/>
                      </a:solidFill>
                      <a:prstDash val="solid"/>
                      <a:round/>
                      <a:headEnd type="none" w="med" len="med"/>
                      <a:tailEnd type="none" w="med" len="med"/>
                    </a:lnR>
                    <a:lnT w="6350" cap="flat" cmpd="sng" algn="ctr">
                      <a:solidFill>
                        <a:srgbClr val="A6A6A6"/>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7E93A5"/>
                    </a:solidFill>
                  </a:tcPr>
                </a:tc>
                <a:extLst>
                  <a:ext uri="{0D108BD9-81ED-4DB2-BD59-A6C34878D82A}">
                    <a16:rowId xmlns:a16="http://schemas.microsoft.com/office/drawing/2014/main" val="3765469304"/>
                  </a:ext>
                </a:extLst>
              </a:tr>
              <a:tr h="650548">
                <a:tc>
                  <a:txBody>
                    <a:bodyPr/>
                    <a:lstStyle/>
                    <a:p>
                      <a:pPr algn="l" fontAlgn="b"/>
                      <a:r>
                        <a:rPr lang="pl-PL" sz="1400" b="1" i="0" u="none" strike="noStrike" dirty="0">
                          <a:solidFill>
                            <a:srgbClr val="FFFFFF"/>
                          </a:solidFill>
                          <a:effectLst/>
                          <a:latin typeface="Arial" panose="020B0604020202020204" pitchFamily="34" charset="0"/>
                        </a:rPr>
                        <a:t>REVOLVING</a:t>
                      </a:r>
                    </a:p>
                    <a:p>
                      <a:pPr algn="l" fontAlgn="b"/>
                      <a:r>
                        <a:rPr lang="pl-PL" sz="1400" b="1" i="0" u="none" strike="noStrike" dirty="0">
                          <a:solidFill>
                            <a:srgbClr val="FFFFFF"/>
                          </a:solidFill>
                          <a:effectLst/>
                          <a:latin typeface="Arial" panose="020B0604020202020204" pitchFamily="34" charset="0"/>
                        </a:rPr>
                        <a:t>SALES IN 2025</a:t>
                      </a:r>
                    </a:p>
                  </a:txBody>
                  <a:tcPr marL="87339" marR="5823" marT="582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solidFill>
                      <a:srgbClr val="009597"/>
                    </a:solidFill>
                  </a:tcPr>
                </a:tc>
                <a:tc>
                  <a:txBody>
                    <a:bodyPr/>
                    <a:lstStyle/>
                    <a:p>
                      <a:pPr algn="ctr" fontAlgn="b"/>
                      <a:r>
                        <a:rPr lang="pl-PL" sz="1400" b="1" i="0" u="none" strike="noStrike" dirty="0">
                          <a:solidFill>
                            <a:srgbClr val="FFFFFF"/>
                          </a:solidFill>
                          <a:effectLst/>
                          <a:latin typeface="Arial" panose="020B0604020202020204" pitchFamily="34" charset="0"/>
                        </a:rPr>
                        <a:t>1369</a:t>
                      </a:r>
                    </a:p>
                  </a:txBody>
                  <a:tcPr marL="5823" marR="5823" marT="582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solidFill>
                      <a:srgbClr val="009597"/>
                    </a:solidFill>
                  </a:tcPr>
                </a:tc>
                <a:tc>
                  <a:txBody>
                    <a:bodyPr/>
                    <a:lstStyle/>
                    <a:p>
                      <a:pPr algn="ctr" fontAlgn="b"/>
                      <a:r>
                        <a:rPr lang="pl-PL" sz="1400" b="1" i="0" u="none" strike="noStrike" dirty="0">
                          <a:solidFill>
                            <a:srgbClr val="FFFFFF"/>
                          </a:solidFill>
                          <a:effectLst/>
                          <a:latin typeface="Arial" panose="020B0604020202020204" pitchFamily="34" charset="0"/>
                        </a:rPr>
                        <a:t>100%</a:t>
                      </a:r>
                    </a:p>
                  </a:txBody>
                  <a:tcPr marL="5823" marR="5823" marT="582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solidFill>
                      <a:srgbClr val="009597"/>
                    </a:solidFill>
                  </a:tcPr>
                </a:tc>
                <a:tc>
                  <a:txBody>
                    <a:bodyPr/>
                    <a:lstStyle/>
                    <a:p>
                      <a:pPr algn="ctr" fontAlgn="b"/>
                      <a:r>
                        <a:rPr lang="pl-PL" sz="1400" b="1" i="0" u="none" strike="noStrike" dirty="0">
                          <a:solidFill>
                            <a:srgbClr val="FFFFFF"/>
                          </a:solidFill>
                          <a:effectLst/>
                          <a:latin typeface="Arial" panose="020B0604020202020204" pitchFamily="34" charset="0"/>
                        </a:rPr>
                        <a:t>658</a:t>
                      </a:r>
                    </a:p>
                  </a:txBody>
                  <a:tcPr marL="5823" marR="5823" marT="582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solidFill>
                      <a:srgbClr val="009597"/>
                    </a:solidFill>
                  </a:tcPr>
                </a:tc>
                <a:tc>
                  <a:txBody>
                    <a:bodyPr/>
                    <a:lstStyle/>
                    <a:p>
                      <a:pPr algn="ctr" fontAlgn="b"/>
                      <a:r>
                        <a:rPr lang="pl-PL" sz="1400" b="1" i="0" u="none" strike="noStrike" dirty="0">
                          <a:solidFill>
                            <a:srgbClr val="FFFFFF"/>
                          </a:solidFill>
                          <a:effectLst/>
                          <a:latin typeface="Arial" panose="020B0604020202020204" pitchFamily="34" charset="0"/>
                        </a:rPr>
                        <a:t>100%</a:t>
                      </a:r>
                    </a:p>
                  </a:txBody>
                  <a:tcPr marL="5823" marR="5823" marT="582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solidFill>
                      <a:srgbClr val="009597"/>
                    </a:solidFill>
                  </a:tcPr>
                </a:tc>
                <a:tc>
                  <a:txBody>
                    <a:bodyPr/>
                    <a:lstStyle/>
                    <a:p>
                      <a:pPr algn="ctr" fontAlgn="b"/>
                      <a:r>
                        <a:rPr lang="pl-PL" sz="1400" b="1" i="0" u="none" strike="noStrike" dirty="0">
                          <a:solidFill>
                            <a:srgbClr val="FFFFFF"/>
                          </a:solidFill>
                          <a:effectLst/>
                          <a:latin typeface="Arial" panose="020B0604020202020204" pitchFamily="34" charset="0"/>
                        </a:rPr>
                        <a:t>205</a:t>
                      </a:r>
                    </a:p>
                  </a:txBody>
                  <a:tcPr marL="5823" marR="5823" marT="582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solidFill>
                      <a:srgbClr val="009597"/>
                    </a:solidFill>
                  </a:tcPr>
                </a:tc>
                <a:tc>
                  <a:txBody>
                    <a:bodyPr/>
                    <a:lstStyle/>
                    <a:p>
                      <a:pPr algn="ctr" fontAlgn="b"/>
                      <a:r>
                        <a:rPr lang="pl-PL" sz="1400" b="1" i="0" u="none" strike="noStrike" dirty="0">
                          <a:solidFill>
                            <a:srgbClr val="FFFFFF"/>
                          </a:solidFill>
                          <a:effectLst/>
                          <a:latin typeface="Arial" panose="020B0604020202020204" pitchFamily="34" charset="0"/>
                        </a:rPr>
                        <a:t>100</a:t>
                      </a:r>
                    </a:p>
                  </a:txBody>
                  <a:tcPr marL="5823" marR="5823" marT="582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solidFill>
                      <a:srgbClr val="009597"/>
                    </a:solidFill>
                  </a:tcPr>
                </a:tc>
                <a:extLst>
                  <a:ext uri="{0D108BD9-81ED-4DB2-BD59-A6C34878D82A}">
                    <a16:rowId xmlns:a16="http://schemas.microsoft.com/office/drawing/2014/main" val="3251047207"/>
                  </a:ext>
                </a:extLst>
              </a:tr>
              <a:tr h="346413">
                <a:tc>
                  <a:txBody>
                    <a:bodyPr/>
                    <a:lstStyle/>
                    <a:p>
                      <a:pPr algn="l" fontAlgn="b"/>
                      <a:r>
                        <a:rPr lang="pl-PL" sz="1400" b="0" i="0" u="none" strike="noStrike" dirty="0">
                          <a:solidFill>
                            <a:srgbClr val="000000"/>
                          </a:solidFill>
                          <a:effectLst/>
                          <a:latin typeface="Arial" panose="020B0604020202020204" pitchFamily="34" charset="0"/>
                        </a:rPr>
                        <a:t>Fertilizers &amp; crops</a:t>
                      </a:r>
                    </a:p>
                  </a:txBody>
                  <a:tcPr marL="262017" marR="5823" marT="582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ctr" fontAlgn="ctr"/>
                      <a:r>
                        <a:rPr lang="pl-PL" sz="1400" b="0" i="0" u="none" strike="noStrike" dirty="0">
                          <a:solidFill>
                            <a:srgbClr val="000000"/>
                          </a:solidFill>
                          <a:effectLst/>
                          <a:latin typeface="Arial" panose="020B0604020202020204" pitchFamily="34" charset="0"/>
                        </a:rPr>
                        <a:t>687</a:t>
                      </a:r>
                    </a:p>
                  </a:txBody>
                  <a:tcPr marL="5823" marR="5823" marT="582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ctr" fontAlgn="ctr"/>
                      <a:r>
                        <a:rPr lang="pl-PL" sz="1400" b="0" i="0" u="none" strike="noStrike" dirty="0">
                          <a:solidFill>
                            <a:srgbClr val="000000"/>
                          </a:solidFill>
                          <a:effectLst/>
                          <a:latin typeface="Arial" panose="020B0604020202020204" pitchFamily="34" charset="0"/>
                        </a:rPr>
                        <a:t>50%</a:t>
                      </a:r>
                    </a:p>
                  </a:txBody>
                  <a:tcPr marL="5823" marR="5823" marT="582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ctr" fontAlgn="ctr"/>
                      <a:r>
                        <a:rPr lang="pl-PL" sz="1400" b="0" i="0" u="none" strike="noStrike" dirty="0">
                          <a:solidFill>
                            <a:srgbClr val="000000"/>
                          </a:solidFill>
                          <a:effectLst/>
                          <a:latin typeface="Arial" panose="020B0604020202020204" pitchFamily="34" charset="0"/>
                        </a:rPr>
                        <a:t>292</a:t>
                      </a:r>
                    </a:p>
                  </a:txBody>
                  <a:tcPr marL="5823" marR="5823" marT="582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ctr" fontAlgn="ctr"/>
                      <a:r>
                        <a:rPr lang="pl-PL" sz="1400" b="0" i="0" u="none" strike="noStrike" dirty="0">
                          <a:solidFill>
                            <a:srgbClr val="000000"/>
                          </a:solidFill>
                          <a:effectLst/>
                          <a:latin typeface="Arial" panose="020B0604020202020204" pitchFamily="34" charset="0"/>
                        </a:rPr>
                        <a:t>44%</a:t>
                      </a:r>
                    </a:p>
                  </a:txBody>
                  <a:tcPr marL="5823" marR="5823" marT="582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ctr" fontAlgn="ctr"/>
                      <a:r>
                        <a:rPr lang="pl-PL" sz="1400" b="0" i="0" u="none" strike="noStrike" dirty="0">
                          <a:solidFill>
                            <a:srgbClr val="000000"/>
                          </a:solidFill>
                          <a:effectLst/>
                          <a:latin typeface="Arial" panose="020B0604020202020204" pitchFamily="34" charset="0"/>
                        </a:rPr>
                        <a:t>42</a:t>
                      </a:r>
                    </a:p>
                  </a:txBody>
                  <a:tcPr marL="5823" marR="5823" marT="582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ctr" fontAlgn="ctr"/>
                      <a:r>
                        <a:rPr lang="pl-PL" sz="1400" b="0" i="0" u="none" strike="noStrike" dirty="0">
                          <a:solidFill>
                            <a:srgbClr val="000000"/>
                          </a:solidFill>
                          <a:effectLst/>
                          <a:latin typeface="Arial" panose="020B0604020202020204" pitchFamily="34" charset="0"/>
                        </a:rPr>
                        <a:t>21</a:t>
                      </a:r>
                    </a:p>
                  </a:txBody>
                  <a:tcPr marL="5823" marR="5823" marT="582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extLst>
                  <a:ext uri="{0D108BD9-81ED-4DB2-BD59-A6C34878D82A}">
                    <a16:rowId xmlns:a16="http://schemas.microsoft.com/office/drawing/2014/main" val="3167003126"/>
                  </a:ext>
                </a:extLst>
              </a:tr>
              <a:tr h="241449">
                <a:tc>
                  <a:txBody>
                    <a:bodyPr/>
                    <a:lstStyle/>
                    <a:p>
                      <a:pPr algn="l" fontAlgn="b"/>
                      <a:r>
                        <a:rPr lang="pl-PL" sz="1400" b="0" i="0" u="none" strike="noStrike" dirty="0">
                          <a:solidFill>
                            <a:srgbClr val="000000"/>
                          </a:solidFill>
                          <a:effectLst/>
                          <a:latin typeface="Arial" panose="020B0604020202020204" pitchFamily="34" charset="0"/>
                        </a:rPr>
                        <a:t>Beef</a:t>
                      </a:r>
                    </a:p>
                  </a:txBody>
                  <a:tcPr marL="262017" marR="5823" marT="582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ctr" fontAlgn="ctr"/>
                      <a:r>
                        <a:rPr lang="pl-PL" sz="1400" b="0" i="0" u="none" strike="noStrike" dirty="0">
                          <a:solidFill>
                            <a:srgbClr val="000000"/>
                          </a:solidFill>
                          <a:effectLst/>
                          <a:latin typeface="Arial" panose="020B0604020202020204" pitchFamily="34" charset="0"/>
                        </a:rPr>
                        <a:t>411</a:t>
                      </a:r>
                    </a:p>
                  </a:txBody>
                  <a:tcPr marL="5823" marR="5823" marT="582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ctr" fontAlgn="ctr"/>
                      <a:r>
                        <a:rPr lang="pl-PL" sz="1400" b="0" i="0" u="none" strike="noStrike" dirty="0">
                          <a:solidFill>
                            <a:srgbClr val="000000"/>
                          </a:solidFill>
                          <a:effectLst/>
                          <a:latin typeface="Arial" panose="020B0604020202020204" pitchFamily="34" charset="0"/>
                        </a:rPr>
                        <a:t>30%</a:t>
                      </a:r>
                    </a:p>
                  </a:txBody>
                  <a:tcPr marL="5823" marR="5823" marT="582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ctr" fontAlgn="ctr"/>
                      <a:r>
                        <a:rPr lang="pl-PL" sz="1400" b="0" i="0" u="none" strike="noStrike" dirty="0">
                          <a:solidFill>
                            <a:srgbClr val="000000"/>
                          </a:solidFill>
                          <a:effectLst/>
                          <a:latin typeface="Arial" panose="020B0604020202020204" pitchFamily="34" charset="0"/>
                        </a:rPr>
                        <a:t>164</a:t>
                      </a:r>
                    </a:p>
                  </a:txBody>
                  <a:tcPr marL="5823" marR="5823" marT="582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ctr" fontAlgn="ctr"/>
                      <a:r>
                        <a:rPr lang="pl-PL" sz="1400" b="0" i="0" u="none" strike="noStrike" dirty="0">
                          <a:solidFill>
                            <a:srgbClr val="000000"/>
                          </a:solidFill>
                          <a:effectLst/>
                          <a:latin typeface="Arial" panose="020B0604020202020204" pitchFamily="34" charset="0"/>
                        </a:rPr>
                        <a:t>25%</a:t>
                      </a:r>
                    </a:p>
                  </a:txBody>
                  <a:tcPr marL="5823" marR="5823" marT="582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ctr" fontAlgn="ctr"/>
                      <a:r>
                        <a:rPr lang="pl-PL" sz="1400" b="0" i="0" u="none" strike="noStrike" dirty="0">
                          <a:solidFill>
                            <a:srgbClr val="000000"/>
                          </a:solidFill>
                          <a:effectLst/>
                          <a:latin typeface="Arial" panose="020B0604020202020204" pitchFamily="34" charset="0"/>
                        </a:rPr>
                        <a:t>31</a:t>
                      </a:r>
                    </a:p>
                  </a:txBody>
                  <a:tcPr marL="5823" marR="5823" marT="582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ctr" fontAlgn="ctr"/>
                      <a:r>
                        <a:rPr lang="pl-PL" sz="1400" b="0" i="0" u="none" strike="noStrike" dirty="0">
                          <a:solidFill>
                            <a:srgbClr val="000000"/>
                          </a:solidFill>
                          <a:effectLst/>
                          <a:latin typeface="Arial" panose="020B0604020202020204" pitchFamily="34" charset="0"/>
                        </a:rPr>
                        <a:t>15</a:t>
                      </a:r>
                    </a:p>
                  </a:txBody>
                  <a:tcPr marL="5823" marR="5823" marT="582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extLst>
                  <a:ext uri="{0D108BD9-81ED-4DB2-BD59-A6C34878D82A}">
                    <a16:rowId xmlns:a16="http://schemas.microsoft.com/office/drawing/2014/main" val="82088565"/>
                  </a:ext>
                </a:extLst>
              </a:tr>
              <a:tr h="241449">
                <a:tc>
                  <a:txBody>
                    <a:bodyPr/>
                    <a:lstStyle/>
                    <a:p>
                      <a:pPr algn="l" fontAlgn="b"/>
                      <a:r>
                        <a:rPr lang="pl-PL" sz="1400" b="0" i="0" u="none" strike="noStrike" dirty="0">
                          <a:solidFill>
                            <a:srgbClr val="000000"/>
                          </a:solidFill>
                          <a:effectLst/>
                          <a:latin typeface="Arial" panose="020B0604020202020204" pitchFamily="34" charset="0"/>
                        </a:rPr>
                        <a:t>Pigs</a:t>
                      </a:r>
                    </a:p>
                  </a:txBody>
                  <a:tcPr marL="262017" marR="5823" marT="582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ctr" fontAlgn="ctr"/>
                      <a:r>
                        <a:rPr lang="pl-PL" sz="1400" b="0" i="0" u="none" strike="noStrike" dirty="0">
                          <a:solidFill>
                            <a:srgbClr val="000000"/>
                          </a:solidFill>
                          <a:effectLst/>
                          <a:latin typeface="Arial" panose="020B0604020202020204" pitchFamily="34" charset="0"/>
                        </a:rPr>
                        <a:t>231</a:t>
                      </a:r>
                    </a:p>
                  </a:txBody>
                  <a:tcPr marL="5823" marR="5823" marT="582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ctr" fontAlgn="ctr"/>
                      <a:r>
                        <a:rPr lang="pl-PL" sz="1400" b="0" i="0" u="none" strike="noStrike" dirty="0">
                          <a:solidFill>
                            <a:srgbClr val="000000"/>
                          </a:solidFill>
                          <a:effectLst/>
                          <a:latin typeface="Arial" panose="020B0604020202020204" pitchFamily="34" charset="0"/>
                        </a:rPr>
                        <a:t>17%</a:t>
                      </a:r>
                    </a:p>
                  </a:txBody>
                  <a:tcPr marL="5823" marR="5823" marT="582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ctr" fontAlgn="ctr"/>
                      <a:r>
                        <a:rPr lang="pl-PL" sz="1400" b="0" i="0" u="none" strike="noStrike" dirty="0">
                          <a:solidFill>
                            <a:srgbClr val="000000"/>
                          </a:solidFill>
                          <a:effectLst/>
                          <a:latin typeface="Arial" panose="020B0604020202020204" pitchFamily="34" charset="0"/>
                        </a:rPr>
                        <a:t>169</a:t>
                      </a:r>
                    </a:p>
                  </a:txBody>
                  <a:tcPr marL="5823" marR="5823" marT="582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ctr" fontAlgn="ctr"/>
                      <a:r>
                        <a:rPr lang="pl-PL" sz="1400" b="0" i="0" u="none" strike="noStrike" dirty="0">
                          <a:solidFill>
                            <a:srgbClr val="000000"/>
                          </a:solidFill>
                          <a:effectLst/>
                          <a:latin typeface="Arial" panose="020B0604020202020204" pitchFamily="34" charset="0"/>
                        </a:rPr>
                        <a:t>26%</a:t>
                      </a:r>
                    </a:p>
                  </a:txBody>
                  <a:tcPr marL="5823" marR="5823" marT="582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ctr" fontAlgn="ctr"/>
                      <a:r>
                        <a:rPr lang="pl-PL" sz="1400" b="0" i="0" u="none" strike="noStrike" dirty="0">
                          <a:solidFill>
                            <a:srgbClr val="000000"/>
                          </a:solidFill>
                          <a:effectLst/>
                          <a:latin typeface="Arial" panose="020B0604020202020204" pitchFamily="34" charset="0"/>
                        </a:rPr>
                        <a:t>117</a:t>
                      </a:r>
                    </a:p>
                  </a:txBody>
                  <a:tcPr marL="5823" marR="5823" marT="582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tc>
                  <a:txBody>
                    <a:bodyPr/>
                    <a:lstStyle/>
                    <a:p>
                      <a:pPr algn="ctr" fontAlgn="ctr"/>
                      <a:r>
                        <a:rPr lang="pl-PL" sz="1400" b="0" i="0" u="none" strike="noStrike" dirty="0">
                          <a:solidFill>
                            <a:srgbClr val="000000"/>
                          </a:solidFill>
                          <a:effectLst/>
                          <a:latin typeface="Arial" panose="020B0604020202020204" pitchFamily="34" charset="0"/>
                        </a:rPr>
                        <a:t>57</a:t>
                      </a:r>
                    </a:p>
                  </a:txBody>
                  <a:tcPr marL="5823" marR="5823" marT="582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a:noFill/>
                    </a:lnB>
                    <a:noFill/>
                  </a:tcPr>
                </a:tc>
                <a:extLst>
                  <a:ext uri="{0D108BD9-81ED-4DB2-BD59-A6C34878D82A}">
                    <a16:rowId xmlns:a16="http://schemas.microsoft.com/office/drawing/2014/main" val="3868449446"/>
                  </a:ext>
                </a:extLst>
              </a:tr>
              <a:tr h="241449">
                <a:tc>
                  <a:txBody>
                    <a:bodyPr/>
                    <a:lstStyle/>
                    <a:p>
                      <a:pPr algn="l" fontAlgn="b"/>
                      <a:r>
                        <a:rPr lang="pl-PL" sz="1400" b="0" i="0" u="none" strike="noStrike" dirty="0">
                          <a:solidFill>
                            <a:srgbClr val="000000"/>
                          </a:solidFill>
                          <a:effectLst/>
                          <a:latin typeface="Arial" panose="020B0604020202020204" pitchFamily="34" charset="0"/>
                        </a:rPr>
                        <a:t>Potato</a:t>
                      </a:r>
                    </a:p>
                  </a:txBody>
                  <a:tcPr marL="262017" marR="5823" marT="582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noFill/>
                  </a:tcPr>
                </a:tc>
                <a:tc>
                  <a:txBody>
                    <a:bodyPr/>
                    <a:lstStyle/>
                    <a:p>
                      <a:pPr algn="ctr" fontAlgn="ctr"/>
                      <a:r>
                        <a:rPr lang="pl-PL" sz="1400" b="0" i="0" u="none" strike="noStrike" dirty="0">
                          <a:solidFill>
                            <a:srgbClr val="000000"/>
                          </a:solidFill>
                          <a:effectLst/>
                          <a:latin typeface="Arial" panose="020B0604020202020204" pitchFamily="34" charset="0"/>
                        </a:rPr>
                        <a:t>40</a:t>
                      </a:r>
                    </a:p>
                  </a:txBody>
                  <a:tcPr marL="5823" marR="5823" marT="582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808080"/>
                      </a:solidFill>
                      <a:prstDash val="solid"/>
                      <a:round/>
                      <a:headEnd type="none" w="med" len="med"/>
                      <a:tailEnd type="none" w="med" len="med"/>
                    </a:lnB>
                    <a:noFill/>
                  </a:tcPr>
                </a:tc>
                <a:tc>
                  <a:txBody>
                    <a:bodyPr/>
                    <a:lstStyle/>
                    <a:p>
                      <a:pPr algn="ctr" fontAlgn="ctr"/>
                      <a:r>
                        <a:rPr lang="pl-PL" sz="1400" b="0" i="0" u="none" strike="noStrike" dirty="0">
                          <a:solidFill>
                            <a:srgbClr val="000000"/>
                          </a:solidFill>
                          <a:effectLst/>
                          <a:latin typeface="Arial" panose="020B0604020202020204" pitchFamily="34" charset="0"/>
                        </a:rPr>
                        <a:t>3%</a:t>
                      </a:r>
                    </a:p>
                  </a:txBody>
                  <a:tcPr marL="5823" marR="5823" marT="582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pl-PL" sz="1400" b="0" i="0" u="none" strike="noStrike" dirty="0">
                          <a:solidFill>
                            <a:srgbClr val="000000"/>
                          </a:solidFill>
                          <a:effectLst/>
                          <a:latin typeface="Arial" panose="020B0604020202020204" pitchFamily="34" charset="0"/>
                        </a:rPr>
                        <a:t>33</a:t>
                      </a:r>
                    </a:p>
                  </a:txBody>
                  <a:tcPr marL="5823" marR="5823" marT="582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pl-PL" sz="1400" b="0" i="0" u="none" strike="noStrike" dirty="0">
                          <a:solidFill>
                            <a:srgbClr val="000000"/>
                          </a:solidFill>
                          <a:effectLst/>
                          <a:latin typeface="Arial" panose="020B0604020202020204" pitchFamily="34" charset="0"/>
                        </a:rPr>
                        <a:t>5%</a:t>
                      </a:r>
                    </a:p>
                  </a:txBody>
                  <a:tcPr marL="5823" marR="5823" marT="582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pl-PL" sz="1400" b="0" i="0" u="none" strike="noStrike" dirty="0">
                          <a:solidFill>
                            <a:srgbClr val="000000"/>
                          </a:solidFill>
                          <a:effectLst/>
                          <a:latin typeface="Arial" panose="020B0604020202020204" pitchFamily="34" charset="0"/>
                        </a:rPr>
                        <a:t>15</a:t>
                      </a:r>
                    </a:p>
                  </a:txBody>
                  <a:tcPr marL="5823" marR="5823" marT="582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a:txBody>
                    <a:bodyPr/>
                    <a:lstStyle/>
                    <a:p>
                      <a:pPr algn="ctr" fontAlgn="ctr"/>
                      <a:r>
                        <a:rPr lang="pl-PL" sz="1400" b="0" i="0" u="none" strike="noStrike" dirty="0">
                          <a:solidFill>
                            <a:srgbClr val="000000"/>
                          </a:solidFill>
                          <a:effectLst/>
                          <a:latin typeface="Arial" panose="020B0604020202020204" pitchFamily="34" charset="0"/>
                        </a:rPr>
                        <a:t>7</a:t>
                      </a:r>
                    </a:p>
                  </a:txBody>
                  <a:tcPr marL="5823" marR="5823" marT="582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7392358"/>
                  </a:ext>
                </a:extLst>
              </a:tr>
              <a:tr h="435976">
                <a:tc>
                  <a:txBody>
                    <a:bodyPr/>
                    <a:lstStyle/>
                    <a:p>
                      <a:pPr algn="l" fontAlgn="b"/>
                      <a:r>
                        <a:rPr lang="pl-PL" sz="1400" b="1" i="0" u="none" strike="noStrike" dirty="0">
                          <a:solidFill>
                            <a:srgbClr val="FFFFFF"/>
                          </a:solidFill>
                          <a:effectLst/>
                          <a:latin typeface="Arial" panose="020B0604020202020204" pitchFamily="34" charset="0"/>
                        </a:rPr>
                        <a:t>INVESTMENT LOAN</a:t>
                      </a:r>
                    </a:p>
                  </a:txBody>
                  <a:tcPr marL="87339" marR="5823" marT="582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solidFill>
                      <a:srgbClr val="009597"/>
                    </a:solidFill>
                  </a:tcPr>
                </a:tc>
                <a:tc>
                  <a:txBody>
                    <a:bodyPr/>
                    <a:lstStyle/>
                    <a:p>
                      <a:pPr algn="ctr" fontAlgn="b"/>
                      <a:r>
                        <a:rPr lang="pl-PL" sz="1400" b="1" i="0" u="none" strike="noStrike" dirty="0">
                          <a:solidFill>
                            <a:srgbClr val="FFFFFF"/>
                          </a:solidFill>
                          <a:effectLst/>
                          <a:latin typeface="Arial" panose="020B0604020202020204" pitchFamily="34" charset="0"/>
                        </a:rPr>
                        <a:t>20</a:t>
                      </a:r>
                    </a:p>
                  </a:txBody>
                  <a:tcPr marL="5823" marR="5823" marT="582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a:noFill/>
                    </a:lnB>
                    <a:solidFill>
                      <a:srgbClr val="009597"/>
                    </a:solidFill>
                  </a:tcPr>
                </a:tc>
                <a:tc>
                  <a:txBody>
                    <a:bodyPr/>
                    <a:lstStyle/>
                    <a:p>
                      <a:pPr algn="ctr" fontAlgn="b"/>
                      <a:r>
                        <a:rPr lang="pl-PL" sz="1400" b="1" i="0" u="none" strike="noStrike" dirty="0">
                          <a:solidFill>
                            <a:srgbClr val="FFFFFF"/>
                          </a:solidFill>
                          <a:effectLst/>
                          <a:latin typeface="Arial" panose="020B0604020202020204" pitchFamily="34" charset="0"/>
                        </a:rPr>
                        <a:t>-</a:t>
                      </a:r>
                    </a:p>
                  </a:txBody>
                  <a:tcPr marL="5823" marR="5823" marT="582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9597"/>
                    </a:solidFill>
                  </a:tcPr>
                </a:tc>
                <a:tc>
                  <a:txBody>
                    <a:bodyPr/>
                    <a:lstStyle/>
                    <a:p>
                      <a:pPr algn="ctr" fontAlgn="b"/>
                      <a:r>
                        <a:rPr lang="pl-PL" sz="1400" b="1" i="0" u="none" strike="noStrike" dirty="0">
                          <a:solidFill>
                            <a:srgbClr val="FFFFFF"/>
                          </a:solidFill>
                          <a:effectLst/>
                          <a:latin typeface="Arial" panose="020B0604020202020204" pitchFamily="34" charset="0"/>
                        </a:rPr>
                        <a:t>20</a:t>
                      </a:r>
                    </a:p>
                  </a:txBody>
                  <a:tcPr marL="5823" marR="5823" marT="582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9597"/>
                    </a:solidFill>
                  </a:tcPr>
                </a:tc>
                <a:tc>
                  <a:txBody>
                    <a:bodyPr/>
                    <a:lstStyle/>
                    <a:p>
                      <a:pPr algn="ctr" fontAlgn="b"/>
                      <a:r>
                        <a:rPr lang="pl-PL" sz="1400" b="1" i="0" u="none" strike="noStrike" dirty="0">
                          <a:solidFill>
                            <a:srgbClr val="FFFFFF"/>
                          </a:solidFill>
                          <a:effectLst/>
                          <a:latin typeface="Arial" panose="020B0604020202020204" pitchFamily="34" charset="0"/>
                        </a:rPr>
                        <a:t>-</a:t>
                      </a:r>
                    </a:p>
                  </a:txBody>
                  <a:tcPr marL="5823" marR="5823" marT="582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9597"/>
                    </a:solidFill>
                  </a:tcPr>
                </a:tc>
                <a:tc>
                  <a:txBody>
                    <a:bodyPr/>
                    <a:lstStyle/>
                    <a:p>
                      <a:pPr algn="ctr" fontAlgn="b"/>
                      <a:r>
                        <a:rPr lang="pl-PL" sz="1400" b="1" i="0" u="none" strike="noStrike" dirty="0">
                          <a:solidFill>
                            <a:srgbClr val="FFFFFF"/>
                          </a:solidFill>
                          <a:effectLst/>
                          <a:latin typeface="Arial" panose="020B0604020202020204" pitchFamily="34" charset="0"/>
                        </a:rPr>
                        <a:t>24</a:t>
                      </a:r>
                    </a:p>
                  </a:txBody>
                  <a:tcPr marL="5823" marR="5823" marT="582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9597"/>
                    </a:solidFill>
                  </a:tcPr>
                </a:tc>
                <a:tc>
                  <a:txBody>
                    <a:bodyPr/>
                    <a:lstStyle/>
                    <a:p>
                      <a:pPr algn="ctr" fontAlgn="b"/>
                      <a:r>
                        <a:rPr lang="pl-PL" sz="1400" b="1" i="0" u="none" strike="noStrike" dirty="0">
                          <a:solidFill>
                            <a:srgbClr val="FFFFFF"/>
                          </a:solidFill>
                          <a:effectLst/>
                          <a:latin typeface="Arial" panose="020B0604020202020204" pitchFamily="34" charset="0"/>
                        </a:rPr>
                        <a:t>-</a:t>
                      </a:r>
                    </a:p>
                  </a:txBody>
                  <a:tcPr marL="5823" marR="5823" marT="5823"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9597"/>
                    </a:solidFill>
                  </a:tcPr>
                </a:tc>
                <a:extLst>
                  <a:ext uri="{0D108BD9-81ED-4DB2-BD59-A6C34878D82A}">
                    <a16:rowId xmlns:a16="http://schemas.microsoft.com/office/drawing/2014/main" val="3062554910"/>
                  </a:ext>
                </a:extLst>
              </a:tr>
            </a:tbl>
          </a:graphicData>
        </a:graphic>
      </p:graphicFrame>
      <p:sp>
        <p:nvSpPr>
          <p:cNvPr id="15" name="Symbol zastępczy numeru slajdu 2">
            <a:extLst>
              <a:ext uri="{FF2B5EF4-FFF2-40B4-BE49-F238E27FC236}">
                <a16:creationId xmlns:a16="http://schemas.microsoft.com/office/drawing/2014/main" id="{0873B96E-3BB5-4494-9D15-F681CEAD4FF5}"/>
              </a:ext>
            </a:extLst>
          </p:cNvPr>
          <p:cNvSpPr txBox="1">
            <a:spLocks/>
          </p:cNvSpPr>
          <p:nvPr/>
        </p:nvSpPr>
        <p:spPr>
          <a:xfrm>
            <a:off x="87174" y="6437992"/>
            <a:ext cx="943180" cy="366183"/>
          </a:xfrm>
          <a:prstGeom prst="rect">
            <a:avLst/>
          </a:prstGeom>
        </p:spPr>
        <p:txBody>
          <a:bodyPr/>
          <a:ls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332DF002-2E43-485C-89F8-8DCEF59D6C4F}" type="slidenum">
              <a:rPr kumimoji="0" lang="pl-PL" sz="1067" b="0" i="0" u="none" strike="noStrike" kern="1200" cap="none" spc="0" normalizeH="0" baseline="0" noProof="0" smtClean="0">
                <a:ln>
                  <a:noFill/>
                </a:ln>
                <a:solidFill>
                  <a:srgbClr val="7E93A5"/>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pl-PL" sz="1067" b="0" i="0" u="none" strike="noStrike" kern="1200" cap="none" spc="0" normalizeH="0" baseline="0" noProof="0" dirty="0">
              <a:ln>
                <a:noFill/>
              </a:ln>
              <a:solidFill>
                <a:srgbClr val="7E93A5"/>
              </a:solidFill>
              <a:effectLst/>
              <a:uLnTx/>
              <a:uFillTx/>
              <a:latin typeface="Arial" panose="020B0604020202020204"/>
              <a:ea typeface="+mn-ea"/>
              <a:cs typeface="+mn-cs"/>
            </a:endParaRPr>
          </a:p>
        </p:txBody>
      </p:sp>
      <p:cxnSp>
        <p:nvCxnSpPr>
          <p:cNvPr id="17" name="Łącznik prosty 16">
            <a:extLst>
              <a:ext uri="{FF2B5EF4-FFF2-40B4-BE49-F238E27FC236}">
                <a16:creationId xmlns:a16="http://schemas.microsoft.com/office/drawing/2014/main" id="{834E5F7B-08EE-4244-9C44-D43C7BD56336}"/>
              </a:ext>
            </a:extLst>
          </p:cNvPr>
          <p:cNvCxnSpPr>
            <a:cxnSpLocks/>
          </p:cNvCxnSpPr>
          <p:nvPr/>
        </p:nvCxnSpPr>
        <p:spPr>
          <a:xfrm>
            <a:off x="9005355" y="2091894"/>
            <a:ext cx="956792" cy="227794"/>
          </a:xfrm>
          <a:prstGeom prst="line">
            <a:avLst/>
          </a:prstGeom>
          <a:ln w="19050">
            <a:solidFill>
              <a:srgbClr val="FF0000"/>
            </a:solidFill>
            <a:prstDash val="lgDashDot"/>
          </a:ln>
        </p:spPr>
        <p:style>
          <a:lnRef idx="1">
            <a:schemeClr val="accent1"/>
          </a:lnRef>
          <a:fillRef idx="0">
            <a:schemeClr val="accent1"/>
          </a:fillRef>
          <a:effectRef idx="0">
            <a:schemeClr val="accent1"/>
          </a:effectRef>
          <a:fontRef idx="minor">
            <a:schemeClr val="tx1"/>
          </a:fontRef>
        </p:style>
      </p:cxnSp>
      <p:sp>
        <p:nvSpPr>
          <p:cNvPr id="18" name="Prostokąt: zaokrąglone rogi 17">
            <a:extLst>
              <a:ext uri="{FF2B5EF4-FFF2-40B4-BE49-F238E27FC236}">
                <a16:creationId xmlns:a16="http://schemas.microsoft.com/office/drawing/2014/main" id="{2BEEA564-808F-4907-8E39-1154F1FCF2A1}"/>
              </a:ext>
            </a:extLst>
          </p:cNvPr>
          <p:cNvSpPr/>
          <p:nvPr/>
        </p:nvSpPr>
        <p:spPr>
          <a:xfrm>
            <a:off x="9053376" y="1292664"/>
            <a:ext cx="978758" cy="44297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rgbClr val="009597"/>
                </a:solidFill>
                <a:effectLst/>
                <a:uLnTx/>
                <a:uFillTx/>
                <a:latin typeface="Arial" panose="020B0604020202020204"/>
                <a:ea typeface="+mn-ea"/>
                <a:cs typeface="+mn-cs"/>
              </a:rPr>
              <a:t>PLANTS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rgbClr val="009597"/>
                </a:solidFill>
                <a:effectLst/>
                <a:uLnTx/>
                <a:uFillTx/>
                <a:latin typeface="Arial" panose="020B0604020202020204"/>
                <a:ea typeface="+mn-ea"/>
                <a:cs typeface="+mn-cs"/>
              </a:rPr>
              <a:t>20% </a:t>
            </a:r>
            <a:r>
              <a:rPr lang="pl-PL" sz="1100" dirty="0">
                <a:solidFill>
                  <a:srgbClr val="009597"/>
                </a:solidFill>
                <a:latin typeface="Arial" panose="020B0604020202020204"/>
              </a:rPr>
              <a:t>&gt;</a:t>
            </a:r>
            <a:r>
              <a:rPr kumimoji="0" lang="pl-PL" sz="1100" b="0" i="0" u="none" strike="noStrike" kern="1200" cap="none" spc="0" normalizeH="0" baseline="0" noProof="0" dirty="0">
                <a:ln>
                  <a:noFill/>
                </a:ln>
                <a:solidFill>
                  <a:srgbClr val="009597"/>
                </a:solidFill>
                <a:effectLst/>
                <a:uLnTx/>
                <a:uFillTx/>
                <a:latin typeface="Arial" panose="020B0604020202020204"/>
                <a:ea typeface="+mn-ea"/>
                <a:cs typeface="+mn-cs"/>
              </a:rPr>
              <a:t> 28%</a:t>
            </a:r>
          </a:p>
        </p:txBody>
      </p:sp>
      <p:sp>
        <p:nvSpPr>
          <p:cNvPr id="19" name="Prostokąt: zaokrąglone rogi 18">
            <a:extLst>
              <a:ext uri="{FF2B5EF4-FFF2-40B4-BE49-F238E27FC236}">
                <a16:creationId xmlns:a16="http://schemas.microsoft.com/office/drawing/2014/main" id="{B2846666-3397-45CF-ABC5-5EA3AA773691}"/>
              </a:ext>
            </a:extLst>
          </p:cNvPr>
          <p:cNvSpPr/>
          <p:nvPr/>
        </p:nvSpPr>
        <p:spPr>
          <a:xfrm>
            <a:off x="9005355" y="2813858"/>
            <a:ext cx="1026779" cy="442977"/>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rgbClr val="FFC000"/>
                </a:solidFill>
                <a:effectLst/>
                <a:uLnTx/>
                <a:uFillTx/>
                <a:latin typeface="Arial" panose="020B0604020202020204"/>
                <a:ea typeface="+mn-ea"/>
                <a:cs typeface="+mn-cs"/>
              </a:rPr>
              <a:t>ANIMALS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100" b="0" i="0" u="none" strike="noStrike" kern="1200" cap="none" spc="0" normalizeH="0" baseline="0" noProof="0" dirty="0">
                <a:ln>
                  <a:noFill/>
                </a:ln>
                <a:solidFill>
                  <a:srgbClr val="FFC000"/>
                </a:solidFill>
                <a:effectLst/>
                <a:uLnTx/>
                <a:uFillTx/>
                <a:latin typeface="Arial" panose="020B0604020202020204"/>
                <a:ea typeface="+mn-ea"/>
                <a:cs typeface="+mn-cs"/>
              </a:rPr>
              <a:t>80% &gt; 72%</a:t>
            </a:r>
          </a:p>
        </p:txBody>
      </p:sp>
      <p:sp>
        <p:nvSpPr>
          <p:cNvPr id="6" name="Prostokąt 5">
            <a:extLst>
              <a:ext uri="{FF2B5EF4-FFF2-40B4-BE49-F238E27FC236}">
                <a16:creationId xmlns:a16="http://schemas.microsoft.com/office/drawing/2014/main" id="{1CD719BC-E9C6-9DFB-53F5-5F373F0EDA56}"/>
              </a:ext>
            </a:extLst>
          </p:cNvPr>
          <p:cNvSpPr/>
          <p:nvPr/>
        </p:nvSpPr>
        <p:spPr>
          <a:xfrm>
            <a:off x="199631" y="4656419"/>
            <a:ext cx="11792737" cy="1754326"/>
          </a:xfrm>
          <a:prstGeom prst="rect">
            <a:avLst/>
          </a:prstGeom>
        </p:spPr>
        <p:txBody>
          <a:bodyPr wrap="square">
            <a:spAutoFit/>
          </a:bodyPr>
          <a:lstStyle/>
          <a:p>
            <a:pPr marL="285750" lvl="0" indent="-285750" algn="just">
              <a:buFont typeface="Arial" panose="020B0604020202020204" pitchFamily="34" charset="0"/>
              <a:buChar char="•"/>
              <a:defRPr/>
            </a:pPr>
            <a:r>
              <a:rPr lang="en-US" dirty="0">
                <a:solidFill>
                  <a:srgbClr val="7E93A5"/>
                </a:solidFill>
                <a:latin typeface="Aptos" panose="020B0004020202020204" pitchFamily="34" charset="0"/>
                <a:ea typeface="Times New Roman" panose="02020603050405020304" pitchFamily="18" charset="0"/>
                <a:cs typeface="Arial" panose="020B0604020202020204" pitchFamily="34" charset="0"/>
              </a:rPr>
              <a:t>The biggest # of leads from the beginning of </a:t>
            </a:r>
            <a:r>
              <a:rPr lang="en-US" dirty="0" err="1">
                <a:solidFill>
                  <a:srgbClr val="7E93A5"/>
                </a:solidFill>
                <a:latin typeface="Aptos" panose="020B0004020202020204" pitchFamily="34" charset="0"/>
                <a:ea typeface="Times New Roman" panose="02020603050405020304" pitchFamily="18" charset="0"/>
                <a:cs typeface="Arial" panose="020B0604020202020204" pitchFamily="34" charset="0"/>
              </a:rPr>
              <a:t>agri</a:t>
            </a:r>
            <a:r>
              <a:rPr lang="en-US" dirty="0">
                <a:solidFill>
                  <a:srgbClr val="7E93A5"/>
                </a:solidFill>
                <a:latin typeface="Aptos" panose="020B0004020202020204" pitchFamily="34" charset="0"/>
                <a:ea typeface="Times New Roman" panose="02020603050405020304" pitchFamily="18" charset="0"/>
                <a:cs typeface="Arial" panose="020B0604020202020204" pitchFamily="34" charset="0"/>
              </a:rPr>
              <a:t> in CABP.</a:t>
            </a:r>
            <a:endParaRPr kumimoji="0" lang="en-US" i="0" strike="noStrike" kern="1200" cap="none" spc="0" normalizeH="0" baseline="0" dirty="0">
              <a:ln>
                <a:noFill/>
              </a:ln>
              <a:solidFill>
                <a:srgbClr val="7E93A5"/>
              </a:solidFill>
              <a:effectLst/>
              <a:uLnTx/>
              <a:uFillTx/>
              <a:latin typeface="Aptos" panose="020B0004020202020204" pitchFamily="34" charset="0"/>
              <a:cs typeface="Arial" panose="020B0604020202020204" pitchFamily="34" charset="0"/>
            </a:endParaRPr>
          </a:p>
          <a:p>
            <a:pPr marL="285750" lvl="0" indent="-285750" algn="just">
              <a:buFont typeface="Arial" panose="020B0604020202020204" pitchFamily="34" charset="0"/>
              <a:buChar char="•"/>
              <a:defRPr/>
            </a:pPr>
            <a:r>
              <a:rPr kumimoji="0" lang="en-US" i="0" strike="noStrike" kern="1200" cap="none" spc="0" normalizeH="0" baseline="0" dirty="0">
                <a:ln>
                  <a:noFill/>
                </a:ln>
                <a:solidFill>
                  <a:srgbClr val="7E93A5"/>
                </a:solidFill>
                <a:effectLst/>
                <a:uLnTx/>
                <a:uFillTx/>
                <a:latin typeface="Aptos" panose="020B0004020202020204" pitchFamily="34" charset="0"/>
                <a:cs typeface="Arial" panose="020B0604020202020204" pitchFamily="34" charset="0"/>
              </a:rPr>
              <a:t>Significant source of new customers thanks revolving loan</a:t>
            </a:r>
            <a:r>
              <a:rPr lang="en-US" dirty="0">
                <a:solidFill>
                  <a:srgbClr val="7E93A5"/>
                </a:solidFill>
                <a:latin typeface="Aptos" panose="020B0004020202020204" pitchFamily="34" charset="0"/>
                <a:cs typeface="Arial" panose="020B0604020202020204" pitchFamily="34" charset="0"/>
              </a:rPr>
              <a:t> and unique model on the market, with no competition in terms of financing agricultural production costs (invoices from partners).</a:t>
            </a:r>
          </a:p>
          <a:p>
            <a:pPr marL="285750" lvl="0" indent="-285750" algn="just">
              <a:buFont typeface="Arial" panose="020B0604020202020204" pitchFamily="34" charset="0"/>
              <a:buChar char="•"/>
              <a:defRPr/>
            </a:pPr>
            <a:r>
              <a:rPr lang="en-US" dirty="0">
                <a:solidFill>
                  <a:srgbClr val="7E93A5"/>
                </a:solidFill>
                <a:latin typeface="Aptos" panose="020B0004020202020204" pitchFamily="34" charset="0"/>
                <a:cs typeface="Arial" panose="020B0604020202020204" pitchFamily="34" charset="0"/>
              </a:rPr>
              <a:t>Investment loans for big tickets, for specialized facilities, require coordination between the partner, the investment contractor, and the client, as well as close cooperation on credit risk. Often, these solutions are tailored made to the needs of the partner and their technology, as well as commitment in the form of subsidies for the client.</a:t>
            </a:r>
          </a:p>
        </p:txBody>
      </p:sp>
      <p:sp>
        <p:nvSpPr>
          <p:cNvPr id="7" name="Symbol zastępczy zawartości 2">
            <a:extLst>
              <a:ext uri="{FF2B5EF4-FFF2-40B4-BE49-F238E27FC236}">
                <a16:creationId xmlns:a16="http://schemas.microsoft.com/office/drawing/2014/main" id="{CC640093-27B2-54DB-55CE-2FD6FE73495F}"/>
              </a:ext>
            </a:extLst>
          </p:cNvPr>
          <p:cNvSpPr txBox="1">
            <a:spLocks/>
          </p:cNvSpPr>
          <p:nvPr/>
        </p:nvSpPr>
        <p:spPr bwMode="gray">
          <a:xfrm>
            <a:off x="394637" y="365986"/>
            <a:ext cx="11691562" cy="246591"/>
          </a:xfrm>
          <a:prstGeom prst="rect">
            <a:avLst/>
          </a:prstGeom>
        </p:spPr>
        <p:txBody>
          <a:bodyPr vert="horz" lIns="0" tIns="0" rIns="0" bIns="0" rtlCol="0" anchor="t" anchorCtr="0">
            <a:noAutofit/>
          </a:bodyPr>
          <a:lstStyle>
            <a:lvl1pPr marL="252000" indent="-252000" algn="l" defTabSz="685773" rtl="0" eaLnBrk="1" latinLnBrk="0" hangingPunct="1">
              <a:lnSpc>
                <a:spcPct val="95000"/>
              </a:lnSpc>
              <a:spcBef>
                <a:spcPts val="0"/>
              </a:spcBef>
              <a:spcAft>
                <a:spcPts val="1200"/>
              </a:spcAft>
              <a:buClr>
                <a:schemeClr val="accent3"/>
              </a:buClr>
              <a:buSzPct val="100000"/>
              <a:buFont typeface="Wingdings" pitchFamily="2" charset="2"/>
              <a:buChar char="§"/>
              <a:defRPr sz="1400" b="0" kern="1200" cap="none" baseline="0">
                <a:solidFill>
                  <a:schemeClr val="accent3"/>
                </a:solidFill>
                <a:latin typeface="+mn-lt"/>
                <a:ea typeface="+mn-ea"/>
                <a:cs typeface="+mn-cs"/>
              </a:defRPr>
            </a:lvl1pPr>
            <a:lvl2pPr marL="234000" indent="-126000" algn="l" defTabSz="685773" rtl="0" eaLnBrk="1" latinLnBrk="0" hangingPunct="1">
              <a:lnSpc>
                <a:spcPct val="95000"/>
              </a:lnSpc>
              <a:spcBef>
                <a:spcPts val="0"/>
              </a:spcBef>
              <a:spcAft>
                <a:spcPts val="1200"/>
              </a:spcAft>
              <a:buClr>
                <a:schemeClr val="accent3"/>
              </a:buClr>
              <a:buSzPct val="100000"/>
              <a:buFont typeface="Wingdings" pitchFamily="2" charset="2"/>
              <a:buChar char="§"/>
              <a:defRPr sz="1400" kern="1200" cap="none">
                <a:solidFill>
                  <a:schemeClr val="accent3"/>
                </a:solidFill>
                <a:latin typeface="+mn-lt"/>
                <a:ea typeface="+mn-ea"/>
                <a:cs typeface="+mn-cs"/>
              </a:defRPr>
            </a:lvl2pPr>
            <a:lvl3pPr marL="342000" indent="-126000" algn="l" defTabSz="685773" rtl="0" eaLnBrk="1" latinLnBrk="0" hangingPunct="1">
              <a:lnSpc>
                <a:spcPct val="95000"/>
              </a:lnSpc>
              <a:spcBef>
                <a:spcPts val="0"/>
              </a:spcBef>
              <a:spcAft>
                <a:spcPts val="1200"/>
              </a:spcAft>
              <a:buClr>
                <a:schemeClr val="accent3"/>
              </a:buClr>
              <a:buSzPct val="100000"/>
              <a:buFont typeface="Wingdings" pitchFamily="2" charset="2"/>
              <a:buChar char="§"/>
              <a:defRPr sz="1400" kern="1200" cap="none">
                <a:solidFill>
                  <a:schemeClr val="accent3"/>
                </a:solidFill>
                <a:latin typeface="+mn-lt"/>
                <a:ea typeface="+mn-ea"/>
                <a:cs typeface="+mn-cs"/>
              </a:defRPr>
            </a:lvl3pPr>
            <a:lvl4pPr marL="432000" indent="-126000" algn="l" defTabSz="685773" rtl="0" eaLnBrk="1" latinLnBrk="0" hangingPunct="1">
              <a:lnSpc>
                <a:spcPct val="95000"/>
              </a:lnSpc>
              <a:spcBef>
                <a:spcPts val="0"/>
              </a:spcBef>
              <a:spcAft>
                <a:spcPts val="1200"/>
              </a:spcAft>
              <a:buClr>
                <a:schemeClr val="accent3"/>
              </a:buClr>
              <a:buSzPct val="90000"/>
              <a:buFont typeface="Wingdings" pitchFamily="2" charset="2"/>
              <a:buChar char="§"/>
              <a:defRPr sz="1400" b="0" kern="1200" cap="none" baseline="0">
                <a:solidFill>
                  <a:schemeClr val="accent3"/>
                </a:solidFill>
                <a:latin typeface="+mn-lt"/>
                <a:ea typeface="+mn-ea"/>
                <a:cs typeface="+mn-cs"/>
              </a:defRPr>
            </a:lvl4pPr>
            <a:lvl5pPr marL="540000" indent="-126000" algn="l" defTabSz="685773" rtl="0" eaLnBrk="1" latinLnBrk="0" hangingPunct="1">
              <a:lnSpc>
                <a:spcPct val="95000"/>
              </a:lnSpc>
              <a:spcBef>
                <a:spcPts val="0"/>
              </a:spcBef>
              <a:spcAft>
                <a:spcPts val="1200"/>
              </a:spcAft>
              <a:buClr>
                <a:schemeClr val="accent3"/>
              </a:buClr>
              <a:buSzPct val="90000"/>
              <a:buFont typeface="Wingdings" pitchFamily="2" charset="2"/>
              <a:buChar char="§"/>
              <a:defRPr sz="1400" kern="1200" cap="none">
                <a:solidFill>
                  <a:schemeClr val="accent3"/>
                </a:solidFill>
                <a:latin typeface="+mn-lt"/>
                <a:ea typeface="+mn-ea"/>
                <a:cs typeface="+mn-cs"/>
              </a:defRPr>
            </a:lvl5pPr>
            <a:lvl6pPr marL="1885874" indent="-171443" algn="l" defTabSz="68577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761" indent="-171443" algn="l" defTabSz="68577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647" indent="-171443" algn="l" defTabSz="68577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533" indent="-171443" algn="l" defTabSz="685773"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defTabSz="914341">
              <a:spcAft>
                <a:spcPts val="1600"/>
              </a:spcAft>
              <a:buClr>
                <a:srgbClr val="7E93A5"/>
              </a:buClr>
              <a:buNone/>
            </a:pPr>
            <a:r>
              <a:rPr lang="en-US" sz="2000" b="1" dirty="0">
                <a:solidFill>
                  <a:srgbClr val="009597"/>
                </a:solidFill>
                <a:latin typeface="Arial Black" panose="020B0A04020102020204" pitchFamily="34" charset="0"/>
                <a:ea typeface="+mj-ea"/>
                <a:cs typeface="Calibri" panose="020F0502020204030204" pitchFamily="34" charset="0"/>
              </a:rPr>
              <a:t>Commercial Partners with visible diversification of production 2025 vs 202</a:t>
            </a:r>
            <a:r>
              <a:rPr lang="pl-PL" sz="2000" b="1" dirty="0">
                <a:solidFill>
                  <a:srgbClr val="009597"/>
                </a:solidFill>
                <a:latin typeface="Arial Black" panose="020B0A04020102020204" pitchFamily="34" charset="0"/>
                <a:ea typeface="+mj-ea"/>
                <a:cs typeface="Calibri" panose="020F0502020204030204" pitchFamily="34" charset="0"/>
              </a:rPr>
              <a:t>4</a:t>
            </a:r>
            <a:endParaRPr lang="en-US" sz="2800" b="1" dirty="0">
              <a:solidFill>
                <a:srgbClr val="81BC00"/>
              </a:solidFill>
              <a:latin typeface="Arial Black" panose="020B0A04020102020204" pitchFamily="34" charset="0"/>
            </a:endParaRPr>
          </a:p>
          <a:p>
            <a:pPr marL="0" indent="0" defTabSz="914341">
              <a:spcAft>
                <a:spcPts val="1600"/>
              </a:spcAft>
              <a:buClr>
                <a:srgbClr val="7E93A5"/>
              </a:buClr>
              <a:buNone/>
            </a:pPr>
            <a:endParaRPr lang="en-US" sz="2800" dirty="0">
              <a:solidFill>
                <a:srgbClr val="81BC00"/>
              </a:solidFill>
              <a:latin typeface="Arial Black" panose="020B0A04020102020204" pitchFamily="34" charset="0"/>
            </a:endParaRPr>
          </a:p>
        </p:txBody>
      </p:sp>
      <p:graphicFrame>
        <p:nvGraphicFramePr>
          <p:cNvPr id="8" name="Wykres 7">
            <a:extLst>
              <a:ext uri="{FF2B5EF4-FFF2-40B4-BE49-F238E27FC236}">
                <a16:creationId xmlns:a16="http://schemas.microsoft.com/office/drawing/2014/main" id="{CB6FA8C6-E2DB-4315-98A3-29E31C8CF3BA}"/>
              </a:ext>
            </a:extLst>
          </p:cNvPr>
          <p:cNvGraphicFramePr>
            <a:graphicFrameLocks/>
          </p:cNvGraphicFramePr>
          <p:nvPr/>
        </p:nvGraphicFramePr>
        <p:xfrm>
          <a:off x="7042486" y="722467"/>
          <a:ext cx="4649000" cy="33668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2376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9B717-BA67-65BC-0C0F-3259AD935BDE}"/>
            </a:ext>
          </a:extLst>
        </p:cNvPr>
        <p:cNvGrpSpPr/>
        <p:nvPr/>
      </p:nvGrpSpPr>
      <p:grpSpPr>
        <a:xfrm>
          <a:off x="0" y="0"/>
          <a:ext cx="0" cy="0"/>
          <a:chOff x="0" y="0"/>
          <a:chExt cx="0" cy="0"/>
        </a:xfrm>
      </p:grpSpPr>
      <p:sp>
        <p:nvSpPr>
          <p:cNvPr id="3" name="Tytuł 1">
            <a:extLst>
              <a:ext uri="{FF2B5EF4-FFF2-40B4-BE49-F238E27FC236}">
                <a16:creationId xmlns:a16="http://schemas.microsoft.com/office/drawing/2014/main" id="{1DBE5AFE-6530-8DFA-A531-2ECF923ACE04}"/>
              </a:ext>
            </a:extLst>
          </p:cNvPr>
          <p:cNvSpPr txBox="1">
            <a:spLocks/>
          </p:cNvSpPr>
          <p:nvPr/>
        </p:nvSpPr>
        <p:spPr bwMode="gray">
          <a:xfrm>
            <a:off x="1576117" y="3201732"/>
            <a:ext cx="8869909" cy="454536"/>
          </a:xfrm>
          <a:prstGeom prst="rect">
            <a:avLst/>
          </a:prstGeom>
        </p:spPr>
        <p:txBody>
          <a:bodyPr vert="horz" lIns="0" tIns="0" rIns="0" bIns="0" rtlCol="0" anchor="b" anchorCtr="0">
            <a:noAutofit/>
          </a:bodyPr>
          <a:lstStyle>
            <a:lvl1pPr algn="ctr" defTabSz="685773" rtl="0" eaLnBrk="1" latinLnBrk="0" hangingPunct="1">
              <a:lnSpc>
                <a:spcPct val="90000"/>
              </a:lnSpc>
              <a:spcBef>
                <a:spcPts val="0"/>
              </a:spcBef>
              <a:spcAft>
                <a:spcPts val="0"/>
              </a:spcAft>
              <a:buNone/>
              <a:defRPr sz="4500" b="1" kern="1200" cap="none" baseline="0">
                <a:solidFill>
                  <a:schemeClr val="accent1"/>
                </a:solidFill>
                <a:latin typeface="+mj-lt"/>
                <a:ea typeface="+mj-ea"/>
                <a:cs typeface="+mj-cs"/>
              </a:defRPr>
            </a:lvl1pPr>
          </a:lstStyle>
          <a:p>
            <a:pPr algn="l"/>
            <a:r>
              <a:rPr lang="pl-PL" sz="4000" dirty="0" err="1">
                <a:latin typeface="Calibri" panose="020F0502020204030204" pitchFamily="34" charset="0"/>
                <a:cs typeface="Calibri" panose="020F0502020204030204" pitchFamily="34" charset="0"/>
              </a:rPr>
              <a:t>Insurances</a:t>
            </a:r>
            <a:r>
              <a:rPr lang="pl-PL" sz="4000" dirty="0">
                <a:latin typeface="Calibri" panose="020F0502020204030204" pitchFamily="34" charset="0"/>
                <a:cs typeface="Calibri" panose="020F0502020204030204" pitchFamily="34" charset="0"/>
              </a:rPr>
              <a:t> /</a:t>
            </a:r>
            <a:r>
              <a:rPr lang="pl-PL" sz="4000" dirty="0" err="1">
                <a:latin typeface="Calibri" panose="020F0502020204030204" pitchFamily="34" charset="0"/>
                <a:cs typeface="Calibri" panose="020F0502020204030204" pitchFamily="34" charset="0"/>
              </a:rPr>
              <a:t>discussion</a:t>
            </a:r>
            <a:endParaRPr lang="pl-PL" sz="4000" dirty="0">
              <a:latin typeface="Calibri" panose="020F0502020204030204" pitchFamily="34" charset="0"/>
              <a:cs typeface="Calibri" panose="020F0502020204030204" pitchFamily="34" charset="0"/>
            </a:endParaRPr>
          </a:p>
          <a:p>
            <a:pPr algn="l"/>
            <a:r>
              <a:rPr lang="pl-PL" sz="4000" dirty="0">
                <a:latin typeface="Calibri" panose="020F0502020204030204" pitchFamily="34" charset="0"/>
                <a:cs typeface="Calibri" panose="020F0502020204030204" pitchFamily="34" charset="0"/>
              </a:rPr>
              <a:t>(30 min)</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36324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Arc 6">
            <a:extLst>
              <a:ext uri="{FF2B5EF4-FFF2-40B4-BE49-F238E27FC236}">
                <a16:creationId xmlns:a16="http://schemas.microsoft.com/office/drawing/2014/main" id="{A04DEE59-5A70-4453-AA91-8026A64A79BD}"/>
              </a:ext>
            </a:extLst>
          </p:cNvPr>
          <p:cNvSpPr/>
          <p:nvPr/>
        </p:nvSpPr>
        <p:spPr>
          <a:xfrm rot="5400000">
            <a:off x="6388618" y="2305267"/>
            <a:ext cx="2824662" cy="2562201"/>
          </a:xfrm>
          <a:prstGeom prst="arc">
            <a:avLst>
              <a:gd name="adj1" fmla="val 10766207"/>
              <a:gd name="adj2" fmla="val 0"/>
            </a:avLst>
          </a:prstGeom>
          <a:ln w="88900">
            <a:solidFill>
              <a:schemeClr val="accent2"/>
            </a:solidFill>
            <a:prstDash val="solid"/>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4" name="Slide Number Placeholder 3"/>
          <p:cNvSpPr>
            <a:spLocks noGrp="1"/>
          </p:cNvSpPr>
          <p:nvPr>
            <p:ph type="sldNum" sz="quarter" idx="14"/>
          </p:nvPr>
        </p:nvSpPr>
        <p:spPr>
          <a:xfrm>
            <a:off x="850056" y="6401325"/>
            <a:ext cx="943180" cy="366183"/>
          </a:xfrm>
        </p:spPr>
        <p:txBody>
          <a:bodyPr/>
          <a:lstStyle/>
          <a:p>
            <a:pPr marL="0" marR="0" lvl="0" indent="0" algn="l" defTabSz="467527" rtl="0" eaLnBrk="1" fontAlgn="auto" latinLnBrk="0" hangingPunct="1">
              <a:lnSpc>
                <a:spcPct val="100000"/>
              </a:lnSpc>
              <a:spcBef>
                <a:spcPts val="0"/>
              </a:spcBef>
              <a:spcAft>
                <a:spcPts val="0"/>
              </a:spcAft>
              <a:buClrTx/>
              <a:buSzTx/>
              <a:buFontTx/>
              <a:buNone/>
              <a:tabLst/>
              <a:defRPr/>
            </a:pPr>
            <a:fld id="{332DF002-2E43-485C-89F8-8DCEF59D6C4F}" type="slidenum">
              <a:rPr kumimoji="0" lang="en-US" sz="1067" b="0" i="0" u="none" strike="noStrike" kern="1200" cap="none" spc="0" normalizeH="0" baseline="0" noProof="0" smtClean="0">
                <a:ln>
                  <a:noFill/>
                </a:ln>
                <a:solidFill>
                  <a:srgbClr val="7E93A5"/>
                </a:solidFill>
                <a:effectLst/>
                <a:uLnTx/>
                <a:uFillTx/>
                <a:latin typeface="Arial"/>
                <a:ea typeface="+mn-ea"/>
                <a:cs typeface="+mn-cs"/>
              </a:rPr>
              <a:pPr marL="0" marR="0" lvl="0" indent="0" algn="l" defTabSz="467527" rtl="0" eaLnBrk="1" fontAlgn="auto" latinLnBrk="0" hangingPunct="1">
                <a:lnSpc>
                  <a:spcPct val="100000"/>
                </a:lnSpc>
                <a:spcBef>
                  <a:spcPts val="0"/>
                </a:spcBef>
                <a:spcAft>
                  <a:spcPts val="0"/>
                </a:spcAft>
                <a:buClrTx/>
                <a:buSzTx/>
                <a:buFontTx/>
                <a:buNone/>
                <a:tabLst/>
                <a:defRPr/>
              </a:pPr>
              <a:t>20</a:t>
            </a:fld>
            <a:endParaRPr kumimoji="0" lang="en-US" sz="1067" b="0" i="0" u="none" strike="noStrike" kern="1200" cap="none" spc="0" normalizeH="0" baseline="0" noProof="0" dirty="0">
              <a:ln>
                <a:noFill/>
              </a:ln>
              <a:solidFill>
                <a:srgbClr val="7E93A5"/>
              </a:solidFill>
              <a:effectLst/>
              <a:uLnTx/>
              <a:uFillTx/>
              <a:latin typeface="Arial"/>
              <a:ea typeface="+mn-ea"/>
              <a:cs typeface="+mn-cs"/>
            </a:endParaRPr>
          </a:p>
        </p:txBody>
      </p:sp>
      <p:sp>
        <p:nvSpPr>
          <p:cNvPr id="15" name="Title 1"/>
          <p:cNvSpPr>
            <a:spLocks noGrp="1"/>
          </p:cNvSpPr>
          <p:nvPr>
            <p:ph type="title"/>
          </p:nvPr>
        </p:nvSpPr>
        <p:spPr>
          <a:xfrm>
            <a:off x="255748" y="85527"/>
            <a:ext cx="11391371" cy="810740"/>
          </a:xfrm>
        </p:spPr>
        <p:txBody>
          <a:bodyPr/>
          <a:lstStyle/>
          <a:p>
            <a:r>
              <a:rPr lang="en-US" sz="2000" b="0" dirty="0">
                <a:latin typeface="Arial Black" panose="020B0A04020102020204" pitchFamily="34" charset="0"/>
                <a:cs typeface="Calibri" panose="020F0502020204030204" pitchFamily="34" charset="0"/>
              </a:rPr>
              <a:t>Commercial Partnerships: maintaining</a:t>
            </a:r>
            <a:r>
              <a:rPr lang="pl-PL" sz="2000" b="0" dirty="0">
                <a:latin typeface="Arial Black" panose="020B0A04020102020204" pitchFamily="34" charset="0"/>
                <a:cs typeface="Calibri" panose="020F0502020204030204" pitchFamily="34" charset="0"/>
              </a:rPr>
              <a:t> and </a:t>
            </a:r>
            <a:r>
              <a:rPr lang="pl-PL" sz="2000" b="0" dirty="0" err="1">
                <a:latin typeface="Arial Black" panose="020B0A04020102020204" pitchFamily="34" charset="0"/>
                <a:cs typeface="Calibri" panose="020F0502020204030204" pitchFamily="34" charset="0"/>
              </a:rPr>
              <a:t>dev</a:t>
            </a:r>
            <a:r>
              <a:rPr lang="pl-PL" sz="2000" b="0" dirty="0">
                <a:latin typeface="Arial Black" panose="020B0A04020102020204" pitchFamily="34" charset="0"/>
                <a:cs typeface="Calibri" panose="020F0502020204030204" pitchFamily="34" charset="0"/>
              </a:rPr>
              <a:t>.</a:t>
            </a:r>
            <a:r>
              <a:rPr lang="en-US" sz="2000" b="0" dirty="0">
                <a:latin typeface="Arial Black" panose="020B0A04020102020204" pitchFamily="34" charset="0"/>
                <a:cs typeface="Calibri" panose="020F0502020204030204" pitchFamily="34" charset="0"/>
              </a:rPr>
              <a:t> </a:t>
            </a:r>
            <a:r>
              <a:rPr lang="pl-PL" sz="2000" b="0" dirty="0">
                <a:latin typeface="Arial Black" panose="020B0A04020102020204" pitchFamily="34" charset="0"/>
                <a:cs typeface="Calibri" panose="020F0502020204030204" pitchFamily="34" charset="0"/>
              </a:rPr>
              <a:t>a </a:t>
            </a:r>
            <a:r>
              <a:rPr lang="en-US" sz="2000" b="0" dirty="0">
                <a:latin typeface="Arial Black" panose="020B0A04020102020204" pitchFamily="34" charset="0"/>
                <a:cs typeface="Calibri" panose="020F0502020204030204" pitchFamily="34" charset="0"/>
              </a:rPr>
              <a:t>strong source of leads and new customers, supported by automated decisions in </a:t>
            </a:r>
            <a:r>
              <a:rPr lang="pl-PL" sz="2000" b="0" dirty="0">
                <a:latin typeface="Arial Black" panose="020B0A04020102020204" pitchFamily="34" charset="0"/>
                <a:cs typeface="Calibri" panose="020F0502020204030204" pitchFamily="34" charset="0"/>
              </a:rPr>
              <a:t>A</a:t>
            </a:r>
            <a:r>
              <a:rPr lang="en-US" sz="2000" b="0" dirty="0" err="1">
                <a:latin typeface="Arial Black" panose="020B0A04020102020204" pitchFamily="34" charset="0"/>
                <a:cs typeface="Calibri" panose="020F0502020204030204" pitchFamily="34" charset="0"/>
              </a:rPr>
              <a:t>gri</a:t>
            </a:r>
            <a:r>
              <a:rPr lang="pl-PL" sz="2000" b="0" dirty="0">
                <a:latin typeface="Arial Black" panose="020B0A04020102020204" pitchFamily="34" charset="0"/>
                <a:cs typeface="Calibri" panose="020F0502020204030204" pitchFamily="34" charset="0"/>
              </a:rPr>
              <a:t>F</a:t>
            </a:r>
            <a:r>
              <a:rPr lang="en-US" sz="2000" b="0" dirty="0">
                <a:latin typeface="Arial Black" panose="020B0A04020102020204" pitchFamily="34" charset="0"/>
                <a:cs typeface="Calibri" panose="020F0502020204030204" pitchFamily="34" charset="0"/>
              </a:rPr>
              <a:t>low and new sectors</a:t>
            </a:r>
            <a:r>
              <a:rPr lang="pl-PL" sz="2000" b="0" dirty="0">
                <a:latin typeface="Arial Black" panose="020B0A04020102020204" pitchFamily="34" charset="0"/>
                <a:cs typeface="Calibri" panose="020F0502020204030204" pitchFamily="34" charset="0"/>
              </a:rPr>
              <a:t>.</a:t>
            </a:r>
            <a:endParaRPr lang="en-US" sz="2000" b="0" dirty="0">
              <a:latin typeface="Arial Black" panose="020B0A04020102020204" pitchFamily="34" charset="0"/>
              <a:cs typeface="Calibri" panose="020F0502020204030204" pitchFamily="34" charset="0"/>
            </a:endParaRPr>
          </a:p>
        </p:txBody>
      </p:sp>
      <p:sp>
        <p:nvSpPr>
          <p:cNvPr id="6" name="Arc 6">
            <a:extLst>
              <a:ext uri="{FF2B5EF4-FFF2-40B4-BE49-F238E27FC236}">
                <a16:creationId xmlns:a16="http://schemas.microsoft.com/office/drawing/2014/main" id="{603C95EC-3DBF-E841-24B6-EEBD09159C43}"/>
              </a:ext>
            </a:extLst>
          </p:cNvPr>
          <p:cNvSpPr/>
          <p:nvPr/>
        </p:nvSpPr>
        <p:spPr>
          <a:xfrm rot="5400000">
            <a:off x="495344" y="2202391"/>
            <a:ext cx="2659915" cy="2635347"/>
          </a:xfrm>
          <a:prstGeom prst="arc">
            <a:avLst>
              <a:gd name="adj1" fmla="val 10766207"/>
              <a:gd name="adj2" fmla="val 0"/>
            </a:avLst>
          </a:prstGeom>
          <a:ln w="88900">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Symbol zastępczy zawartości 2">
            <a:extLst>
              <a:ext uri="{FF2B5EF4-FFF2-40B4-BE49-F238E27FC236}">
                <a16:creationId xmlns:a16="http://schemas.microsoft.com/office/drawing/2014/main" id="{0021CC41-095E-1162-B26A-795C29D40063}"/>
              </a:ext>
            </a:extLst>
          </p:cNvPr>
          <p:cNvSpPr>
            <a:spLocks noGrp="1"/>
          </p:cNvSpPr>
          <p:nvPr>
            <p:ph sz="quarter" idx="13"/>
          </p:nvPr>
        </p:nvSpPr>
        <p:spPr>
          <a:xfrm>
            <a:off x="537743" y="2773695"/>
            <a:ext cx="1211211" cy="442675"/>
          </a:xfrm>
          <a:ln>
            <a:noFill/>
          </a:ln>
        </p:spPr>
        <p:txBody>
          <a:bodyPr/>
          <a:lstStyle/>
          <a:p>
            <a:pPr marL="0" indent="0">
              <a:lnSpc>
                <a:spcPct val="100000"/>
              </a:lnSpc>
              <a:spcBef>
                <a:spcPts val="1200"/>
              </a:spcBef>
              <a:buNone/>
            </a:pPr>
            <a:r>
              <a:rPr lang="en-US" sz="3600" b="1" dirty="0">
                <a:latin typeface="Calibri" panose="020F0502020204030204" pitchFamily="34" charset="0"/>
                <a:cs typeface="Calibri" panose="020F0502020204030204" pitchFamily="34" charset="0"/>
              </a:rPr>
              <a:t>202</a:t>
            </a:r>
            <a:r>
              <a:rPr lang="pl-PL" sz="3600" b="1" dirty="0">
                <a:latin typeface="Calibri" panose="020F0502020204030204" pitchFamily="34" charset="0"/>
                <a:cs typeface="Calibri" panose="020F0502020204030204" pitchFamily="34" charset="0"/>
              </a:rPr>
              <a:t>5</a:t>
            </a:r>
            <a:endParaRPr lang="en-US" sz="3600" b="1" dirty="0">
              <a:latin typeface="Calibri" panose="020F0502020204030204" pitchFamily="34" charset="0"/>
              <a:cs typeface="Calibri" panose="020F0502020204030204" pitchFamily="34" charset="0"/>
            </a:endParaRPr>
          </a:p>
        </p:txBody>
      </p:sp>
      <p:sp>
        <p:nvSpPr>
          <p:cNvPr id="10" name="pole tekstowe 9">
            <a:extLst>
              <a:ext uri="{FF2B5EF4-FFF2-40B4-BE49-F238E27FC236}">
                <a16:creationId xmlns:a16="http://schemas.microsoft.com/office/drawing/2014/main" id="{8DC87624-EBE1-0401-0C2E-6954DD5EEE88}"/>
              </a:ext>
            </a:extLst>
          </p:cNvPr>
          <p:cNvSpPr txBox="1"/>
          <p:nvPr/>
        </p:nvSpPr>
        <p:spPr>
          <a:xfrm>
            <a:off x="3389880" y="2915313"/>
            <a:ext cx="1893014" cy="595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67" b="1" i="0" u="none" strike="noStrike" kern="1200" cap="none" spc="0" normalizeH="0" baseline="0" noProof="0" dirty="0">
                <a:ln>
                  <a:noFill/>
                </a:ln>
                <a:solidFill>
                  <a:srgbClr val="81BC00"/>
                </a:solidFill>
                <a:effectLst/>
                <a:uLnTx/>
                <a:uFillTx/>
                <a:latin typeface="Arial" panose="020B0604020202020204"/>
                <a:ea typeface="+mn-ea"/>
                <a:cs typeface="+mn-cs"/>
              </a:rPr>
              <a:t>336</a:t>
            </a:r>
            <a:endParaRPr kumimoji="0" lang="en-US" sz="1867" b="1" i="0" u="none" strike="noStrike" kern="1200" cap="none" spc="0" normalizeH="0" baseline="0" noProof="0" dirty="0">
              <a:ln>
                <a:noFill/>
              </a:ln>
              <a:solidFill>
                <a:srgbClr val="81BC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E93A5"/>
                </a:solidFill>
                <a:effectLst/>
                <a:uLnTx/>
                <a:uFillTx/>
                <a:latin typeface="Arial" panose="020B0604020202020204"/>
                <a:ea typeface="+mn-ea"/>
                <a:cs typeface="+mn-cs"/>
              </a:rPr>
              <a:t>New customers</a:t>
            </a:r>
          </a:p>
        </p:txBody>
      </p:sp>
      <p:sp>
        <p:nvSpPr>
          <p:cNvPr id="11" name="pole tekstowe 10">
            <a:extLst>
              <a:ext uri="{FF2B5EF4-FFF2-40B4-BE49-F238E27FC236}">
                <a16:creationId xmlns:a16="http://schemas.microsoft.com/office/drawing/2014/main" id="{4F099DBC-6334-0610-CC0E-244412B9A573}"/>
              </a:ext>
            </a:extLst>
          </p:cNvPr>
          <p:cNvSpPr txBox="1"/>
          <p:nvPr/>
        </p:nvSpPr>
        <p:spPr>
          <a:xfrm>
            <a:off x="830783" y="1313265"/>
            <a:ext cx="32314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597"/>
                </a:solidFill>
                <a:effectLst/>
                <a:uLnTx/>
                <a:uFillTx/>
                <a:latin typeface="Arial" panose="020B0604020202020204"/>
                <a:ea typeface="+mn-ea"/>
                <a:cs typeface="+mn-cs"/>
              </a:rPr>
              <a:t>1</a:t>
            </a:r>
            <a:r>
              <a:rPr kumimoji="0" lang="pl-PL" sz="1800" b="1" i="0" u="none" strike="noStrike" kern="1200" cap="none" spc="0" normalizeH="0" baseline="0" noProof="0" dirty="0">
                <a:ln>
                  <a:noFill/>
                </a:ln>
                <a:solidFill>
                  <a:srgbClr val="009597"/>
                </a:solidFill>
                <a:effectLst/>
                <a:uLnTx/>
                <a:uFillTx/>
                <a:latin typeface="Arial" panose="020B0604020202020204"/>
                <a:ea typeface="+mn-ea"/>
                <a:cs typeface="+mn-cs"/>
              </a:rPr>
              <a:t>460</a:t>
            </a:r>
            <a:endParaRPr kumimoji="0" lang="en-US" sz="1800" b="1" i="0" u="none" strike="noStrike" kern="1200" cap="none" spc="0" normalizeH="0" baseline="0" noProof="0" dirty="0">
              <a:ln>
                <a:noFill/>
              </a:ln>
              <a:solidFill>
                <a:srgbClr val="00959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E93A5"/>
                </a:solidFill>
                <a:effectLst/>
                <a:uLnTx/>
                <a:uFillTx/>
                <a:latin typeface="Arial" panose="020B0604020202020204"/>
                <a:ea typeface="+mn-ea"/>
                <a:cs typeface="+mn-cs"/>
              </a:rPr>
              <a:t>Leads from </a:t>
            </a:r>
            <a:r>
              <a:rPr kumimoji="0" lang="en-US" sz="1400" b="1" i="0" u="none" strike="noStrike" kern="1200" cap="none" spc="0" normalizeH="0" baseline="0" noProof="0" dirty="0" err="1">
                <a:ln>
                  <a:noFill/>
                </a:ln>
                <a:solidFill>
                  <a:srgbClr val="7E93A5"/>
                </a:solidFill>
                <a:effectLst/>
                <a:uLnTx/>
                <a:uFillTx/>
                <a:latin typeface="Arial" panose="020B0604020202020204"/>
                <a:ea typeface="+mn-ea"/>
                <a:cs typeface="+mn-cs"/>
              </a:rPr>
              <a:t>Commercil</a:t>
            </a:r>
            <a:r>
              <a:rPr kumimoji="0" lang="en-US" sz="1400" b="1" i="0" u="none" strike="noStrike" kern="1200" cap="none" spc="0" normalizeH="0" baseline="0" noProof="0" dirty="0">
                <a:ln>
                  <a:noFill/>
                </a:ln>
                <a:solidFill>
                  <a:srgbClr val="7E93A5"/>
                </a:solidFill>
                <a:effectLst/>
                <a:uLnTx/>
                <a:uFillTx/>
                <a:latin typeface="Arial" panose="020B0604020202020204"/>
                <a:ea typeface="+mn-ea"/>
                <a:cs typeface="+mn-cs"/>
              </a:rPr>
              <a:t> Partners</a:t>
            </a:r>
          </a:p>
        </p:txBody>
      </p:sp>
      <p:sp>
        <p:nvSpPr>
          <p:cNvPr id="12" name="pole tekstowe 11">
            <a:extLst>
              <a:ext uri="{FF2B5EF4-FFF2-40B4-BE49-F238E27FC236}">
                <a16:creationId xmlns:a16="http://schemas.microsoft.com/office/drawing/2014/main" id="{6A3A7741-F9AC-F502-52CA-8C11D6ADD0D5}"/>
              </a:ext>
            </a:extLst>
          </p:cNvPr>
          <p:cNvSpPr txBox="1"/>
          <p:nvPr/>
        </p:nvSpPr>
        <p:spPr>
          <a:xfrm>
            <a:off x="3211918" y="3737700"/>
            <a:ext cx="379618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205</a:t>
            </a:r>
            <a:r>
              <a:rPr kumimoji="0" lang="en-US" sz="14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 </a:t>
            </a:r>
            <a:r>
              <a:rPr kumimoji="0" lang="en-US" sz="1400" b="1" i="0" u="none" strike="noStrike" kern="1200" cap="none" spc="0" normalizeH="0" baseline="0" noProof="0" dirty="0" err="1">
                <a:ln>
                  <a:noFill/>
                </a:ln>
                <a:solidFill>
                  <a:srgbClr val="7E93A5"/>
                </a:solidFill>
                <a:effectLst/>
                <a:uLnTx/>
                <a:uFillTx/>
                <a:latin typeface="Calibri" panose="020F0502020204030204" pitchFamily="34" charset="0"/>
                <a:ea typeface="+mn-ea"/>
                <a:cs typeface="Calibri" panose="020F0502020204030204" pitchFamily="34" charset="0"/>
              </a:rPr>
              <a:t>mPLN</a:t>
            </a:r>
            <a:r>
              <a:rPr kumimoji="0" lang="en-US" sz="14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 of sales</a:t>
            </a:r>
            <a:r>
              <a:rPr kumimoji="0" lang="pl-PL" sz="14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 </a:t>
            </a:r>
            <a:r>
              <a:rPr kumimoji="0" lang="pl-PL" sz="1400" b="1" i="0" u="none" strike="noStrike" kern="1200" cap="none" spc="0" normalizeH="0" baseline="0" noProof="0" dirty="0" err="1">
                <a:ln>
                  <a:noFill/>
                </a:ln>
                <a:solidFill>
                  <a:srgbClr val="7E93A5"/>
                </a:solidFill>
                <a:effectLst/>
                <a:uLnTx/>
                <a:uFillTx/>
                <a:latin typeface="Calibri" panose="020F0502020204030204" pitchFamily="34" charset="0"/>
                <a:ea typeface="+mn-ea"/>
                <a:cs typeface="Calibri" panose="020F0502020204030204" pitchFamily="34" charset="0"/>
              </a:rPr>
              <a:t>revolving</a:t>
            </a:r>
            <a:endParaRPr kumimoji="0" lang="pl-PL" sz="14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endParaRPr>
          </a:p>
        </p:txBody>
      </p:sp>
      <p:sp>
        <p:nvSpPr>
          <p:cNvPr id="13" name="pole tekstowe 12">
            <a:extLst>
              <a:ext uri="{FF2B5EF4-FFF2-40B4-BE49-F238E27FC236}">
                <a16:creationId xmlns:a16="http://schemas.microsoft.com/office/drawing/2014/main" id="{2053336F-7DEA-4804-3745-79F7E89204F7}"/>
              </a:ext>
            </a:extLst>
          </p:cNvPr>
          <p:cNvSpPr txBox="1"/>
          <p:nvPr/>
        </p:nvSpPr>
        <p:spPr>
          <a:xfrm>
            <a:off x="2948979" y="2288227"/>
            <a:ext cx="2382029" cy="564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009597"/>
                </a:solidFill>
                <a:effectLst/>
                <a:uLnTx/>
                <a:uFillTx/>
                <a:latin typeface="Arial" panose="020B0604020202020204"/>
                <a:ea typeface="+mn-ea"/>
                <a:cs typeface="+mn-cs"/>
              </a:rPr>
              <a:t> </a:t>
            </a:r>
            <a:r>
              <a:rPr kumimoji="0" lang="pl-PL" sz="1867" b="1" i="0" u="none" strike="noStrike" kern="1200" cap="none" spc="0" normalizeH="0" baseline="0" noProof="0" dirty="0">
                <a:ln>
                  <a:noFill/>
                </a:ln>
                <a:solidFill>
                  <a:srgbClr val="BEC9D3"/>
                </a:solidFill>
                <a:effectLst/>
                <a:uLnTx/>
                <a:uFillTx/>
                <a:latin typeface="Arial" panose="020B0604020202020204"/>
                <a:ea typeface="+mn-ea"/>
                <a:cs typeface="+mn-cs"/>
              </a:rPr>
              <a:t>89</a:t>
            </a:r>
            <a:r>
              <a:rPr kumimoji="0" lang="en-US" sz="1867" b="1" i="0" u="none" strike="noStrike" kern="1200" cap="none" spc="0" normalizeH="0" baseline="0" noProof="0" dirty="0">
                <a:ln>
                  <a:noFill/>
                </a:ln>
                <a:solidFill>
                  <a:srgbClr val="BEC9D3"/>
                </a:solidFill>
                <a:effectLst/>
                <a:uLnTx/>
                <a:uFillTx/>
                <a:latin typeface="Arial" panose="020B0604020202020204"/>
                <a:ea typeface="+mn-ea"/>
                <a:cs typeface="+mn-cs"/>
              </a:rPr>
              <a:t>0 / 6</a:t>
            </a:r>
            <a:r>
              <a:rPr kumimoji="0" lang="pl-PL" sz="1867" b="1" i="0" u="none" strike="noStrike" kern="1200" cap="none" spc="0" normalizeH="0" baseline="0" noProof="0" dirty="0">
                <a:ln>
                  <a:noFill/>
                </a:ln>
                <a:solidFill>
                  <a:srgbClr val="BEC9D3"/>
                </a:solidFill>
                <a:effectLst/>
                <a:uLnTx/>
                <a:uFillTx/>
                <a:latin typeface="Arial" panose="020B0604020202020204"/>
                <a:ea typeface="+mn-ea"/>
                <a:cs typeface="+mn-cs"/>
              </a:rPr>
              <a:t>48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E93A5"/>
                </a:solidFill>
                <a:effectLst/>
                <a:uLnTx/>
                <a:uFillTx/>
                <a:latin typeface="Arial" panose="020B0604020202020204"/>
                <a:ea typeface="+mn-ea"/>
                <a:cs typeface="+mn-cs"/>
              </a:rPr>
              <a:t>Contracts / Clients</a:t>
            </a:r>
          </a:p>
        </p:txBody>
      </p:sp>
      <p:grpSp>
        <p:nvGrpSpPr>
          <p:cNvPr id="17" name="Grupa 16">
            <a:extLst>
              <a:ext uri="{FF2B5EF4-FFF2-40B4-BE49-F238E27FC236}">
                <a16:creationId xmlns:a16="http://schemas.microsoft.com/office/drawing/2014/main" id="{23AF90F6-A950-82F8-0C69-8698B21A1467}"/>
              </a:ext>
            </a:extLst>
          </p:cNvPr>
          <p:cNvGrpSpPr/>
          <p:nvPr/>
        </p:nvGrpSpPr>
        <p:grpSpPr>
          <a:xfrm>
            <a:off x="1627718" y="1974671"/>
            <a:ext cx="1155074" cy="629204"/>
            <a:chOff x="1053806" y="2215792"/>
            <a:chExt cx="558241" cy="304091"/>
          </a:xfrm>
        </p:grpSpPr>
        <p:sp>
          <p:nvSpPr>
            <p:cNvPr id="18" name="Dowolny kształt 17">
              <a:extLst>
                <a:ext uri="{FF2B5EF4-FFF2-40B4-BE49-F238E27FC236}">
                  <a16:creationId xmlns:a16="http://schemas.microsoft.com/office/drawing/2014/main" id="{A7D95580-CA44-0AC4-B52E-1C116AC6214D}"/>
                </a:ext>
              </a:extLst>
            </p:cNvPr>
            <p:cNvSpPr/>
            <p:nvPr/>
          </p:nvSpPr>
          <p:spPr>
            <a:xfrm>
              <a:off x="1053806" y="2215792"/>
              <a:ext cx="184438" cy="184438"/>
            </a:xfrm>
            <a:custGeom>
              <a:avLst/>
              <a:gdLst>
                <a:gd name="connsiteX0" fmla="*/ 184439 w 184438"/>
                <a:gd name="connsiteY0" fmla="*/ 92219 h 184438"/>
                <a:gd name="connsiteX1" fmla="*/ 92219 w 184438"/>
                <a:gd name="connsiteY1" fmla="*/ 184439 h 184438"/>
                <a:gd name="connsiteX2" fmla="*/ 0 w 184438"/>
                <a:gd name="connsiteY2" fmla="*/ 92219 h 184438"/>
                <a:gd name="connsiteX3" fmla="*/ 92219 w 184438"/>
                <a:gd name="connsiteY3" fmla="*/ 0 h 184438"/>
                <a:gd name="connsiteX4" fmla="*/ 184439 w 184438"/>
                <a:gd name="connsiteY4" fmla="*/ 92219 h 18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8" h="184438">
                  <a:moveTo>
                    <a:pt x="184439" y="92219"/>
                  </a:moveTo>
                  <a:cubicBezTo>
                    <a:pt x="184439" y="143151"/>
                    <a:pt x="143151" y="184439"/>
                    <a:pt x="92219" y="184439"/>
                  </a:cubicBezTo>
                  <a:cubicBezTo>
                    <a:pt x="41288" y="184439"/>
                    <a:pt x="0" y="143151"/>
                    <a:pt x="0" y="92219"/>
                  </a:cubicBezTo>
                  <a:cubicBezTo>
                    <a:pt x="0" y="41288"/>
                    <a:pt x="41288" y="0"/>
                    <a:pt x="92219" y="0"/>
                  </a:cubicBezTo>
                  <a:cubicBezTo>
                    <a:pt x="143151" y="0"/>
                    <a:pt x="184439" y="41288"/>
                    <a:pt x="184439" y="92219"/>
                  </a:cubicBezTo>
                  <a:close/>
                </a:path>
              </a:pathLst>
            </a:custGeom>
            <a:solidFill>
              <a:schemeClr val="accent1"/>
            </a:solidFill>
            <a:ln w="64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 name="Dowolny kształt 18">
              <a:extLst>
                <a:ext uri="{FF2B5EF4-FFF2-40B4-BE49-F238E27FC236}">
                  <a16:creationId xmlns:a16="http://schemas.microsoft.com/office/drawing/2014/main" id="{B3776919-2D32-7025-96E4-A4AA75F77CC8}"/>
                </a:ext>
              </a:extLst>
            </p:cNvPr>
            <p:cNvSpPr/>
            <p:nvPr/>
          </p:nvSpPr>
          <p:spPr>
            <a:xfrm>
              <a:off x="1427609" y="2335445"/>
              <a:ext cx="184438" cy="184438"/>
            </a:xfrm>
            <a:custGeom>
              <a:avLst/>
              <a:gdLst>
                <a:gd name="connsiteX0" fmla="*/ 184439 w 184438"/>
                <a:gd name="connsiteY0" fmla="*/ 92219 h 184438"/>
                <a:gd name="connsiteX1" fmla="*/ 92219 w 184438"/>
                <a:gd name="connsiteY1" fmla="*/ 184439 h 184438"/>
                <a:gd name="connsiteX2" fmla="*/ 0 w 184438"/>
                <a:gd name="connsiteY2" fmla="*/ 92219 h 184438"/>
                <a:gd name="connsiteX3" fmla="*/ 92219 w 184438"/>
                <a:gd name="connsiteY3" fmla="*/ 0 h 184438"/>
                <a:gd name="connsiteX4" fmla="*/ 184439 w 184438"/>
                <a:gd name="connsiteY4" fmla="*/ 92219 h 18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8" h="184438">
                  <a:moveTo>
                    <a:pt x="184439" y="92219"/>
                  </a:moveTo>
                  <a:cubicBezTo>
                    <a:pt x="184439" y="143151"/>
                    <a:pt x="143151" y="184439"/>
                    <a:pt x="92219" y="184439"/>
                  </a:cubicBezTo>
                  <a:cubicBezTo>
                    <a:pt x="41288" y="184439"/>
                    <a:pt x="0" y="143151"/>
                    <a:pt x="0" y="92219"/>
                  </a:cubicBezTo>
                  <a:cubicBezTo>
                    <a:pt x="0" y="41288"/>
                    <a:pt x="41288" y="0"/>
                    <a:pt x="92219" y="0"/>
                  </a:cubicBezTo>
                  <a:cubicBezTo>
                    <a:pt x="143151" y="0"/>
                    <a:pt x="184439" y="41288"/>
                    <a:pt x="184439" y="92219"/>
                  </a:cubicBezTo>
                  <a:close/>
                </a:path>
              </a:pathLst>
            </a:custGeom>
            <a:solidFill>
              <a:schemeClr val="accent2"/>
            </a:solidFill>
            <a:ln w="64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sp>
        <p:nvSpPr>
          <p:cNvPr id="30" name="pole tekstowe 29">
            <a:extLst>
              <a:ext uri="{FF2B5EF4-FFF2-40B4-BE49-F238E27FC236}">
                <a16:creationId xmlns:a16="http://schemas.microsoft.com/office/drawing/2014/main" id="{0C091C2D-963A-480D-A318-DC71973AB020}"/>
              </a:ext>
            </a:extLst>
          </p:cNvPr>
          <p:cNvSpPr txBox="1"/>
          <p:nvPr/>
        </p:nvSpPr>
        <p:spPr>
          <a:xfrm>
            <a:off x="691976" y="5026686"/>
            <a:ext cx="423755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BEC9D3">
                    <a:lumMod val="75000"/>
                  </a:srgbClr>
                </a:solidFill>
                <a:effectLst/>
                <a:uLnTx/>
                <a:uFillTx/>
                <a:latin typeface="Calibri" panose="020F0502020204030204" pitchFamily="34" charset="0"/>
                <a:ea typeface="+mn-ea"/>
                <a:cs typeface="Calibri" panose="020F0502020204030204" pitchFamily="34" charset="0"/>
              </a:rPr>
              <a:t>+ </a:t>
            </a:r>
            <a:r>
              <a:rPr kumimoji="0" lang="pl-PL" sz="1800" b="1" i="0" u="none" strike="noStrike" kern="1200" cap="none" spc="0" normalizeH="0" baseline="0" noProof="0" dirty="0">
                <a:ln>
                  <a:noFill/>
                </a:ln>
                <a:solidFill>
                  <a:srgbClr val="BEC9D3">
                    <a:lumMod val="75000"/>
                  </a:srgbClr>
                </a:solidFill>
                <a:effectLst/>
                <a:uLnTx/>
                <a:uFillTx/>
                <a:latin typeface="Calibri" panose="020F0502020204030204" pitchFamily="34" charset="0"/>
                <a:ea typeface="+mn-ea"/>
                <a:cs typeface="Calibri" panose="020F0502020204030204" pitchFamily="34" charset="0"/>
              </a:rPr>
              <a:t>72,5</a:t>
            </a:r>
            <a:r>
              <a:rPr kumimoji="0" lang="en-US" sz="1800" b="1" i="0" u="none" strike="noStrike" kern="1200" cap="none" spc="0" normalizeH="0" baseline="0" noProof="0" dirty="0">
                <a:ln>
                  <a:noFill/>
                </a:ln>
                <a:solidFill>
                  <a:srgbClr val="BEC9D3">
                    <a:lumMod val="75000"/>
                  </a:srgbClr>
                </a:solidFill>
                <a:effectLst/>
                <a:uLnTx/>
                <a:uFillTx/>
                <a:latin typeface="Calibri" panose="020F0502020204030204" pitchFamily="34" charset="0"/>
                <a:ea typeface="+mn-ea"/>
                <a:cs typeface="Calibri" panose="020F0502020204030204" pitchFamily="34" charset="0"/>
              </a:rPr>
              <a:t> </a:t>
            </a:r>
            <a:r>
              <a:rPr kumimoji="0" lang="en-US" sz="1800" b="1" i="0" u="none" strike="noStrike" kern="1200" cap="none" spc="0" normalizeH="0" baseline="0" noProof="0" dirty="0" err="1">
                <a:ln>
                  <a:noFill/>
                </a:ln>
                <a:solidFill>
                  <a:srgbClr val="BEC9D3">
                    <a:lumMod val="75000"/>
                  </a:srgbClr>
                </a:solidFill>
                <a:effectLst/>
                <a:uLnTx/>
                <a:uFillTx/>
                <a:latin typeface="Calibri" panose="020F0502020204030204" pitchFamily="34" charset="0"/>
                <a:ea typeface="+mn-ea"/>
                <a:cs typeface="Calibri" panose="020F0502020204030204" pitchFamily="34" charset="0"/>
              </a:rPr>
              <a:t>mPLN</a:t>
            </a:r>
            <a:r>
              <a:rPr kumimoji="0" lang="en-US" sz="1800" b="1" i="0" u="none" strike="noStrike" kern="1200" cap="none" spc="0" normalizeH="0" baseline="0" noProof="0" dirty="0">
                <a:ln>
                  <a:noFill/>
                </a:ln>
                <a:solidFill>
                  <a:srgbClr val="BEC9D3">
                    <a:lumMod val="75000"/>
                  </a:srgbClr>
                </a:solidFill>
                <a:effectLst/>
                <a:uLnTx/>
                <a:uFillTx/>
                <a:latin typeface="Calibri" panose="020F0502020204030204" pitchFamily="34" charset="0"/>
                <a:ea typeface="+mn-ea"/>
                <a:cs typeface="Calibri" panose="020F0502020204030204" pitchFamily="34" charset="0"/>
              </a:rPr>
              <a:t> in 202</a:t>
            </a:r>
            <a:r>
              <a:rPr kumimoji="0" lang="pl-PL" sz="1800" b="1" i="0" u="none" strike="noStrike" kern="1200" cap="none" spc="0" normalizeH="0" baseline="0" noProof="0" dirty="0">
                <a:ln>
                  <a:noFill/>
                </a:ln>
                <a:solidFill>
                  <a:srgbClr val="BEC9D3">
                    <a:lumMod val="75000"/>
                  </a:srgbClr>
                </a:solidFill>
                <a:effectLst/>
                <a:uLnTx/>
                <a:uFillTx/>
                <a:latin typeface="Calibri" panose="020F0502020204030204" pitchFamily="34" charset="0"/>
                <a:ea typeface="+mn-ea"/>
                <a:cs typeface="Calibri" panose="020F0502020204030204" pitchFamily="34" charset="0"/>
              </a:rPr>
              <a:t>5</a:t>
            </a:r>
            <a:r>
              <a:rPr kumimoji="0" lang="en-US" sz="1800" b="1" i="0" u="none" strike="noStrike" kern="1200" cap="none" spc="0" normalizeH="0" baseline="0" noProof="0" dirty="0">
                <a:ln>
                  <a:noFill/>
                </a:ln>
                <a:solidFill>
                  <a:srgbClr val="BEC9D3">
                    <a:lumMod val="75000"/>
                  </a:srgbClr>
                </a:solidFill>
                <a:effectLst/>
                <a:uLnTx/>
                <a:uFillTx/>
                <a:latin typeface="Calibri" panose="020F0502020204030204" pitchFamily="34" charset="0"/>
                <a:ea typeface="+mn-ea"/>
                <a:cs typeface="Calibri" panose="020F050202020403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BEC9D3">
                    <a:lumMod val="75000"/>
                  </a:srgbClr>
                </a:solidFill>
                <a:effectLst/>
                <a:uLnTx/>
                <a:uFillTx/>
                <a:latin typeface="Calibri" panose="020F0502020204030204" pitchFamily="34" charset="0"/>
                <a:ea typeface="+mn-ea"/>
                <a:cs typeface="Calibri" panose="020F0502020204030204" pitchFamily="34" charset="0"/>
              </a:rPr>
              <a:t>up-sell on customers from Partners</a:t>
            </a:r>
            <a:endParaRPr kumimoji="0" lang="en-US" sz="1200" b="0" i="0" u="none" strike="noStrike" kern="1200" cap="none" spc="0" normalizeH="0" baseline="0" noProof="0" dirty="0">
              <a:ln>
                <a:noFill/>
              </a:ln>
              <a:solidFill>
                <a:srgbClr val="BEC9D3">
                  <a:lumMod val="7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srgbClr val="BEC9D3">
                    <a:lumMod val="75000"/>
                  </a:srgbClr>
                </a:solidFill>
                <a:effectLst/>
                <a:uLnTx/>
                <a:uFillTx/>
                <a:latin typeface="Calibri" panose="020F0502020204030204" pitchFamily="34" charset="0"/>
                <a:ea typeface="+mn-ea"/>
                <a:cs typeface="Calibri" panose="020F0502020204030204" pitchFamily="34" charset="0"/>
              </a:rPr>
              <a:t>(investment loan, overdraft, business loan, preferential loans)</a:t>
            </a:r>
          </a:p>
        </p:txBody>
      </p:sp>
      <p:sp>
        <p:nvSpPr>
          <p:cNvPr id="28" name="Symbol zastępczy zawartości 2">
            <a:extLst>
              <a:ext uri="{FF2B5EF4-FFF2-40B4-BE49-F238E27FC236}">
                <a16:creationId xmlns:a16="http://schemas.microsoft.com/office/drawing/2014/main" id="{A8EA1D79-BA12-4A51-A5F5-99A7D4CCCDE5}"/>
              </a:ext>
            </a:extLst>
          </p:cNvPr>
          <p:cNvSpPr txBox="1">
            <a:spLocks/>
          </p:cNvSpPr>
          <p:nvPr/>
        </p:nvSpPr>
        <p:spPr bwMode="gray">
          <a:xfrm>
            <a:off x="10949787" y="2694191"/>
            <a:ext cx="1161762" cy="420786"/>
          </a:xfrm>
          <a:prstGeom prst="rect">
            <a:avLst/>
          </a:prstGeom>
        </p:spPr>
        <p:txBody>
          <a:bodyPr vert="horz" lIns="0" tIns="0" rIns="0" bIns="0" rtlCol="0" anchor="t" anchorCtr="0">
            <a:noAutofit/>
          </a:bodyPr>
          <a:lstStyle>
            <a:lvl1pPr marL="359991" indent="-359991" algn="l" defTabSz="914341" rtl="0" eaLnBrk="1" latinLnBrk="0" hangingPunct="1">
              <a:lnSpc>
                <a:spcPct val="82000"/>
              </a:lnSpc>
              <a:spcBef>
                <a:spcPts val="0"/>
              </a:spcBef>
              <a:spcAft>
                <a:spcPts val="1600"/>
              </a:spcAft>
              <a:buClr>
                <a:srgbClr val="009597"/>
              </a:buClr>
              <a:buSzPct val="100000"/>
              <a:buFont typeface="Wingdings" panose="05000000000000000000" pitchFamily="2" charset="2"/>
              <a:buChar char="§"/>
              <a:defRPr sz="1867" b="0" kern="1200" cap="none" baseline="0">
                <a:solidFill>
                  <a:schemeClr val="accent3"/>
                </a:solidFill>
                <a:latin typeface="+mn-lt"/>
                <a:ea typeface="+mn-ea"/>
                <a:cs typeface="+mn-cs"/>
              </a:defRPr>
            </a:lvl1pPr>
            <a:lvl2pPr marL="815980" indent="-239994" algn="l" defTabSz="914341" rtl="0" eaLnBrk="1" latinLnBrk="0" hangingPunct="1">
              <a:lnSpc>
                <a:spcPct val="82000"/>
              </a:lnSpc>
              <a:spcBef>
                <a:spcPts val="0"/>
              </a:spcBef>
              <a:spcAft>
                <a:spcPts val="1600"/>
              </a:spcAft>
              <a:buSzPct val="100000"/>
              <a:buFont typeface="Wingdings" pitchFamily="2" charset="2"/>
              <a:buChar char="§"/>
              <a:defRPr sz="1867" kern="1200" cap="none">
                <a:solidFill>
                  <a:schemeClr val="tx1"/>
                </a:solidFill>
                <a:latin typeface="+mn-lt"/>
                <a:ea typeface="+mn-ea"/>
                <a:cs typeface="+mn-cs"/>
              </a:defRPr>
            </a:lvl2pPr>
            <a:lvl3pPr marL="1391965" indent="-239994" algn="l" defTabSz="914341" rtl="0" eaLnBrk="1" latinLnBrk="0" hangingPunct="1">
              <a:lnSpc>
                <a:spcPct val="82000"/>
              </a:lnSpc>
              <a:spcBef>
                <a:spcPts val="0"/>
              </a:spcBef>
              <a:spcAft>
                <a:spcPts val="1600"/>
              </a:spcAft>
              <a:buClr>
                <a:schemeClr val="accent3"/>
              </a:buClr>
              <a:buSzPct val="100000"/>
              <a:buFont typeface="Wingdings" pitchFamily="2" charset="2"/>
              <a:buChar char="§"/>
              <a:defRPr sz="1867" kern="1200" cap="none">
                <a:solidFill>
                  <a:schemeClr val="accent3"/>
                </a:solidFill>
                <a:latin typeface="+mn-lt"/>
                <a:ea typeface="+mn-ea"/>
                <a:cs typeface="+mn-cs"/>
              </a:defRPr>
            </a:lvl3pPr>
            <a:lvl4pPr marL="1967951" indent="-239994" algn="l" defTabSz="914341" rtl="0" eaLnBrk="1" latinLnBrk="0" hangingPunct="1">
              <a:lnSpc>
                <a:spcPct val="82000"/>
              </a:lnSpc>
              <a:spcBef>
                <a:spcPts val="0"/>
              </a:spcBef>
              <a:spcAft>
                <a:spcPts val="1600"/>
              </a:spcAft>
              <a:buClr>
                <a:schemeClr val="accent1"/>
              </a:buClr>
              <a:buSzPct val="100000"/>
              <a:buFont typeface="Wingdings" pitchFamily="2" charset="2"/>
              <a:buChar char="§"/>
              <a:defRPr sz="1867" b="0" kern="1200" cap="none" baseline="0">
                <a:solidFill>
                  <a:schemeClr val="tx1"/>
                </a:solidFill>
                <a:latin typeface="+mn-lt"/>
                <a:ea typeface="+mn-ea"/>
                <a:cs typeface="+mn-cs"/>
              </a:defRPr>
            </a:lvl4pPr>
            <a:lvl5pPr marL="2543936" indent="-239994" algn="l" defTabSz="914341" rtl="0" eaLnBrk="1" latinLnBrk="0" hangingPunct="1">
              <a:lnSpc>
                <a:spcPct val="95000"/>
              </a:lnSpc>
              <a:spcBef>
                <a:spcPts val="0"/>
              </a:spcBef>
              <a:spcAft>
                <a:spcPts val="1600"/>
              </a:spcAft>
              <a:buClr>
                <a:schemeClr val="accent1"/>
              </a:buClr>
              <a:buSzPct val="100000"/>
              <a:buFont typeface="Wingdings" pitchFamily="2" charset="2"/>
              <a:buChar char="§"/>
              <a:defRPr sz="1867" kern="1200" cap="none">
                <a:solidFill>
                  <a:schemeClr val="tx1"/>
                </a:solidFill>
                <a:latin typeface="+mn-lt"/>
                <a:ea typeface="+mn-ea"/>
                <a:cs typeface="+mn-cs"/>
              </a:defRPr>
            </a:lvl5pPr>
            <a:lvl6pPr marL="2514436"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1" rtl="0" eaLnBrk="1" fontAlgn="auto" latinLnBrk="0" hangingPunct="1">
              <a:lnSpc>
                <a:spcPct val="100000"/>
              </a:lnSpc>
              <a:spcBef>
                <a:spcPts val="1200"/>
              </a:spcBef>
              <a:spcAft>
                <a:spcPts val="1600"/>
              </a:spcAft>
              <a:buClr>
                <a:srgbClr val="009597"/>
              </a:buClr>
              <a:buSzPct val="100000"/>
              <a:buFont typeface="Wingdings" panose="05000000000000000000" pitchFamily="2" charset="2"/>
              <a:buNone/>
              <a:tabLst/>
              <a:defRPr/>
            </a:pPr>
            <a:r>
              <a:rPr kumimoji="0" lang="en-US" sz="3600" b="1" i="0" u="none" strike="noStrike" kern="1200" cap="none" spc="0" normalizeH="0" baseline="0" noProof="0" dirty="0">
                <a:ln>
                  <a:noFill/>
                </a:ln>
                <a:solidFill>
                  <a:srgbClr val="009597"/>
                </a:solidFill>
                <a:effectLst/>
                <a:uLnTx/>
                <a:uFillTx/>
                <a:latin typeface="Calibri" panose="020F0502020204030204" pitchFamily="34" charset="0"/>
                <a:ea typeface="+mn-ea"/>
                <a:cs typeface="Calibri" panose="020F0502020204030204" pitchFamily="34" charset="0"/>
              </a:rPr>
              <a:t>202</a:t>
            </a:r>
            <a:r>
              <a:rPr kumimoji="0" lang="pl-PL" sz="3600" b="1" i="0" u="none" strike="noStrike" kern="1200" cap="none" spc="0" normalizeH="0" baseline="0" noProof="0" dirty="0">
                <a:ln>
                  <a:noFill/>
                </a:ln>
                <a:solidFill>
                  <a:srgbClr val="009597"/>
                </a:solidFill>
                <a:effectLst/>
                <a:uLnTx/>
                <a:uFillTx/>
                <a:latin typeface="Calibri" panose="020F0502020204030204" pitchFamily="34" charset="0"/>
                <a:ea typeface="+mn-ea"/>
                <a:cs typeface="Calibri" panose="020F0502020204030204" pitchFamily="34" charset="0"/>
              </a:rPr>
              <a:t>6</a:t>
            </a:r>
            <a:endParaRPr kumimoji="0" lang="en-US" sz="3600" b="1" i="0" u="none" strike="noStrike" kern="1200" cap="none" spc="0" normalizeH="0" baseline="0" noProof="0" dirty="0">
              <a:ln>
                <a:noFill/>
              </a:ln>
              <a:solidFill>
                <a:srgbClr val="009597"/>
              </a:solidFill>
              <a:effectLst/>
              <a:uLnTx/>
              <a:uFillTx/>
              <a:latin typeface="Calibri" panose="020F0502020204030204" pitchFamily="34" charset="0"/>
              <a:ea typeface="+mn-ea"/>
              <a:cs typeface="Calibri" panose="020F0502020204030204" pitchFamily="34" charset="0"/>
            </a:endParaRPr>
          </a:p>
        </p:txBody>
      </p:sp>
      <p:sp>
        <p:nvSpPr>
          <p:cNvPr id="29" name="pole tekstowe 28">
            <a:extLst>
              <a:ext uri="{FF2B5EF4-FFF2-40B4-BE49-F238E27FC236}">
                <a16:creationId xmlns:a16="http://schemas.microsoft.com/office/drawing/2014/main" id="{F4CCFD29-7290-4DC6-892D-F544BE9997AA}"/>
              </a:ext>
            </a:extLst>
          </p:cNvPr>
          <p:cNvSpPr txBox="1"/>
          <p:nvPr/>
        </p:nvSpPr>
        <p:spPr>
          <a:xfrm>
            <a:off x="9369135" y="2958674"/>
            <a:ext cx="1895255" cy="595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81BC00"/>
                </a:solidFill>
                <a:effectLst/>
                <a:uLnTx/>
                <a:uFillTx/>
                <a:latin typeface="Arial" panose="020B0604020202020204"/>
                <a:ea typeface="+mn-ea"/>
                <a:cs typeface="+mn-cs"/>
              </a:rPr>
              <a:t>3</a:t>
            </a:r>
            <a:r>
              <a:rPr kumimoji="0" lang="pl-PL" sz="1867" b="1" i="0" u="none" strike="noStrike" kern="1200" cap="none" spc="0" normalizeH="0" baseline="0" noProof="0" dirty="0">
                <a:ln>
                  <a:noFill/>
                </a:ln>
                <a:solidFill>
                  <a:srgbClr val="81BC00"/>
                </a:solidFill>
                <a:effectLst/>
                <a:uLnTx/>
                <a:uFillTx/>
                <a:latin typeface="Arial" panose="020B0604020202020204"/>
                <a:ea typeface="+mn-ea"/>
                <a:cs typeface="+mn-cs"/>
              </a:rPr>
              <a:t>65</a:t>
            </a:r>
            <a:endParaRPr kumimoji="0" lang="en-US" sz="1867" b="1" i="0" u="none" strike="noStrike" kern="1200" cap="none" spc="0" normalizeH="0" baseline="0" noProof="0" dirty="0">
              <a:ln>
                <a:noFill/>
              </a:ln>
              <a:solidFill>
                <a:srgbClr val="81BC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E93A5"/>
                </a:solidFill>
                <a:effectLst/>
                <a:uLnTx/>
                <a:uFillTx/>
                <a:latin typeface="Arial" panose="020B0604020202020204"/>
                <a:ea typeface="+mn-ea"/>
                <a:cs typeface="+mn-cs"/>
              </a:rPr>
              <a:t>New customers</a:t>
            </a:r>
          </a:p>
        </p:txBody>
      </p:sp>
      <p:sp>
        <p:nvSpPr>
          <p:cNvPr id="31" name="pole tekstowe 30">
            <a:extLst>
              <a:ext uri="{FF2B5EF4-FFF2-40B4-BE49-F238E27FC236}">
                <a16:creationId xmlns:a16="http://schemas.microsoft.com/office/drawing/2014/main" id="{20BB77DF-D3A5-4BF0-998F-6F8B4F53F8C9}"/>
              </a:ext>
            </a:extLst>
          </p:cNvPr>
          <p:cNvSpPr txBox="1"/>
          <p:nvPr/>
        </p:nvSpPr>
        <p:spPr>
          <a:xfrm>
            <a:off x="7347260" y="1294631"/>
            <a:ext cx="32314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009597"/>
                </a:solidFill>
                <a:effectLst/>
                <a:uLnTx/>
                <a:uFillTx/>
                <a:latin typeface="Arial" panose="020B0604020202020204"/>
                <a:ea typeface="+mn-ea"/>
                <a:cs typeface="+mn-cs"/>
              </a:rPr>
              <a:t>1650</a:t>
            </a:r>
            <a:endParaRPr kumimoji="0" lang="en-US" sz="1800" b="1" i="0" u="none" strike="noStrike" kern="1200" cap="none" spc="0" normalizeH="0" baseline="0" noProof="0" dirty="0">
              <a:ln>
                <a:noFill/>
              </a:ln>
              <a:solidFill>
                <a:srgbClr val="009597"/>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E93A5"/>
                </a:solidFill>
                <a:effectLst/>
                <a:uLnTx/>
                <a:uFillTx/>
                <a:latin typeface="Arial" panose="020B0604020202020204"/>
                <a:ea typeface="+mn-ea"/>
                <a:cs typeface="+mn-cs"/>
              </a:rPr>
              <a:t>Leads from Commercial Partners</a:t>
            </a:r>
          </a:p>
        </p:txBody>
      </p:sp>
      <p:sp>
        <p:nvSpPr>
          <p:cNvPr id="32" name="pole tekstowe 31">
            <a:extLst>
              <a:ext uri="{FF2B5EF4-FFF2-40B4-BE49-F238E27FC236}">
                <a16:creationId xmlns:a16="http://schemas.microsoft.com/office/drawing/2014/main" id="{8E1C11EE-237A-4CDE-B2E5-B9A9111C2EF2}"/>
              </a:ext>
            </a:extLst>
          </p:cNvPr>
          <p:cNvSpPr txBox="1"/>
          <p:nvPr/>
        </p:nvSpPr>
        <p:spPr>
          <a:xfrm>
            <a:off x="9215274" y="3763280"/>
            <a:ext cx="285384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2</a:t>
            </a:r>
            <a:r>
              <a:rPr kumimoji="0" lang="pl-PL" sz="18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53</a:t>
            </a:r>
            <a:r>
              <a:rPr kumimoji="0" lang="en-US" sz="18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 mPLN </a:t>
            </a:r>
            <a:r>
              <a:rPr kumimoji="0" lang="en-US" sz="14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of sales</a:t>
            </a:r>
            <a:r>
              <a:rPr kumimoji="0" lang="pl-PL" sz="14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 </a:t>
            </a:r>
            <a:r>
              <a:rPr kumimoji="0" lang="pl-PL" sz="1400" b="1" i="0" u="none" strike="noStrike" kern="1200" cap="none" spc="0" normalizeH="0" baseline="0" noProof="0" dirty="0" err="1">
                <a:ln>
                  <a:noFill/>
                </a:ln>
                <a:solidFill>
                  <a:srgbClr val="7E93A5"/>
                </a:solidFill>
                <a:effectLst/>
                <a:uLnTx/>
                <a:uFillTx/>
                <a:latin typeface="Calibri" panose="020F0502020204030204" pitchFamily="34" charset="0"/>
                <a:ea typeface="+mn-ea"/>
                <a:cs typeface="Calibri" panose="020F0502020204030204" pitchFamily="34" charset="0"/>
              </a:rPr>
              <a:t>revolving</a:t>
            </a:r>
            <a:endParaRPr kumimoji="0" lang="en-US" sz="14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endParaRPr>
          </a:p>
        </p:txBody>
      </p:sp>
      <p:sp>
        <p:nvSpPr>
          <p:cNvPr id="37" name="pole tekstowe 36">
            <a:extLst>
              <a:ext uri="{FF2B5EF4-FFF2-40B4-BE49-F238E27FC236}">
                <a16:creationId xmlns:a16="http://schemas.microsoft.com/office/drawing/2014/main" id="{87E69E59-C305-4C90-8E29-65E17D29B7D7}"/>
              </a:ext>
            </a:extLst>
          </p:cNvPr>
          <p:cNvSpPr txBox="1"/>
          <p:nvPr/>
        </p:nvSpPr>
        <p:spPr>
          <a:xfrm>
            <a:off x="8957119" y="2115514"/>
            <a:ext cx="2382029" cy="595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BEC9D3"/>
                </a:solidFill>
                <a:effectLst/>
                <a:uLnTx/>
                <a:uFillTx/>
                <a:latin typeface="Arial" panose="020B0604020202020204"/>
                <a:ea typeface="+mn-ea"/>
                <a:cs typeface="+mn-cs"/>
              </a:rPr>
              <a:t> </a:t>
            </a:r>
            <a:r>
              <a:rPr kumimoji="0" lang="pl-PL" sz="1867" b="1" i="0" u="none" strike="noStrike" kern="1200" cap="none" spc="0" normalizeH="0" baseline="0" noProof="0" dirty="0">
                <a:ln>
                  <a:noFill/>
                </a:ln>
                <a:solidFill>
                  <a:srgbClr val="BEC9D3"/>
                </a:solidFill>
                <a:effectLst/>
                <a:uLnTx/>
                <a:uFillTx/>
                <a:latin typeface="Arial" panose="020B0604020202020204"/>
                <a:ea typeface="+mn-ea"/>
                <a:cs typeface="+mn-cs"/>
              </a:rPr>
              <a:t>1000</a:t>
            </a:r>
            <a:r>
              <a:rPr kumimoji="0" lang="en-US" sz="1867" b="1" i="0" u="none" strike="noStrike" kern="1200" cap="none" spc="0" normalizeH="0" baseline="0" noProof="0" dirty="0">
                <a:ln>
                  <a:noFill/>
                </a:ln>
                <a:solidFill>
                  <a:srgbClr val="BEC9D3"/>
                </a:solidFill>
                <a:effectLst/>
                <a:uLnTx/>
                <a:uFillTx/>
                <a:latin typeface="Arial" panose="020B0604020202020204"/>
                <a:ea typeface="+mn-ea"/>
                <a:cs typeface="+mn-cs"/>
              </a:rPr>
              <a:t> / </a:t>
            </a:r>
            <a:r>
              <a:rPr kumimoji="0" lang="pl-PL" sz="1867" b="1" i="0" u="none" strike="noStrike" kern="1200" cap="none" spc="0" normalizeH="0" baseline="0" noProof="0" dirty="0">
                <a:ln>
                  <a:noFill/>
                </a:ln>
                <a:solidFill>
                  <a:srgbClr val="BEC9D3"/>
                </a:solidFill>
                <a:effectLst/>
                <a:uLnTx/>
                <a:uFillTx/>
                <a:latin typeface="Arial" panose="020B0604020202020204"/>
                <a:ea typeface="+mn-ea"/>
                <a:cs typeface="+mn-cs"/>
              </a:rPr>
              <a:t>800</a:t>
            </a:r>
            <a:endParaRPr kumimoji="0" lang="en-US" sz="1867" b="1" i="0" u="none" strike="noStrike" kern="1200" cap="none" spc="0" normalizeH="0" baseline="0" noProof="0" dirty="0">
              <a:ln>
                <a:noFill/>
              </a:ln>
              <a:solidFill>
                <a:srgbClr val="BEC9D3"/>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E93A5"/>
                </a:solidFill>
                <a:effectLst/>
                <a:uLnTx/>
                <a:uFillTx/>
                <a:latin typeface="Arial" panose="020B0604020202020204"/>
                <a:ea typeface="+mn-ea"/>
                <a:cs typeface="+mn-cs"/>
              </a:rPr>
              <a:t> </a:t>
            </a:r>
            <a:r>
              <a:rPr kumimoji="0" lang="en-US" sz="1400" b="1" i="0" u="none" strike="noStrike" kern="1200" cap="none" spc="0" normalizeH="0" baseline="0" noProof="0" dirty="0">
                <a:ln>
                  <a:noFill/>
                </a:ln>
                <a:solidFill>
                  <a:srgbClr val="7E93A5"/>
                </a:solidFill>
                <a:effectLst/>
                <a:uLnTx/>
                <a:uFillTx/>
                <a:latin typeface="Arial" panose="020B0604020202020204"/>
                <a:ea typeface="+mn-ea"/>
                <a:cs typeface="+mn-cs"/>
              </a:rPr>
              <a:t>Contracts / Clients</a:t>
            </a:r>
          </a:p>
        </p:txBody>
      </p:sp>
      <p:grpSp>
        <p:nvGrpSpPr>
          <p:cNvPr id="38" name="Grupa 37">
            <a:extLst>
              <a:ext uri="{FF2B5EF4-FFF2-40B4-BE49-F238E27FC236}">
                <a16:creationId xmlns:a16="http://schemas.microsoft.com/office/drawing/2014/main" id="{C597515E-DCAA-4A34-A237-5D6D881A8528}"/>
              </a:ext>
            </a:extLst>
          </p:cNvPr>
          <p:cNvGrpSpPr/>
          <p:nvPr/>
        </p:nvGrpSpPr>
        <p:grpSpPr>
          <a:xfrm>
            <a:off x="7535230" y="1898040"/>
            <a:ext cx="1264363" cy="800531"/>
            <a:chOff x="1053806" y="2215792"/>
            <a:chExt cx="611060" cy="385968"/>
          </a:xfrm>
        </p:grpSpPr>
        <p:sp>
          <p:nvSpPr>
            <p:cNvPr id="39" name="Dowolny kształt 17">
              <a:extLst>
                <a:ext uri="{FF2B5EF4-FFF2-40B4-BE49-F238E27FC236}">
                  <a16:creationId xmlns:a16="http://schemas.microsoft.com/office/drawing/2014/main" id="{CB532D4A-8FAB-45EA-BC8A-DC5357A56653}"/>
                </a:ext>
              </a:extLst>
            </p:cNvPr>
            <p:cNvSpPr/>
            <p:nvPr/>
          </p:nvSpPr>
          <p:spPr>
            <a:xfrm>
              <a:off x="1053806" y="2215792"/>
              <a:ext cx="184438" cy="184438"/>
            </a:xfrm>
            <a:custGeom>
              <a:avLst/>
              <a:gdLst>
                <a:gd name="connsiteX0" fmla="*/ 184439 w 184438"/>
                <a:gd name="connsiteY0" fmla="*/ 92219 h 184438"/>
                <a:gd name="connsiteX1" fmla="*/ 92219 w 184438"/>
                <a:gd name="connsiteY1" fmla="*/ 184439 h 184438"/>
                <a:gd name="connsiteX2" fmla="*/ 0 w 184438"/>
                <a:gd name="connsiteY2" fmla="*/ 92219 h 184438"/>
                <a:gd name="connsiteX3" fmla="*/ 92219 w 184438"/>
                <a:gd name="connsiteY3" fmla="*/ 0 h 184438"/>
                <a:gd name="connsiteX4" fmla="*/ 184439 w 184438"/>
                <a:gd name="connsiteY4" fmla="*/ 92219 h 18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8" h="184438">
                  <a:moveTo>
                    <a:pt x="184439" y="92219"/>
                  </a:moveTo>
                  <a:cubicBezTo>
                    <a:pt x="184439" y="143151"/>
                    <a:pt x="143151" y="184439"/>
                    <a:pt x="92219" y="184439"/>
                  </a:cubicBezTo>
                  <a:cubicBezTo>
                    <a:pt x="41288" y="184439"/>
                    <a:pt x="0" y="143151"/>
                    <a:pt x="0" y="92219"/>
                  </a:cubicBezTo>
                  <a:cubicBezTo>
                    <a:pt x="0" y="41288"/>
                    <a:pt x="41288" y="0"/>
                    <a:pt x="92219" y="0"/>
                  </a:cubicBezTo>
                  <a:cubicBezTo>
                    <a:pt x="143151" y="0"/>
                    <a:pt x="184439" y="41288"/>
                    <a:pt x="184439" y="92219"/>
                  </a:cubicBezTo>
                  <a:close/>
                </a:path>
              </a:pathLst>
            </a:custGeom>
            <a:solidFill>
              <a:schemeClr val="accent1"/>
            </a:solidFill>
            <a:ln w="64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0" name="Dowolny kształt 18">
              <a:extLst>
                <a:ext uri="{FF2B5EF4-FFF2-40B4-BE49-F238E27FC236}">
                  <a16:creationId xmlns:a16="http://schemas.microsoft.com/office/drawing/2014/main" id="{68F9EF75-CEAC-4C87-AD92-570F513C0741}"/>
                </a:ext>
              </a:extLst>
            </p:cNvPr>
            <p:cNvSpPr/>
            <p:nvPr/>
          </p:nvSpPr>
          <p:spPr>
            <a:xfrm>
              <a:off x="1480428" y="2417322"/>
              <a:ext cx="184438" cy="184438"/>
            </a:xfrm>
            <a:custGeom>
              <a:avLst/>
              <a:gdLst>
                <a:gd name="connsiteX0" fmla="*/ 184439 w 184438"/>
                <a:gd name="connsiteY0" fmla="*/ 92219 h 184438"/>
                <a:gd name="connsiteX1" fmla="*/ 92219 w 184438"/>
                <a:gd name="connsiteY1" fmla="*/ 184439 h 184438"/>
                <a:gd name="connsiteX2" fmla="*/ 0 w 184438"/>
                <a:gd name="connsiteY2" fmla="*/ 92219 h 184438"/>
                <a:gd name="connsiteX3" fmla="*/ 92219 w 184438"/>
                <a:gd name="connsiteY3" fmla="*/ 0 h 184438"/>
                <a:gd name="connsiteX4" fmla="*/ 184439 w 184438"/>
                <a:gd name="connsiteY4" fmla="*/ 92219 h 18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8" h="184438">
                  <a:moveTo>
                    <a:pt x="184439" y="92219"/>
                  </a:moveTo>
                  <a:cubicBezTo>
                    <a:pt x="184439" y="143151"/>
                    <a:pt x="143151" y="184439"/>
                    <a:pt x="92219" y="184439"/>
                  </a:cubicBezTo>
                  <a:cubicBezTo>
                    <a:pt x="41288" y="184439"/>
                    <a:pt x="0" y="143151"/>
                    <a:pt x="0" y="92219"/>
                  </a:cubicBezTo>
                  <a:cubicBezTo>
                    <a:pt x="0" y="41288"/>
                    <a:pt x="41288" y="0"/>
                    <a:pt x="92219" y="0"/>
                  </a:cubicBezTo>
                  <a:cubicBezTo>
                    <a:pt x="143151" y="0"/>
                    <a:pt x="184439" y="41288"/>
                    <a:pt x="184439" y="92219"/>
                  </a:cubicBezTo>
                  <a:close/>
                </a:path>
              </a:pathLst>
            </a:custGeom>
            <a:solidFill>
              <a:schemeClr val="accent2"/>
            </a:solidFill>
            <a:ln w="64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sp>
        <p:nvSpPr>
          <p:cNvPr id="44" name="pole tekstowe 43">
            <a:extLst>
              <a:ext uri="{FF2B5EF4-FFF2-40B4-BE49-F238E27FC236}">
                <a16:creationId xmlns:a16="http://schemas.microsoft.com/office/drawing/2014/main" id="{FB73BFED-075C-4159-8B00-AFD74A0E1D83}"/>
              </a:ext>
            </a:extLst>
          </p:cNvPr>
          <p:cNvSpPr txBox="1"/>
          <p:nvPr/>
        </p:nvSpPr>
        <p:spPr>
          <a:xfrm>
            <a:off x="7891914" y="5073162"/>
            <a:ext cx="423755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+ 80 m</a:t>
            </a:r>
            <a:r>
              <a:rPr kumimoji="0" lang="en-US" sz="18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PLN</a:t>
            </a:r>
            <a:r>
              <a:rPr kumimoji="0" lang="pl-PL" sz="18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 in 2026</a:t>
            </a:r>
            <a:endParaRPr kumimoji="0" lang="en-US" sz="12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BEC9D3">
                    <a:lumMod val="75000"/>
                  </a:srgbClr>
                </a:solidFill>
                <a:effectLst/>
                <a:uLnTx/>
                <a:uFillTx/>
                <a:latin typeface="Calibri" panose="020F0502020204030204" pitchFamily="34" charset="0"/>
                <a:ea typeface="+mn-ea"/>
                <a:cs typeface="Calibri" panose="020F0502020204030204" pitchFamily="34" charset="0"/>
              </a:rPr>
              <a:t>up-sell on customers from Partners</a:t>
            </a:r>
            <a:endParaRPr kumimoji="0" lang="en-US" sz="1400" b="0" i="0" u="none" strike="noStrike" kern="1200" cap="none" spc="0" normalizeH="0" baseline="0" noProof="0" dirty="0">
              <a:ln>
                <a:noFill/>
              </a:ln>
              <a:solidFill>
                <a:srgbClr val="BEC9D3">
                  <a:lumMod val="7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srgbClr val="BEC9D3">
                    <a:lumMod val="75000"/>
                  </a:srgbClr>
                </a:solidFill>
                <a:effectLst/>
                <a:uLnTx/>
                <a:uFillTx/>
                <a:latin typeface="Calibri" panose="020F0502020204030204" pitchFamily="34" charset="0"/>
                <a:ea typeface="+mn-ea"/>
                <a:cs typeface="Calibri" panose="020F0502020204030204" pitchFamily="34" charset="0"/>
              </a:rPr>
              <a:t>(investment loan, overdraft, business loan, preferential loans</a:t>
            </a:r>
            <a:r>
              <a:rPr kumimoji="0" lang="en-US" sz="1100" b="0" i="0" u="sng" strike="noStrike" kern="1200" cap="none" spc="0" normalizeH="0" baseline="0" noProof="0" dirty="0">
                <a:ln>
                  <a:noFill/>
                </a:ln>
                <a:solidFill>
                  <a:srgbClr val="BEC9D3">
                    <a:lumMod val="75000"/>
                  </a:srgbClr>
                </a:solidFill>
                <a:effectLst/>
                <a:uLnTx/>
                <a:uFillTx/>
                <a:latin typeface="Calibri" panose="020F0502020204030204" pitchFamily="34" charset="0"/>
                <a:ea typeface="+mn-ea"/>
                <a:cs typeface="Calibri" panose="020F0502020204030204" pitchFamily="34" charset="0"/>
              </a:rPr>
              <a:t>)</a:t>
            </a:r>
          </a:p>
        </p:txBody>
      </p:sp>
      <p:grpSp>
        <p:nvGrpSpPr>
          <p:cNvPr id="33" name="Grupa 32">
            <a:extLst>
              <a:ext uri="{FF2B5EF4-FFF2-40B4-BE49-F238E27FC236}">
                <a16:creationId xmlns:a16="http://schemas.microsoft.com/office/drawing/2014/main" id="{8D998DF7-7EEB-4E59-9E99-CD612B382721}"/>
              </a:ext>
            </a:extLst>
          </p:cNvPr>
          <p:cNvGrpSpPr/>
          <p:nvPr/>
        </p:nvGrpSpPr>
        <p:grpSpPr>
          <a:xfrm>
            <a:off x="830783" y="1198054"/>
            <a:ext cx="6655208" cy="491646"/>
            <a:chOff x="2141973" y="1207244"/>
            <a:chExt cx="977725" cy="368735"/>
          </a:xfrm>
        </p:grpSpPr>
        <p:cxnSp>
          <p:nvCxnSpPr>
            <p:cNvPr id="34" name="Łącznik prosty 33">
              <a:extLst>
                <a:ext uri="{FF2B5EF4-FFF2-40B4-BE49-F238E27FC236}">
                  <a16:creationId xmlns:a16="http://schemas.microsoft.com/office/drawing/2014/main" id="{46CDE59F-059D-4616-9752-87722332BA04}"/>
                </a:ext>
              </a:extLst>
            </p:cNvPr>
            <p:cNvCxnSpPr/>
            <p:nvPr/>
          </p:nvCxnSpPr>
          <p:spPr>
            <a:xfrm flipV="1">
              <a:off x="2141973" y="1337151"/>
              <a:ext cx="0" cy="1800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Łącznik prosty 34">
              <a:extLst>
                <a:ext uri="{FF2B5EF4-FFF2-40B4-BE49-F238E27FC236}">
                  <a16:creationId xmlns:a16="http://schemas.microsoft.com/office/drawing/2014/main" id="{7E1371AC-9061-409B-87D6-D17C71279E20}"/>
                </a:ext>
              </a:extLst>
            </p:cNvPr>
            <p:cNvCxnSpPr/>
            <p:nvPr/>
          </p:nvCxnSpPr>
          <p:spPr>
            <a:xfrm>
              <a:off x="2145509" y="1337151"/>
              <a:ext cx="97418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Łącznik prosty ze strzałką 35">
              <a:extLst>
                <a:ext uri="{FF2B5EF4-FFF2-40B4-BE49-F238E27FC236}">
                  <a16:creationId xmlns:a16="http://schemas.microsoft.com/office/drawing/2014/main" id="{0FE1CC46-98A4-4B26-BD73-2B25E8E66BB1}"/>
                </a:ext>
              </a:extLst>
            </p:cNvPr>
            <p:cNvCxnSpPr/>
            <p:nvPr/>
          </p:nvCxnSpPr>
          <p:spPr>
            <a:xfrm>
              <a:off x="3113246" y="1329155"/>
              <a:ext cx="0" cy="246824"/>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pole tekstowe 44">
              <a:extLst>
                <a:ext uri="{FF2B5EF4-FFF2-40B4-BE49-F238E27FC236}">
                  <a16:creationId xmlns:a16="http://schemas.microsoft.com/office/drawing/2014/main" id="{0C9C7B61-2B8E-4418-9831-5176B8BE690B}"/>
                </a:ext>
              </a:extLst>
            </p:cNvPr>
            <p:cNvSpPr txBox="1"/>
            <p:nvPr/>
          </p:nvSpPr>
          <p:spPr>
            <a:xfrm>
              <a:off x="2574633" y="1207244"/>
              <a:ext cx="77997" cy="207750"/>
            </a:xfrm>
            <a:prstGeom prst="rect">
              <a:avLst/>
            </a:prstGeom>
            <a:solidFill>
              <a:schemeClr val="bg1"/>
            </a:solidFill>
            <a:ln>
              <a:solidFill>
                <a:schemeClr val="tx1"/>
              </a:solidFill>
            </a:ln>
          </p:spPr>
          <p:txBody>
            <a:bodyPr wrap="none" rtlCol="0">
              <a:spAutoFit/>
            </a:bodyPr>
            <a:lstStyle/>
            <a:p>
              <a:pPr marL="0" marR="0" lvl="0" indent="0" algn="l" defTabSz="467527"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9597"/>
                  </a:solidFill>
                  <a:effectLst/>
                  <a:uLnTx/>
                  <a:uFillTx/>
                  <a:latin typeface="Calibri" panose="020F0502020204030204" pitchFamily="34" charset="0"/>
                  <a:ea typeface="+mn-ea"/>
                  <a:cs typeface="Calibri" panose="020F0502020204030204" pitchFamily="34" charset="0"/>
                </a:rPr>
                <a:t>+</a:t>
              </a:r>
              <a:r>
                <a:rPr kumimoji="0" lang="pl-PL" sz="1200" b="1" i="1" u="none" strike="noStrike" kern="1200" cap="none" spc="0" normalizeH="0" baseline="0" noProof="0" dirty="0">
                  <a:ln>
                    <a:noFill/>
                  </a:ln>
                  <a:solidFill>
                    <a:srgbClr val="009597"/>
                  </a:solidFill>
                  <a:effectLst/>
                  <a:uLnTx/>
                  <a:uFillTx/>
                  <a:latin typeface="Calibri" panose="020F0502020204030204" pitchFamily="34" charset="0"/>
                  <a:ea typeface="+mn-ea"/>
                  <a:cs typeface="Calibri" panose="020F0502020204030204" pitchFamily="34" charset="0"/>
                </a:rPr>
                <a:t>13</a:t>
              </a:r>
              <a:r>
                <a:rPr kumimoji="0" lang="en-US" sz="1200" b="1" i="1" u="none" strike="noStrike" kern="1200" cap="none" spc="0" normalizeH="0" baseline="0" noProof="0" dirty="0">
                  <a:ln>
                    <a:noFill/>
                  </a:ln>
                  <a:solidFill>
                    <a:srgbClr val="009597"/>
                  </a:solidFill>
                  <a:effectLst/>
                  <a:uLnTx/>
                  <a:uFillTx/>
                  <a:latin typeface="Calibri" panose="020F0502020204030204" pitchFamily="34" charset="0"/>
                  <a:ea typeface="+mn-ea"/>
                  <a:cs typeface="Calibri" panose="020F0502020204030204" pitchFamily="34" charset="0"/>
                </a:rPr>
                <a:t>%</a:t>
              </a:r>
            </a:p>
          </p:txBody>
        </p:sp>
      </p:grpSp>
      <p:grpSp>
        <p:nvGrpSpPr>
          <p:cNvPr id="46" name="Grupa 45">
            <a:extLst>
              <a:ext uri="{FF2B5EF4-FFF2-40B4-BE49-F238E27FC236}">
                <a16:creationId xmlns:a16="http://schemas.microsoft.com/office/drawing/2014/main" id="{29ED9EFF-EA0F-43AD-BCCC-944153F8ECB1}"/>
              </a:ext>
            </a:extLst>
          </p:cNvPr>
          <p:cNvGrpSpPr/>
          <p:nvPr/>
        </p:nvGrpSpPr>
        <p:grpSpPr>
          <a:xfrm>
            <a:off x="2883824" y="2184249"/>
            <a:ext cx="5412689" cy="461969"/>
            <a:chOff x="2141973" y="1229502"/>
            <a:chExt cx="977725" cy="346477"/>
          </a:xfrm>
        </p:grpSpPr>
        <p:cxnSp>
          <p:nvCxnSpPr>
            <p:cNvPr id="47" name="Łącznik prosty 46">
              <a:extLst>
                <a:ext uri="{FF2B5EF4-FFF2-40B4-BE49-F238E27FC236}">
                  <a16:creationId xmlns:a16="http://schemas.microsoft.com/office/drawing/2014/main" id="{ACCB3B13-1A45-43EE-BB52-63854CD6D485}"/>
                </a:ext>
              </a:extLst>
            </p:cNvPr>
            <p:cNvCxnSpPr/>
            <p:nvPr/>
          </p:nvCxnSpPr>
          <p:spPr>
            <a:xfrm flipV="1">
              <a:off x="2141973" y="1337151"/>
              <a:ext cx="0" cy="1800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Łącznik prosty 48">
              <a:extLst>
                <a:ext uri="{FF2B5EF4-FFF2-40B4-BE49-F238E27FC236}">
                  <a16:creationId xmlns:a16="http://schemas.microsoft.com/office/drawing/2014/main" id="{1743A8FE-1A0D-415D-9D3C-BD85F11A0200}"/>
                </a:ext>
              </a:extLst>
            </p:cNvPr>
            <p:cNvCxnSpPr/>
            <p:nvPr/>
          </p:nvCxnSpPr>
          <p:spPr>
            <a:xfrm>
              <a:off x="2145509" y="1337151"/>
              <a:ext cx="97418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Łącznik prosty ze strzałką 49">
              <a:extLst>
                <a:ext uri="{FF2B5EF4-FFF2-40B4-BE49-F238E27FC236}">
                  <a16:creationId xmlns:a16="http://schemas.microsoft.com/office/drawing/2014/main" id="{8CD3D8DC-7ECE-44FA-AD28-91754C0F2050}"/>
                </a:ext>
              </a:extLst>
            </p:cNvPr>
            <p:cNvCxnSpPr/>
            <p:nvPr/>
          </p:nvCxnSpPr>
          <p:spPr>
            <a:xfrm>
              <a:off x="3113246" y="1329155"/>
              <a:ext cx="0" cy="246824"/>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pole tekstowe 50">
              <a:extLst>
                <a:ext uri="{FF2B5EF4-FFF2-40B4-BE49-F238E27FC236}">
                  <a16:creationId xmlns:a16="http://schemas.microsoft.com/office/drawing/2014/main" id="{781575B5-9408-4C79-9636-9396206D738D}"/>
                </a:ext>
              </a:extLst>
            </p:cNvPr>
            <p:cNvSpPr txBox="1"/>
            <p:nvPr/>
          </p:nvSpPr>
          <p:spPr>
            <a:xfrm>
              <a:off x="2462494" y="1229502"/>
              <a:ext cx="310491" cy="207749"/>
            </a:xfrm>
            <a:prstGeom prst="rect">
              <a:avLst/>
            </a:prstGeom>
            <a:solidFill>
              <a:schemeClr val="bg1"/>
            </a:solidFill>
            <a:ln>
              <a:solidFill>
                <a:schemeClr val="tx1"/>
              </a:solidFill>
            </a:ln>
          </p:spPr>
          <p:txBody>
            <a:bodyPr wrap="square" rtlCol="0">
              <a:spAutoFit/>
            </a:bodyPr>
            <a:lstStyle/>
            <a:p>
              <a:pPr marL="0" marR="0" lvl="0" indent="0" algn="l" defTabSz="467527" rtl="0" eaLnBrk="1" fontAlgn="auto" latinLnBrk="0" hangingPunct="1">
                <a:lnSpc>
                  <a:spcPct val="100000"/>
                </a:lnSpc>
                <a:spcBef>
                  <a:spcPts val="0"/>
                </a:spcBef>
                <a:spcAft>
                  <a:spcPts val="0"/>
                </a:spcAft>
                <a:buClrTx/>
                <a:buSzTx/>
                <a:buFontTx/>
                <a:buNone/>
                <a:tabLst/>
                <a:defRPr/>
              </a:pPr>
              <a:r>
                <a:rPr kumimoji="0" lang="pl-PL" sz="1200" b="1" i="1"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+12%/</a:t>
              </a:r>
              <a:r>
                <a:rPr kumimoji="0" lang="en-US" sz="1200" b="1" i="1"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a:t>
              </a:r>
              <a:r>
                <a:rPr kumimoji="0" lang="pl-PL" sz="1200" b="1" i="1"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23%</a:t>
              </a:r>
              <a:endParaRPr kumimoji="0" lang="en-US" sz="1200" b="1" i="1"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endParaRPr>
            </a:p>
          </p:txBody>
        </p:sp>
      </p:grpSp>
      <p:grpSp>
        <p:nvGrpSpPr>
          <p:cNvPr id="52" name="Grupa 51">
            <a:extLst>
              <a:ext uri="{FF2B5EF4-FFF2-40B4-BE49-F238E27FC236}">
                <a16:creationId xmlns:a16="http://schemas.microsoft.com/office/drawing/2014/main" id="{7044861B-9B2A-4347-A658-021E35A8A1FA}"/>
              </a:ext>
            </a:extLst>
          </p:cNvPr>
          <p:cNvGrpSpPr/>
          <p:nvPr/>
        </p:nvGrpSpPr>
        <p:grpSpPr>
          <a:xfrm>
            <a:off x="3312007" y="2841266"/>
            <a:ext cx="5440709" cy="493599"/>
            <a:chOff x="2141973" y="1245170"/>
            <a:chExt cx="977725" cy="330809"/>
          </a:xfrm>
        </p:grpSpPr>
        <p:cxnSp>
          <p:nvCxnSpPr>
            <p:cNvPr id="53" name="Łącznik prosty 52">
              <a:extLst>
                <a:ext uri="{FF2B5EF4-FFF2-40B4-BE49-F238E27FC236}">
                  <a16:creationId xmlns:a16="http://schemas.microsoft.com/office/drawing/2014/main" id="{0C9920D1-2276-4E8D-9138-431FCC538321}"/>
                </a:ext>
              </a:extLst>
            </p:cNvPr>
            <p:cNvCxnSpPr/>
            <p:nvPr/>
          </p:nvCxnSpPr>
          <p:spPr>
            <a:xfrm flipV="1">
              <a:off x="2141973" y="1337151"/>
              <a:ext cx="0" cy="1800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y 53">
              <a:extLst>
                <a:ext uri="{FF2B5EF4-FFF2-40B4-BE49-F238E27FC236}">
                  <a16:creationId xmlns:a16="http://schemas.microsoft.com/office/drawing/2014/main" id="{6C7B20CF-998E-4117-AD19-10F0CC6389FF}"/>
                </a:ext>
              </a:extLst>
            </p:cNvPr>
            <p:cNvCxnSpPr/>
            <p:nvPr/>
          </p:nvCxnSpPr>
          <p:spPr>
            <a:xfrm>
              <a:off x="2145509" y="1337151"/>
              <a:ext cx="97418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Łącznik prosty ze strzałką 54">
              <a:extLst>
                <a:ext uri="{FF2B5EF4-FFF2-40B4-BE49-F238E27FC236}">
                  <a16:creationId xmlns:a16="http://schemas.microsoft.com/office/drawing/2014/main" id="{6E9749B1-7203-4953-AE90-E459EC0EB7E0}"/>
                </a:ext>
              </a:extLst>
            </p:cNvPr>
            <p:cNvCxnSpPr/>
            <p:nvPr/>
          </p:nvCxnSpPr>
          <p:spPr>
            <a:xfrm>
              <a:off x="3113246" y="1329155"/>
              <a:ext cx="0" cy="246824"/>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pole tekstowe 55">
              <a:extLst>
                <a:ext uri="{FF2B5EF4-FFF2-40B4-BE49-F238E27FC236}">
                  <a16:creationId xmlns:a16="http://schemas.microsoft.com/office/drawing/2014/main" id="{DEF1363C-005C-4F7E-ABEA-6BBF235BE103}"/>
                </a:ext>
              </a:extLst>
            </p:cNvPr>
            <p:cNvSpPr txBox="1"/>
            <p:nvPr/>
          </p:nvSpPr>
          <p:spPr>
            <a:xfrm>
              <a:off x="2561787" y="1245170"/>
              <a:ext cx="95408" cy="185644"/>
            </a:xfrm>
            <a:prstGeom prst="rect">
              <a:avLst/>
            </a:prstGeom>
            <a:solidFill>
              <a:schemeClr val="bg1"/>
            </a:solidFill>
            <a:ln>
              <a:solidFill>
                <a:schemeClr val="tx1"/>
              </a:solidFill>
            </a:ln>
          </p:spPr>
          <p:txBody>
            <a:bodyPr wrap="none" rtlCol="0">
              <a:spAutoFit/>
            </a:bodyPr>
            <a:lstStyle/>
            <a:p>
              <a:pPr marL="0" marR="0" lvl="0" indent="0" algn="l" defTabSz="467527"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81BC00"/>
                  </a:solidFill>
                  <a:effectLst/>
                  <a:uLnTx/>
                  <a:uFillTx/>
                  <a:latin typeface="Calibri" panose="020F0502020204030204" pitchFamily="34" charset="0"/>
                  <a:ea typeface="+mn-ea"/>
                  <a:cs typeface="Calibri" panose="020F0502020204030204" pitchFamily="34" charset="0"/>
                </a:rPr>
                <a:t>+</a:t>
              </a:r>
              <a:r>
                <a:rPr kumimoji="0" lang="pl-PL" sz="1200" b="1" i="1" u="none" strike="noStrike" kern="1200" cap="none" spc="0" normalizeH="0" baseline="0" noProof="0" dirty="0">
                  <a:ln>
                    <a:noFill/>
                  </a:ln>
                  <a:solidFill>
                    <a:srgbClr val="81BC00"/>
                  </a:solidFill>
                  <a:effectLst/>
                  <a:uLnTx/>
                  <a:uFillTx/>
                  <a:latin typeface="Calibri" panose="020F0502020204030204" pitchFamily="34" charset="0"/>
                  <a:ea typeface="+mn-ea"/>
                  <a:cs typeface="Calibri" panose="020F0502020204030204" pitchFamily="34" charset="0"/>
                </a:rPr>
                <a:t>11</a:t>
              </a:r>
              <a:r>
                <a:rPr kumimoji="0" lang="en-US" sz="1200" b="1" i="1" u="none" strike="noStrike" kern="1200" cap="none" spc="0" normalizeH="0" baseline="0" noProof="0" dirty="0">
                  <a:ln>
                    <a:noFill/>
                  </a:ln>
                  <a:solidFill>
                    <a:srgbClr val="81BC00"/>
                  </a:solidFill>
                  <a:effectLst/>
                  <a:uLnTx/>
                  <a:uFillTx/>
                  <a:latin typeface="Calibri" panose="020F0502020204030204" pitchFamily="34" charset="0"/>
                  <a:ea typeface="+mn-ea"/>
                  <a:cs typeface="Calibri" panose="020F0502020204030204" pitchFamily="34" charset="0"/>
                </a:rPr>
                <a:t>%</a:t>
              </a:r>
            </a:p>
          </p:txBody>
        </p:sp>
      </p:grpSp>
      <p:grpSp>
        <p:nvGrpSpPr>
          <p:cNvPr id="57" name="Grupa 56">
            <a:extLst>
              <a:ext uri="{FF2B5EF4-FFF2-40B4-BE49-F238E27FC236}">
                <a16:creationId xmlns:a16="http://schemas.microsoft.com/office/drawing/2014/main" id="{06EF207A-1058-4EFE-A59B-4DC7E1416478}"/>
              </a:ext>
            </a:extLst>
          </p:cNvPr>
          <p:cNvGrpSpPr/>
          <p:nvPr/>
        </p:nvGrpSpPr>
        <p:grpSpPr>
          <a:xfrm>
            <a:off x="3279961" y="3589724"/>
            <a:ext cx="5501996" cy="455991"/>
            <a:chOff x="2141973" y="1233986"/>
            <a:chExt cx="977725" cy="341993"/>
          </a:xfrm>
        </p:grpSpPr>
        <p:cxnSp>
          <p:nvCxnSpPr>
            <p:cNvPr id="58" name="Łącznik prosty 57">
              <a:extLst>
                <a:ext uri="{FF2B5EF4-FFF2-40B4-BE49-F238E27FC236}">
                  <a16:creationId xmlns:a16="http://schemas.microsoft.com/office/drawing/2014/main" id="{23429A45-02FA-4375-9BE8-F0E8AF9E832F}"/>
                </a:ext>
              </a:extLst>
            </p:cNvPr>
            <p:cNvCxnSpPr/>
            <p:nvPr/>
          </p:nvCxnSpPr>
          <p:spPr>
            <a:xfrm flipV="1">
              <a:off x="2141973" y="1337151"/>
              <a:ext cx="0" cy="1800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Łącznik prosty 58">
              <a:extLst>
                <a:ext uri="{FF2B5EF4-FFF2-40B4-BE49-F238E27FC236}">
                  <a16:creationId xmlns:a16="http://schemas.microsoft.com/office/drawing/2014/main" id="{40F7ED35-E2F9-43C4-A908-6ED184EF49B3}"/>
                </a:ext>
              </a:extLst>
            </p:cNvPr>
            <p:cNvCxnSpPr/>
            <p:nvPr/>
          </p:nvCxnSpPr>
          <p:spPr>
            <a:xfrm>
              <a:off x="2145509" y="1337151"/>
              <a:ext cx="97418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Łącznik prosty ze strzałką 59">
              <a:extLst>
                <a:ext uri="{FF2B5EF4-FFF2-40B4-BE49-F238E27FC236}">
                  <a16:creationId xmlns:a16="http://schemas.microsoft.com/office/drawing/2014/main" id="{6E23B0F1-487A-4309-BF47-60AC23F91D38}"/>
                </a:ext>
              </a:extLst>
            </p:cNvPr>
            <p:cNvCxnSpPr/>
            <p:nvPr/>
          </p:nvCxnSpPr>
          <p:spPr>
            <a:xfrm>
              <a:off x="3113246" y="1329155"/>
              <a:ext cx="0" cy="246824"/>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pole tekstowe 60">
              <a:extLst>
                <a:ext uri="{FF2B5EF4-FFF2-40B4-BE49-F238E27FC236}">
                  <a16:creationId xmlns:a16="http://schemas.microsoft.com/office/drawing/2014/main" id="{C0D8A53C-726C-48D9-96E4-00A74C48CF3A}"/>
                </a:ext>
              </a:extLst>
            </p:cNvPr>
            <p:cNvSpPr txBox="1"/>
            <p:nvPr/>
          </p:nvSpPr>
          <p:spPr>
            <a:xfrm>
              <a:off x="2523657" y="1233986"/>
              <a:ext cx="94346" cy="207749"/>
            </a:xfrm>
            <a:prstGeom prst="rect">
              <a:avLst/>
            </a:prstGeom>
            <a:solidFill>
              <a:schemeClr val="bg1"/>
            </a:solidFill>
            <a:ln>
              <a:solidFill>
                <a:schemeClr val="tx1"/>
              </a:solidFill>
            </a:ln>
          </p:spPr>
          <p:txBody>
            <a:bodyPr wrap="none" rtlCol="0">
              <a:spAutoFit/>
            </a:bodyPr>
            <a:lstStyle/>
            <a:p>
              <a:pPr marL="0" marR="0" lvl="0" indent="0" algn="l" defTabSz="467527"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a:t>
              </a:r>
              <a:r>
                <a:rPr kumimoji="0" lang="pl-PL" sz="1200" b="1" i="1"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23</a:t>
              </a:r>
              <a:r>
                <a:rPr kumimoji="0" lang="en-US" sz="1200" b="1" i="1"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a:t>
              </a:r>
            </a:p>
          </p:txBody>
        </p:sp>
      </p:grpSp>
      <p:sp>
        <p:nvSpPr>
          <p:cNvPr id="74" name="pole tekstowe 73">
            <a:extLst>
              <a:ext uri="{FF2B5EF4-FFF2-40B4-BE49-F238E27FC236}">
                <a16:creationId xmlns:a16="http://schemas.microsoft.com/office/drawing/2014/main" id="{8D35AC10-3EF9-4821-84B9-C21B93F17360}"/>
              </a:ext>
            </a:extLst>
          </p:cNvPr>
          <p:cNvSpPr txBox="1"/>
          <p:nvPr/>
        </p:nvSpPr>
        <p:spPr>
          <a:xfrm>
            <a:off x="2857063" y="4494934"/>
            <a:ext cx="38661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25</a:t>
            </a:r>
            <a:r>
              <a:rPr kumimoji="0" lang="pl-PL" sz="14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 </a:t>
            </a:r>
            <a:r>
              <a:rPr kumimoji="0" lang="pl-PL" sz="1400" b="1" i="0" u="none" strike="noStrike" kern="1200" cap="none" spc="0" normalizeH="0" baseline="0" noProof="0" dirty="0" err="1">
                <a:ln>
                  <a:noFill/>
                </a:ln>
                <a:solidFill>
                  <a:srgbClr val="7E93A5"/>
                </a:solidFill>
                <a:effectLst/>
                <a:uLnTx/>
                <a:uFillTx/>
                <a:latin typeface="Calibri" panose="020F0502020204030204" pitchFamily="34" charset="0"/>
                <a:ea typeface="+mn-ea"/>
                <a:cs typeface="Calibri" panose="020F0502020204030204" pitchFamily="34" charset="0"/>
              </a:rPr>
              <a:t>mPLN</a:t>
            </a:r>
            <a:r>
              <a:rPr kumimoji="0" lang="pl-PL" sz="14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 of </a:t>
            </a:r>
            <a:r>
              <a:rPr kumimoji="0" lang="pl-PL" sz="1400" b="1" i="0" u="none" strike="noStrike" kern="1200" cap="none" spc="0" normalizeH="0" baseline="0" noProof="0" dirty="0" err="1">
                <a:ln>
                  <a:noFill/>
                </a:ln>
                <a:solidFill>
                  <a:srgbClr val="7E93A5"/>
                </a:solidFill>
                <a:effectLst/>
                <a:uLnTx/>
                <a:uFillTx/>
                <a:latin typeface="Calibri" panose="020F0502020204030204" pitchFamily="34" charset="0"/>
                <a:ea typeface="+mn-ea"/>
                <a:cs typeface="Calibri" panose="020F0502020204030204" pitchFamily="34" charset="0"/>
              </a:rPr>
              <a:t>sales</a:t>
            </a:r>
            <a:r>
              <a:rPr kumimoji="0" lang="pl-PL" sz="14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 investment </a:t>
            </a:r>
            <a:r>
              <a:rPr kumimoji="0" lang="pl-PL" sz="1400" b="1" i="0" u="none" strike="noStrike" kern="1200" cap="none" spc="0" normalizeH="0" baseline="0" noProof="0" dirty="0" err="1">
                <a:ln>
                  <a:noFill/>
                </a:ln>
                <a:solidFill>
                  <a:srgbClr val="7E93A5"/>
                </a:solidFill>
                <a:effectLst/>
                <a:uLnTx/>
                <a:uFillTx/>
                <a:latin typeface="Calibri" panose="020F0502020204030204" pitchFamily="34" charset="0"/>
                <a:ea typeface="+mn-ea"/>
                <a:cs typeface="Calibri" panose="020F0502020204030204" pitchFamily="34" charset="0"/>
              </a:rPr>
              <a:t>loan</a:t>
            </a:r>
            <a:endParaRPr kumimoji="0" lang="en-US" sz="14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endParaRPr>
          </a:p>
        </p:txBody>
      </p:sp>
      <p:sp>
        <p:nvSpPr>
          <p:cNvPr id="75" name="pole tekstowe 74">
            <a:extLst>
              <a:ext uri="{FF2B5EF4-FFF2-40B4-BE49-F238E27FC236}">
                <a16:creationId xmlns:a16="http://schemas.microsoft.com/office/drawing/2014/main" id="{29C13E9A-7877-46EF-9276-94005F2F0E87}"/>
              </a:ext>
            </a:extLst>
          </p:cNvPr>
          <p:cNvSpPr txBox="1"/>
          <p:nvPr/>
        </p:nvSpPr>
        <p:spPr>
          <a:xfrm>
            <a:off x="8936807" y="4480066"/>
            <a:ext cx="31323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40 </a:t>
            </a:r>
            <a:r>
              <a:rPr kumimoji="0" lang="pl-PL" sz="1800" b="1" i="0" u="none" strike="noStrike" kern="1200" cap="none" spc="0" normalizeH="0" baseline="0" noProof="0" dirty="0" err="1">
                <a:ln>
                  <a:noFill/>
                </a:ln>
                <a:solidFill>
                  <a:srgbClr val="7E93A5"/>
                </a:solidFill>
                <a:effectLst/>
                <a:uLnTx/>
                <a:uFillTx/>
                <a:latin typeface="Calibri" panose="020F0502020204030204" pitchFamily="34" charset="0"/>
                <a:ea typeface="+mn-ea"/>
                <a:cs typeface="Calibri" panose="020F0502020204030204" pitchFamily="34" charset="0"/>
              </a:rPr>
              <a:t>mPLN</a:t>
            </a:r>
            <a:r>
              <a:rPr kumimoji="0" lang="pl-PL" sz="18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 </a:t>
            </a:r>
            <a:r>
              <a:rPr kumimoji="0" lang="pl-PL" sz="14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of </a:t>
            </a:r>
            <a:r>
              <a:rPr kumimoji="0" lang="pl-PL" sz="1400" b="1" i="0" u="none" strike="noStrike" kern="1200" cap="none" spc="0" normalizeH="0" baseline="0" noProof="0" dirty="0" err="1">
                <a:ln>
                  <a:noFill/>
                </a:ln>
                <a:solidFill>
                  <a:srgbClr val="7E93A5"/>
                </a:solidFill>
                <a:effectLst/>
                <a:uLnTx/>
                <a:uFillTx/>
                <a:latin typeface="Calibri" panose="020F0502020204030204" pitchFamily="34" charset="0"/>
                <a:ea typeface="+mn-ea"/>
                <a:cs typeface="Calibri" panose="020F0502020204030204" pitchFamily="34" charset="0"/>
              </a:rPr>
              <a:t>sales</a:t>
            </a:r>
            <a:r>
              <a:rPr kumimoji="0" lang="pl-PL" sz="14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 investment </a:t>
            </a:r>
            <a:r>
              <a:rPr kumimoji="0" lang="pl-PL" sz="1400" b="1" i="0" u="none" strike="noStrike" kern="1200" cap="none" spc="0" normalizeH="0" baseline="0" noProof="0" dirty="0" err="1">
                <a:ln>
                  <a:noFill/>
                </a:ln>
                <a:solidFill>
                  <a:srgbClr val="7E93A5"/>
                </a:solidFill>
                <a:effectLst/>
                <a:uLnTx/>
                <a:uFillTx/>
                <a:latin typeface="Calibri" panose="020F0502020204030204" pitchFamily="34" charset="0"/>
                <a:ea typeface="+mn-ea"/>
                <a:cs typeface="Calibri" panose="020F0502020204030204" pitchFamily="34" charset="0"/>
              </a:rPr>
              <a:t>loan</a:t>
            </a:r>
            <a:endParaRPr kumimoji="0" lang="en-US" sz="14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endParaRPr>
          </a:p>
        </p:txBody>
      </p:sp>
      <p:grpSp>
        <p:nvGrpSpPr>
          <p:cNvPr id="62" name="Grupa 61">
            <a:extLst>
              <a:ext uri="{FF2B5EF4-FFF2-40B4-BE49-F238E27FC236}">
                <a16:creationId xmlns:a16="http://schemas.microsoft.com/office/drawing/2014/main" id="{88C470D9-76AE-476C-83FA-6FCEC9613302}"/>
              </a:ext>
            </a:extLst>
          </p:cNvPr>
          <p:cNvGrpSpPr/>
          <p:nvPr/>
        </p:nvGrpSpPr>
        <p:grpSpPr>
          <a:xfrm>
            <a:off x="2965041" y="4202927"/>
            <a:ext cx="5501996" cy="455991"/>
            <a:chOff x="2141973" y="1233986"/>
            <a:chExt cx="977725" cy="341993"/>
          </a:xfrm>
        </p:grpSpPr>
        <p:cxnSp>
          <p:nvCxnSpPr>
            <p:cNvPr id="63" name="Łącznik prosty 62">
              <a:extLst>
                <a:ext uri="{FF2B5EF4-FFF2-40B4-BE49-F238E27FC236}">
                  <a16:creationId xmlns:a16="http://schemas.microsoft.com/office/drawing/2014/main" id="{F2713791-5269-4DFC-8F16-463267634CC2}"/>
                </a:ext>
              </a:extLst>
            </p:cNvPr>
            <p:cNvCxnSpPr/>
            <p:nvPr/>
          </p:nvCxnSpPr>
          <p:spPr>
            <a:xfrm flipV="1">
              <a:off x="2141973" y="1337151"/>
              <a:ext cx="0" cy="1800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Łącznik prosty 63">
              <a:extLst>
                <a:ext uri="{FF2B5EF4-FFF2-40B4-BE49-F238E27FC236}">
                  <a16:creationId xmlns:a16="http://schemas.microsoft.com/office/drawing/2014/main" id="{B857336E-1FB2-415E-B0AB-71EF4BF4F8D1}"/>
                </a:ext>
              </a:extLst>
            </p:cNvPr>
            <p:cNvCxnSpPr/>
            <p:nvPr/>
          </p:nvCxnSpPr>
          <p:spPr>
            <a:xfrm>
              <a:off x="2145509" y="1337151"/>
              <a:ext cx="97418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Łącznik prosty ze strzałką 64">
              <a:extLst>
                <a:ext uri="{FF2B5EF4-FFF2-40B4-BE49-F238E27FC236}">
                  <a16:creationId xmlns:a16="http://schemas.microsoft.com/office/drawing/2014/main" id="{94CDED68-4370-4955-8DF4-B0CFF60B5AC7}"/>
                </a:ext>
              </a:extLst>
            </p:cNvPr>
            <p:cNvCxnSpPr/>
            <p:nvPr/>
          </p:nvCxnSpPr>
          <p:spPr>
            <a:xfrm>
              <a:off x="3113246" y="1329155"/>
              <a:ext cx="0" cy="246824"/>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pole tekstowe 65">
              <a:extLst>
                <a:ext uri="{FF2B5EF4-FFF2-40B4-BE49-F238E27FC236}">
                  <a16:creationId xmlns:a16="http://schemas.microsoft.com/office/drawing/2014/main" id="{5B42DD09-FF6D-434F-815D-0AF3B9BE9D32}"/>
                </a:ext>
              </a:extLst>
            </p:cNvPr>
            <p:cNvSpPr txBox="1"/>
            <p:nvPr/>
          </p:nvSpPr>
          <p:spPr>
            <a:xfrm>
              <a:off x="2523657" y="1233986"/>
              <a:ext cx="94346" cy="207749"/>
            </a:xfrm>
            <a:prstGeom prst="rect">
              <a:avLst/>
            </a:prstGeom>
            <a:solidFill>
              <a:schemeClr val="bg1"/>
            </a:solidFill>
            <a:ln>
              <a:solidFill>
                <a:schemeClr val="tx1"/>
              </a:solidFill>
            </a:ln>
          </p:spPr>
          <p:txBody>
            <a:bodyPr wrap="none" rtlCol="0">
              <a:spAutoFit/>
            </a:bodyPr>
            <a:lstStyle/>
            <a:p>
              <a:pPr marL="0" marR="0" lvl="0" indent="0" algn="l" defTabSz="467527"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a:t>
              </a:r>
              <a:r>
                <a:rPr kumimoji="0" lang="pl-PL" sz="1200" b="1" i="1"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23</a:t>
              </a:r>
              <a:r>
                <a:rPr kumimoji="0" lang="en-US" sz="1200" b="1" i="1"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a:t>
              </a:r>
            </a:p>
          </p:txBody>
        </p:sp>
      </p:grpSp>
      <p:sp>
        <p:nvSpPr>
          <p:cNvPr id="68" name="Dowolny kształt 19">
            <a:extLst>
              <a:ext uri="{FF2B5EF4-FFF2-40B4-BE49-F238E27FC236}">
                <a16:creationId xmlns:a16="http://schemas.microsoft.com/office/drawing/2014/main" id="{20A1302E-B851-4607-A5DE-B385BA5EAB9E}"/>
              </a:ext>
            </a:extLst>
          </p:cNvPr>
          <p:cNvSpPr/>
          <p:nvPr/>
        </p:nvSpPr>
        <p:spPr>
          <a:xfrm>
            <a:off x="2903399" y="2996081"/>
            <a:ext cx="381626" cy="381626"/>
          </a:xfrm>
          <a:custGeom>
            <a:avLst/>
            <a:gdLst>
              <a:gd name="connsiteX0" fmla="*/ 184439 w 184438"/>
              <a:gd name="connsiteY0" fmla="*/ 92219 h 184438"/>
              <a:gd name="connsiteX1" fmla="*/ 92219 w 184438"/>
              <a:gd name="connsiteY1" fmla="*/ 184439 h 184438"/>
              <a:gd name="connsiteX2" fmla="*/ 0 w 184438"/>
              <a:gd name="connsiteY2" fmla="*/ 92219 h 184438"/>
              <a:gd name="connsiteX3" fmla="*/ 92219 w 184438"/>
              <a:gd name="connsiteY3" fmla="*/ 0 h 184438"/>
              <a:gd name="connsiteX4" fmla="*/ 184439 w 184438"/>
              <a:gd name="connsiteY4" fmla="*/ 92219 h 18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8" h="184438">
                <a:moveTo>
                  <a:pt x="184439" y="92219"/>
                </a:moveTo>
                <a:cubicBezTo>
                  <a:pt x="184439" y="143151"/>
                  <a:pt x="143151" y="184439"/>
                  <a:pt x="92219" y="184439"/>
                </a:cubicBezTo>
                <a:cubicBezTo>
                  <a:pt x="41288" y="184439"/>
                  <a:pt x="0" y="143151"/>
                  <a:pt x="0" y="92219"/>
                </a:cubicBezTo>
                <a:cubicBezTo>
                  <a:pt x="0" y="41288"/>
                  <a:pt x="41288" y="0"/>
                  <a:pt x="92219" y="0"/>
                </a:cubicBezTo>
                <a:cubicBezTo>
                  <a:pt x="143151" y="0"/>
                  <a:pt x="184439" y="41288"/>
                  <a:pt x="184439" y="92219"/>
                </a:cubicBezTo>
                <a:close/>
              </a:path>
            </a:pathLst>
          </a:custGeom>
          <a:solidFill>
            <a:schemeClr val="accent4">
              <a:lumMod val="60000"/>
              <a:lumOff val="40000"/>
            </a:schemeClr>
          </a:solidFill>
          <a:ln w="64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69" name="Dowolny kształt 20">
            <a:extLst>
              <a:ext uri="{FF2B5EF4-FFF2-40B4-BE49-F238E27FC236}">
                <a16:creationId xmlns:a16="http://schemas.microsoft.com/office/drawing/2014/main" id="{B5609F90-D593-40A3-897D-574D4787BD74}"/>
              </a:ext>
            </a:extLst>
          </p:cNvPr>
          <p:cNvSpPr/>
          <p:nvPr/>
        </p:nvSpPr>
        <p:spPr>
          <a:xfrm>
            <a:off x="2883824" y="3715078"/>
            <a:ext cx="381626" cy="381626"/>
          </a:xfrm>
          <a:custGeom>
            <a:avLst/>
            <a:gdLst>
              <a:gd name="connsiteX0" fmla="*/ 184439 w 184438"/>
              <a:gd name="connsiteY0" fmla="*/ 92219 h 184438"/>
              <a:gd name="connsiteX1" fmla="*/ 92219 w 184438"/>
              <a:gd name="connsiteY1" fmla="*/ 184439 h 184438"/>
              <a:gd name="connsiteX2" fmla="*/ 0 w 184438"/>
              <a:gd name="connsiteY2" fmla="*/ 92219 h 184438"/>
              <a:gd name="connsiteX3" fmla="*/ 92219 w 184438"/>
              <a:gd name="connsiteY3" fmla="*/ 0 h 184438"/>
              <a:gd name="connsiteX4" fmla="*/ 184439 w 184438"/>
              <a:gd name="connsiteY4" fmla="*/ 92219 h 18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8" h="184438">
                <a:moveTo>
                  <a:pt x="184439" y="92219"/>
                </a:moveTo>
                <a:cubicBezTo>
                  <a:pt x="184439" y="143151"/>
                  <a:pt x="143151" y="184439"/>
                  <a:pt x="92219" y="184439"/>
                </a:cubicBezTo>
                <a:cubicBezTo>
                  <a:pt x="41288" y="184439"/>
                  <a:pt x="0" y="143151"/>
                  <a:pt x="0" y="92219"/>
                </a:cubicBezTo>
                <a:cubicBezTo>
                  <a:pt x="0" y="41288"/>
                  <a:pt x="41288" y="0"/>
                  <a:pt x="92219" y="0"/>
                </a:cubicBezTo>
                <a:cubicBezTo>
                  <a:pt x="143151" y="0"/>
                  <a:pt x="184439" y="41288"/>
                  <a:pt x="184439" y="92219"/>
                </a:cubicBezTo>
                <a:close/>
              </a:path>
            </a:pathLst>
          </a:custGeom>
          <a:solidFill>
            <a:schemeClr val="accent3"/>
          </a:solidFill>
          <a:ln w="64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0" name="Dowolny kształt 20">
            <a:extLst>
              <a:ext uri="{FF2B5EF4-FFF2-40B4-BE49-F238E27FC236}">
                <a16:creationId xmlns:a16="http://schemas.microsoft.com/office/drawing/2014/main" id="{FAEF3467-643E-4102-BD55-C2D282D517E3}"/>
              </a:ext>
            </a:extLst>
          </p:cNvPr>
          <p:cNvSpPr/>
          <p:nvPr/>
        </p:nvSpPr>
        <p:spPr>
          <a:xfrm>
            <a:off x="2448658" y="4400255"/>
            <a:ext cx="381627" cy="381626"/>
          </a:xfrm>
          <a:custGeom>
            <a:avLst/>
            <a:gdLst>
              <a:gd name="connsiteX0" fmla="*/ 184439 w 184438"/>
              <a:gd name="connsiteY0" fmla="*/ 92219 h 184438"/>
              <a:gd name="connsiteX1" fmla="*/ 92219 w 184438"/>
              <a:gd name="connsiteY1" fmla="*/ 184439 h 184438"/>
              <a:gd name="connsiteX2" fmla="*/ 0 w 184438"/>
              <a:gd name="connsiteY2" fmla="*/ 92219 h 184438"/>
              <a:gd name="connsiteX3" fmla="*/ 92219 w 184438"/>
              <a:gd name="connsiteY3" fmla="*/ 0 h 184438"/>
              <a:gd name="connsiteX4" fmla="*/ 184439 w 184438"/>
              <a:gd name="connsiteY4" fmla="*/ 92219 h 18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8" h="184438">
                <a:moveTo>
                  <a:pt x="184439" y="92219"/>
                </a:moveTo>
                <a:cubicBezTo>
                  <a:pt x="184439" y="143151"/>
                  <a:pt x="143151" y="184439"/>
                  <a:pt x="92219" y="184439"/>
                </a:cubicBezTo>
                <a:cubicBezTo>
                  <a:pt x="41288" y="184439"/>
                  <a:pt x="0" y="143151"/>
                  <a:pt x="0" y="92219"/>
                </a:cubicBezTo>
                <a:cubicBezTo>
                  <a:pt x="0" y="41288"/>
                  <a:pt x="41288" y="0"/>
                  <a:pt x="92219" y="0"/>
                </a:cubicBezTo>
                <a:cubicBezTo>
                  <a:pt x="143151" y="0"/>
                  <a:pt x="184439" y="41288"/>
                  <a:pt x="184439" y="92219"/>
                </a:cubicBezTo>
                <a:close/>
              </a:path>
            </a:pathLst>
          </a:custGeom>
          <a:solidFill>
            <a:srgbClr val="FFC000"/>
          </a:solidFill>
          <a:ln w="64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1" name="Dowolny kształt 21">
            <a:extLst>
              <a:ext uri="{FF2B5EF4-FFF2-40B4-BE49-F238E27FC236}">
                <a16:creationId xmlns:a16="http://schemas.microsoft.com/office/drawing/2014/main" id="{F5857AD5-B6C0-4D97-B728-3772A025B5BA}"/>
              </a:ext>
            </a:extLst>
          </p:cNvPr>
          <p:cNvSpPr/>
          <p:nvPr/>
        </p:nvSpPr>
        <p:spPr>
          <a:xfrm>
            <a:off x="1560359" y="4679600"/>
            <a:ext cx="381626" cy="381626"/>
          </a:xfrm>
          <a:custGeom>
            <a:avLst/>
            <a:gdLst>
              <a:gd name="connsiteX0" fmla="*/ 184439 w 184438"/>
              <a:gd name="connsiteY0" fmla="*/ 92219 h 184438"/>
              <a:gd name="connsiteX1" fmla="*/ 92219 w 184438"/>
              <a:gd name="connsiteY1" fmla="*/ 184439 h 184438"/>
              <a:gd name="connsiteX2" fmla="*/ 0 w 184438"/>
              <a:gd name="connsiteY2" fmla="*/ 92219 h 184438"/>
              <a:gd name="connsiteX3" fmla="*/ 92219 w 184438"/>
              <a:gd name="connsiteY3" fmla="*/ 0 h 184438"/>
              <a:gd name="connsiteX4" fmla="*/ 184439 w 184438"/>
              <a:gd name="connsiteY4" fmla="*/ 92219 h 18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8" h="184438">
                <a:moveTo>
                  <a:pt x="184439" y="92219"/>
                </a:moveTo>
                <a:cubicBezTo>
                  <a:pt x="184439" y="143151"/>
                  <a:pt x="143151" y="184439"/>
                  <a:pt x="92219" y="184439"/>
                </a:cubicBezTo>
                <a:cubicBezTo>
                  <a:pt x="41288" y="184439"/>
                  <a:pt x="0" y="143151"/>
                  <a:pt x="0" y="92219"/>
                </a:cubicBezTo>
                <a:cubicBezTo>
                  <a:pt x="0" y="41288"/>
                  <a:pt x="41288" y="0"/>
                  <a:pt x="92219" y="0"/>
                </a:cubicBezTo>
                <a:cubicBezTo>
                  <a:pt x="143151" y="0"/>
                  <a:pt x="184439" y="41288"/>
                  <a:pt x="184439" y="92219"/>
                </a:cubicBezTo>
                <a:close/>
              </a:path>
            </a:pathLst>
          </a:custGeom>
          <a:solidFill>
            <a:schemeClr val="accent5"/>
          </a:solidFill>
          <a:ln w="64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6" name="Dowolny kształt 21">
            <a:extLst>
              <a:ext uri="{FF2B5EF4-FFF2-40B4-BE49-F238E27FC236}">
                <a16:creationId xmlns:a16="http://schemas.microsoft.com/office/drawing/2014/main" id="{3A3D9594-5E08-4124-89EF-B6F44645EB36}"/>
              </a:ext>
            </a:extLst>
          </p:cNvPr>
          <p:cNvSpPr/>
          <p:nvPr/>
        </p:nvSpPr>
        <p:spPr>
          <a:xfrm>
            <a:off x="7745891" y="4818547"/>
            <a:ext cx="381626" cy="381626"/>
          </a:xfrm>
          <a:custGeom>
            <a:avLst/>
            <a:gdLst>
              <a:gd name="connsiteX0" fmla="*/ 184439 w 184438"/>
              <a:gd name="connsiteY0" fmla="*/ 92219 h 184438"/>
              <a:gd name="connsiteX1" fmla="*/ 92219 w 184438"/>
              <a:gd name="connsiteY1" fmla="*/ 184439 h 184438"/>
              <a:gd name="connsiteX2" fmla="*/ 0 w 184438"/>
              <a:gd name="connsiteY2" fmla="*/ 92219 h 184438"/>
              <a:gd name="connsiteX3" fmla="*/ 92219 w 184438"/>
              <a:gd name="connsiteY3" fmla="*/ 0 h 184438"/>
              <a:gd name="connsiteX4" fmla="*/ 184439 w 184438"/>
              <a:gd name="connsiteY4" fmla="*/ 92219 h 18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8" h="184438">
                <a:moveTo>
                  <a:pt x="184439" y="92219"/>
                </a:moveTo>
                <a:cubicBezTo>
                  <a:pt x="184439" y="143151"/>
                  <a:pt x="143151" y="184439"/>
                  <a:pt x="92219" y="184439"/>
                </a:cubicBezTo>
                <a:cubicBezTo>
                  <a:pt x="41288" y="184439"/>
                  <a:pt x="0" y="143151"/>
                  <a:pt x="0" y="92219"/>
                </a:cubicBezTo>
                <a:cubicBezTo>
                  <a:pt x="0" y="41288"/>
                  <a:pt x="41288" y="0"/>
                  <a:pt x="92219" y="0"/>
                </a:cubicBezTo>
                <a:cubicBezTo>
                  <a:pt x="143151" y="0"/>
                  <a:pt x="184439" y="41288"/>
                  <a:pt x="184439" y="92219"/>
                </a:cubicBezTo>
                <a:close/>
              </a:path>
            </a:pathLst>
          </a:custGeom>
          <a:solidFill>
            <a:schemeClr val="accent5"/>
          </a:solidFill>
          <a:ln w="64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7" name="Dowolny kształt 20">
            <a:extLst>
              <a:ext uri="{FF2B5EF4-FFF2-40B4-BE49-F238E27FC236}">
                <a16:creationId xmlns:a16="http://schemas.microsoft.com/office/drawing/2014/main" id="{CE78EA9F-6ADD-4C04-8987-22B8CDF0FB54}"/>
              </a:ext>
            </a:extLst>
          </p:cNvPr>
          <p:cNvSpPr/>
          <p:nvPr/>
        </p:nvSpPr>
        <p:spPr>
          <a:xfrm>
            <a:off x="8502086" y="4411193"/>
            <a:ext cx="381627" cy="381626"/>
          </a:xfrm>
          <a:custGeom>
            <a:avLst/>
            <a:gdLst>
              <a:gd name="connsiteX0" fmla="*/ 184439 w 184438"/>
              <a:gd name="connsiteY0" fmla="*/ 92219 h 184438"/>
              <a:gd name="connsiteX1" fmla="*/ 92219 w 184438"/>
              <a:gd name="connsiteY1" fmla="*/ 184439 h 184438"/>
              <a:gd name="connsiteX2" fmla="*/ 0 w 184438"/>
              <a:gd name="connsiteY2" fmla="*/ 92219 h 184438"/>
              <a:gd name="connsiteX3" fmla="*/ 92219 w 184438"/>
              <a:gd name="connsiteY3" fmla="*/ 0 h 184438"/>
              <a:gd name="connsiteX4" fmla="*/ 184439 w 184438"/>
              <a:gd name="connsiteY4" fmla="*/ 92219 h 18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8" h="184438">
                <a:moveTo>
                  <a:pt x="184439" y="92219"/>
                </a:moveTo>
                <a:cubicBezTo>
                  <a:pt x="184439" y="143151"/>
                  <a:pt x="143151" y="184439"/>
                  <a:pt x="92219" y="184439"/>
                </a:cubicBezTo>
                <a:cubicBezTo>
                  <a:pt x="41288" y="184439"/>
                  <a:pt x="0" y="143151"/>
                  <a:pt x="0" y="92219"/>
                </a:cubicBezTo>
                <a:cubicBezTo>
                  <a:pt x="0" y="41288"/>
                  <a:pt x="41288" y="0"/>
                  <a:pt x="92219" y="0"/>
                </a:cubicBezTo>
                <a:cubicBezTo>
                  <a:pt x="143151" y="0"/>
                  <a:pt x="184439" y="41288"/>
                  <a:pt x="184439" y="92219"/>
                </a:cubicBezTo>
                <a:close/>
              </a:path>
            </a:pathLst>
          </a:custGeom>
          <a:solidFill>
            <a:srgbClr val="FFC000"/>
          </a:solidFill>
          <a:ln w="64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8" name="Dowolny kształt 20">
            <a:extLst>
              <a:ext uri="{FF2B5EF4-FFF2-40B4-BE49-F238E27FC236}">
                <a16:creationId xmlns:a16="http://schemas.microsoft.com/office/drawing/2014/main" id="{C23ACF92-B0B1-4DEE-8DD5-79B54700A8EA}"/>
              </a:ext>
            </a:extLst>
          </p:cNvPr>
          <p:cNvSpPr/>
          <p:nvPr/>
        </p:nvSpPr>
        <p:spPr>
          <a:xfrm>
            <a:off x="8848766" y="3708840"/>
            <a:ext cx="381626" cy="381626"/>
          </a:xfrm>
          <a:custGeom>
            <a:avLst/>
            <a:gdLst>
              <a:gd name="connsiteX0" fmla="*/ 184439 w 184438"/>
              <a:gd name="connsiteY0" fmla="*/ 92219 h 184438"/>
              <a:gd name="connsiteX1" fmla="*/ 92219 w 184438"/>
              <a:gd name="connsiteY1" fmla="*/ 184439 h 184438"/>
              <a:gd name="connsiteX2" fmla="*/ 0 w 184438"/>
              <a:gd name="connsiteY2" fmla="*/ 92219 h 184438"/>
              <a:gd name="connsiteX3" fmla="*/ 92219 w 184438"/>
              <a:gd name="connsiteY3" fmla="*/ 0 h 184438"/>
              <a:gd name="connsiteX4" fmla="*/ 184439 w 184438"/>
              <a:gd name="connsiteY4" fmla="*/ 92219 h 18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8" h="184438">
                <a:moveTo>
                  <a:pt x="184439" y="92219"/>
                </a:moveTo>
                <a:cubicBezTo>
                  <a:pt x="184439" y="143151"/>
                  <a:pt x="143151" y="184439"/>
                  <a:pt x="92219" y="184439"/>
                </a:cubicBezTo>
                <a:cubicBezTo>
                  <a:pt x="41288" y="184439"/>
                  <a:pt x="0" y="143151"/>
                  <a:pt x="0" y="92219"/>
                </a:cubicBezTo>
                <a:cubicBezTo>
                  <a:pt x="0" y="41288"/>
                  <a:pt x="41288" y="0"/>
                  <a:pt x="92219" y="0"/>
                </a:cubicBezTo>
                <a:cubicBezTo>
                  <a:pt x="143151" y="0"/>
                  <a:pt x="184439" y="41288"/>
                  <a:pt x="184439" y="92219"/>
                </a:cubicBezTo>
                <a:close/>
              </a:path>
            </a:pathLst>
          </a:custGeom>
          <a:solidFill>
            <a:schemeClr val="accent3"/>
          </a:solidFill>
          <a:ln w="64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9" name="Dowolny kształt 19">
            <a:extLst>
              <a:ext uri="{FF2B5EF4-FFF2-40B4-BE49-F238E27FC236}">
                <a16:creationId xmlns:a16="http://schemas.microsoft.com/office/drawing/2014/main" id="{5DCF4B18-0733-4730-9573-B41367309DBA}"/>
              </a:ext>
            </a:extLst>
          </p:cNvPr>
          <p:cNvSpPr/>
          <p:nvPr/>
        </p:nvSpPr>
        <p:spPr>
          <a:xfrm>
            <a:off x="8834445" y="2962981"/>
            <a:ext cx="381626" cy="381626"/>
          </a:xfrm>
          <a:custGeom>
            <a:avLst/>
            <a:gdLst>
              <a:gd name="connsiteX0" fmla="*/ 184439 w 184438"/>
              <a:gd name="connsiteY0" fmla="*/ 92219 h 184438"/>
              <a:gd name="connsiteX1" fmla="*/ 92219 w 184438"/>
              <a:gd name="connsiteY1" fmla="*/ 184439 h 184438"/>
              <a:gd name="connsiteX2" fmla="*/ 0 w 184438"/>
              <a:gd name="connsiteY2" fmla="*/ 92219 h 184438"/>
              <a:gd name="connsiteX3" fmla="*/ 92219 w 184438"/>
              <a:gd name="connsiteY3" fmla="*/ 0 h 184438"/>
              <a:gd name="connsiteX4" fmla="*/ 184439 w 184438"/>
              <a:gd name="connsiteY4" fmla="*/ 92219 h 18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8" h="184438">
                <a:moveTo>
                  <a:pt x="184439" y="92219"/>
                </a:moveTo>
                <a:cubicBezTo>
                  <a:pt x="184439" y="143151"/>
                  <a:pt x="143151" y="184439"/>
                  <a:pt x="92219" y="184439"/>
                </a:cubicBezTo>
                <a:cubicBezTo>
                  <a:pt x="41288" y="184439"/>
                  <a:pt x="0" y="143151"/>
                  <a:pt x="0" y="92219"/>
                </a:cubicBezTo>
                <a:cubicBezTo>
                  <a:pt x="0" y="41288"/>
                  <a:pt x="41288" y="0"/>
                  <a:pt x="92219" y="0"/>
                </a:cubicBezTo>
                <a:cubicBezTo>
                  <a:pt x="143151" y="0"/>
                  <a:pt x="184439" y="41288"/>
                  <a:pt x="184439" y="92219"/>
                </a:cubicBezTo>
                <a:close/>
              </a:path>
            </a:pathLst>
          </a:custGeom>
          <a:solidFill>
            <a:schemeClr val="accent4">
              <a:lumMod val="60000"/>
              <a:lumOff val="40000"/>
            </a:schemeClr>
          </a:solidFill>
          <a:ln w="64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pole tekstowe 2">
            <a:extLst>
              <a:ext uri="{FF2B5EF4-FFF2-40B4-BE49-F238E27FC236}">
                <a16:creationId xmlns:a16="http://schemas.microsoft.com/office/drawing/2014/main" id="{221418C0-1940-424A-A507-ACE67781C697}"/>
              </a:ext>
            </a:extLst>
          </p:cNvPr>
          <p:cNvSpPr txBox="1"/>
          <p:nvPr/>
        </p:nvSpPr>
        <p:spPr>
          <a:xfrm>
            <a:off x="4548340" y="5844574"/>
            <a:ext cx="2730491" cy="338554"/>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600" b="1" i="0" u="none" strike="noStrike" kern="1200" cap="none" spc="0" normalizeH="0" baseline="0" noProof="0" dirty="0" err="1">
                <a:ln>
                  <a:noFill/>
                </a:ln>
                <a:solidFill>
                  <a:srgbClr val="7E93A5"/>
                </a:solidFill>
                <a:effectLst/>
                <a:uLnTx/>
                <a:uFillTx/>
                <a:latin typeface="Arial" panose="020B0604020202020204"/>
                <a:ea typeface="+mn-ea"/>
                <a:cs typeface="+mn-cs"/>
              </a:rPr>
              <a:t>total</a:t>
            </a:r>
            <a:r>
              <a:rPr kumimoji="0" lang="pl-PL" sz="1600" b="1" i="0" u="none" strike="noStrike" kern="1200" cap="none" spc="0" normalizeH="0" baseline="0" noProof="0" dirty="0">
                <a:ln>
                  <a:noFill/>
                </a:ln>
                <a:solidFill>
                  <a:srgbClr val="7E93A5"/>
                </a:solidFill>
                <a:effectLst/>
                <a:uLnTx/>
                <a:uFillTx/>
                <a:latin typeface="Arial" panose="020B0604020202020204"/>
                <a:ea typeface="+mn-ea"/>
                <a:cs typeface="+mn-cs"/>
              </a:rPr>
              <a:t> </a:t>
            </a:r>
            <a:r>
              <a:rPr kumimoji="0" lang="pl-PL" sz="1600" b="1" i="0" u="none" strike="noStrike" kern="1200" cap="none" spc="0" normalizeH="0" baseline="0" noProof="0" dirty="0" err="1">
                <a:ln>
                  <a:noFill/>
                </a:ln>
                <a:solidFill>
                  <a:srgbClr val="7E93A5"/>
                </a:solidFill>
                <a:effectLst/>
                <a:uLnTx/>
                <a:uFillTx/>
                <a:latin typeface="Arial" panose="020B0604020202020204"/>
                <a:ea typeface="+mn-ea"/>
                <a:cs typeface="+mn-cs"/>
              </a:rPr>
              <a:t>impact</a:t>
            </a:r>
            <a:r>
              <a:rPr kumimoji="0" lang="pl-PL" sz="1600" b="1" i="0" u="none" strike="noStrike" kern="1200" cap="none" spc="0" normalizeH="0" baseline="0" noProof="0" dirty="0">
                <a:ln>
                  <a:noFill/>
                </a:ln>
                <a:solidFill>
                  <a:srgbClr val="7E93A5"/>
                </a:solidFill>
                <a:effectLst/>
                <a:uLnTx/>
                <a:uFillTx/>
                <a:latin typeface="Arial" panose="020B0604020202020204"/>
                <a:ea typeface="+mn-ea"/>
                <a:cs typeface="+mn-cs"/>
              </a:rPr>
              <a:t> on </a:t>
            </a:r>
            <a:r>
              <a:rPr kumimoji="0" lang="pl-PL" sz="1600" b="1" i="0" u="none" strike="noStrike" kern="1200" cap="none" spc="0" normalizeH="0" baseline="0" noProof="0" dirty="0" err="1">
                <a:ln>
                  <a:noFill/>
                </a:ln>
                <a:solidFill>
                  <a:srgbClr val="7E93A5"/>
                </a:solidFill>
                <a:effectLst/>
                <a:uLnTx/>
                <a:uFillTx/>
                <a:latin typeface="Arial" panose="020B0604020202020204"/>
                <a:ea typeface="+mn-ea"/>
                <a:cs typeface="+mn-cs"/>
              </a:rPr>
              <a:t>agri-sales</a:t>
            </a:r>
            <a:r>
              <a:rPr kumimoji="0" lang="pl-PL" sz="1600" b="1" i="0" u="none" strike="noStrike" kern="1200" cap="none" spc="0" normalizeH="0" baseline="0" noProof="0" dirty="0">
                <a:ln>
                  <a:noFill/>
                </a:ln>
                <a:solidFill>
                  <a:srgbClr val="7E93A5"/>
                </a:solidFill>
                <a:effectLst/>
                <a:uLnTx/>
                <a:uFillTx/>
                <a:latin typeface="Arial" panose="020B0604020202020204"/>
                <a:ea typeface="+mn-ea"/>
                <a:cs typeface="+mn-cs"/>
              </a:rPr>
              <a:t>: </a:t>
            </a:r>
          </a:p>
        </p:txBody>
      </p:sp>
      <p:sp>
        <p:nvSpPr>
          <p:cNvPr id="80" name="Dowolny kształt 20">
            <a:extLst>
              <a:ext uri="{FF2B5EF4-FFF2-40B4-BE49-F238E27FC236}">
                <a16:creationId xmlns:a16="http://schemas.microsoft.com/office/drawing/2014/main" id="{630B18B4-EA5E-46C2-8713-46CAB453E78C}"/>
              </a:ext>
            </a:extLst>
          </p:cNvPr>
          <p:cNvSpPr/>
          <p:nvPr/>
        </p:nvSpPr>
        <p:spPr>
          <a:xfrm>
            <a:off x="5569807" y="6355153"/>
            <a:ext cx="381626" cy="381626"/>
          </a:xfrm>
          <a:custGeom>
            <a:avLst/>
            <a:gdLst>
              <a:gd name="connsiteX0" fmla="*/ 184439 w 184438"/>
              <a:gd name="connsiteY0" fmla="*/ 92219 h 184438"/>
              <a:gd name="connsiteX1" fmla="*/ 92219 w 184438"/>
              <a:gd name="connsiteY1" fmla="*/ 184439 h 184438"/>
              <a:gd name="connsiteX2" fmla="*/ 0 w 184438"/>
              <a:gd name="connsiteY2" fmla="*/ 92219 h 184438"/>
              <a:gd name="connsiteX3" fmla="*/ 92219 w 184438"/>
              <a:gd name="connsiteY3" fmla="*/ 0 h 184438"/>
              <a:gd name="connsiteX4" fmla="*/ 184439 w 184438"/>
              <a:gd name="connsiteY4" fmla="*/ 92219 h 18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8" h="184438">
                <a:moveTo>
                  <a:pt x="184439" y="92219"/>
                </a:moveTo>
                <a:cubicBezTo>
                  <a:pt x="184439" y="143151"/>
                  <a:pt x="143151" y="184439"/>
                  <a:pt x="92219" y="184439"/>
                </a:cubicBezTo>
                <a:cubicBezTo>
                  <a:pt x="41288" y="184439"/>
                  <a:pt x="0" y="143151"/>
                  <a:pt x="0" y="92219"/>
                </a:cubicBezTo>
                <a:cubicBezTo>
                  <a:pt x="0" y="41288"/>
                  <a:pt x="41288" y="0"/>
                  <a:pt x="92219" y="0"/>
                </a:cubicBezTo>
                <a:cubicBezTo>
                  <a:pt x="143151" y="0"/>
                  <a:pt x="184439" y="41288"/>
                  <a:pt x="184439" y="92219"/>
                </a:cubicBezTo>
                <a:close/>
              </a:path>
            </a:pathLst>
          </a:custGeom>
          <a:solidFill>
            <a:schemeClr val="accent3"/>
          </a:solidFill>
          <a:ln w="64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1" name="Dowolny kształt 20">
            <a:extLst>
              <a:ext uri="{FF2B5EF4-FFF2-40B4-BE49-F238E27FC236}">
                <a16:creationId xmlns:a16="http://schemas.microsoft.com/office/drawing/2014/main" id="{FA7C3FEA-2034-410A-A409-ACC0FA5BAA79}"/>
              </a:ext>
            </a:extLst>
          </p:cNvPr>
          <p:cNvSpPr/>
          <p:nvPr/>
        </p:nvSpPr>
        <p:spPr>
          <a:xfrm>
            <a:off x="6025970" y="6345912"/>
            <a:ext cx="381627" cy="381626"/>
          </a:xfrm>
          <a:custGeom>
            <a:avLst/>
            <a:gdLst>
              <a:gd name="connsiteX0" fmla="*/ 184439 w 184438"/>
              <a:gd name="connsiteY0" fmla="*/ 92219 h 184438"/>
              <a:gd name="connsiteX1" fmla="*/ 92219 w 184438"/>
              <a:gd name="connsiteY1" fmla="*/ 184439 h 184438"/>
              <a:gd name="connsiteX2" fmla="*/ 0 w 184438"/>
              <a:gd name="connsiteY2" fmla="*/ 92219 h 184438"/>
              <a:gd name="connsiteX3" fmla="*/ 92219 w 184438"/>
              <a:gd name="connsiteY3" fmla="*/ 0 h 184438"/>
              <a:gd name="connsiteX4" fmla="*/ 184439 w 184438"/>
              <a:gd name="connsiteY4" fmla="*/ 92219 h 18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8" h="184438">
                <a:moveTo>
                  <a:pt x="184439" y="92219"/>
                </a:moveTo>
                <a:cubicBezTo>
                  <a:pt x="184439" y="143151"/>
                  <a:pt x="143151" y="184439"/>
                  <a:pt x="92219" y="184439"/>
                </a:cubicBezTo>
                <a:cubicBezTo>
                  <a:pt x="41288" y="184439"/>
                  <a:pt x="0" y="143151"/>
                  <a:pt x="0" y="92219"/>
                </a:cubicBezTo>
                <a:cubicBezTo>
                  <a:pt x="0" y="41288"/>
                  <a:pt x="41288" y="0"/>
                  <a:pt x="92219" y="0"/>
                </a:cubicBezTo>
                <a:cubicBezTo>
                  <a:pt x="143151" y="0"/>
                  <a:pt x="184439" y="41288"/>
                  <a:pt x="184439" y="92219"/>
                </a:cubicBezTo>
                <a:close/>
              </a:path>
            </a:pathLst>
          </a:custGeom>
          <a:solidFill>
            <a:srgbClr val="FFC000"/>
          </a:solidFill>
          <a:ln w="64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82" name="Dowolny kształt 21">
            <a:extLst>
              <a:ext uri="{FF2B5EF4-FFF2-40B4-BE49-F238E27FC236}">
                <a16:creationId xmlns:a16="http://schemas.microsoft.com/office/drawing/2014/main" id="{1580990B-A196-4312-8522-A210A8DB594A}"/>
              </a:ext>
            </a:extLst>
          </p:cNvPr>
          <p:cNvSpPr/>
          <p:nvPr/>
        </p:nvSpPr>
        <p:spPr>
          <a:xfrm>
            <a:off x="5121286" y="6355153"/>
            <a:ext cx="381626" cy="381626"/>
          </a:xfrm>
          <a:custGeom>
            <a:avLst/>
            <a:gdLst>
              <a:gd name="connsiteX0" fmla="*/ 184439 w 184438"/>
              <a:gd name="connsiteY0" fmla="*/ 92219 h 184438"/>
              <a:gd name="connsiteX1" fmla="*/ 92219 w 184438"/>
              <a:gd name="connsiteY1" fmla="*/ 184439 h 184438"/>
              <a:gd name="connsiteX2" fmla="*/ 0 w 184438"/>
              <a:gd name="connsiteY2" fmla="*/ 92219 h 184438"/>
              <a:gd name="connsiteX3" fmla="*/ 92219 w 184438"/>
              <a:gd name="connsiteY3" fmla="*/ 0 h 184438"/>
              <a:gd name="connsiteX4" fmla="*/ 184439 w 184438"/>
              <a:gd name="connsiteY4" fmla="*/ 92219 h 18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8" h="184438">
                <a:moveTo>
                  <a:pt x="184439" y="92219"/>
                </a:moveTo>
                <a:cubicBezTo>
                  <a:pt x="184439" y="143151"/>
                  <a:pt x="143151" y="184439"/>
                  <a:pt x="92219" y="184439"/>
                </a:cubicBezTo>
                <a:cubicBezTo>
                  <a:pt x="41288" y="184439"/>
                  <a:pt x="0" y="143151"/>
                  <a:pt x="0" y="92219"/>
                </a:cubicBezTo>
                <a:cubicBezTo>
                  <a:pt x="0" y="41288"/>
                  <a:pt x="41288" y="0"/>
                  <a:pt x="92219" y="0"/>
                </a:cubicBezTo>
                <a:cubicBezTo>
                  <a:pt x="143151" y="0"/>
                  <a:pt x="184439" y="41288"/>
                  <a:pt x="184439" y="92219"/>
                </a:cubicBezTo>
                <a:close/>
              </a:path>
            </a:pathLst>
          </a:custGeom>
          <a:solidFill>
            <a:schemeClr val="accent5"/>
          </a:solidFill>
          <a:ln w="64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 name="pole tekstowe 3">
            <a:extLst>
              <a:ext uri="{FF2B5EF4-FFF2-40B4-BE49-F238E27FC236}">
                <a16:creationId xmlns:a16="http://schemas.microsoft.com/office/drawing/2014/main" id="{35C034A1-D819-4246-AF3C-EB960EA3F2CB}"/>
              </a:ext>
            </a:extLst>
          </p:cNvPr>
          <p:cNvSpPr txBox="1"/>
          <p:nvPr/>
        </p:nvSpPr>
        <p:spPr>
          <a:xfrm>
            <a:off x="1880007" y="6306852"/>
            <a:ext cx="2046784" cy="369332"/>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srgbClr val="7E93A5"/>
                </a:solidFill>
                <a:effectLst/>
                <a:uLnTx/>
                <a:uFillTx/>
                <a:latin typeface="Arial" panose="020B0604020202020204"/>
                <a:ea typeface="+mn-ea"/>
                <a:cs typeface="+mn-cs"/>
              </a:rPr>
              <a:t>ab. </a:t>
            </a:r>
            <a:r>
              <a:rPr kumimoji="0" lang="pl-PL" sz="1800" b="1" i="0" u="none" strike="noStrike" kern="1200" cap="none" spc="0" normalizeH="0" baseline="0" noProof="0" dirty="0">
                <a:ln>
                  <a:noFill/>
                </a:ln>
                <a:solidFill>
                  <a:srgbClr val="7E93A5"/>
                </a:solidFill>
                <a:effectLst/>
                <a:uLnTx/>
                <a:uFillTx/>
                <a:latin typeface="Arial" panose="020B0604020202020204"/>
                <a:ea typeface="+mn-ea"/>
                <a:cs typeface="+mn-cs"/>
              </a:rPr>
              <a:t>305 </a:t>
            </a:r>
            <a:r>
              <a:rPr kumimoji="0" lang="pl-PL" sz="1400" b="1" i="0" u="none" strike="noStrike" kern="1200" cap="none" spc="0" normalizeH="0" baseline="0" noProof="0" dirty="0" err="1">
                <a:ln>
                  <a:noFill/>
                </a:ln>
                <a:solidFill>
                  <a:srgbClr val="7E93A5"/>
                </a:solidFill>
                <a:effectLst/>
                <a:uLnTx/>
                <a:uFillTx/>
                <a:latin typeface="Arial" panose="020B0604020202020204"/>
                <a:ea typeface="+mn-ea"/>
                <a:cs typeface="+mn-cs"/>
              </a:rPr>
              <a:t>mPLN</a:t>
            </a:r>
            <a:endParaRPr kumimoji="0" lang="pl-PL" sz="1400" b="1" i="0" u="none" strike="noStrike" kern="1200" cap="none" spc="0" normalizeH="0" baseline="0" noProof="0" dirty="0">
              <a:ln>
                <a:noFill/>
              </a:ln>
              <a:solidFill>
                <a:srgbClr val="7E93A5"/>
              </a:solidFill>
              <a:effectLst/>
              <a:uLnTx/>
              <a:uFillTx/>
              <a:latin typeface="Arial" panose="020B0604020202020204"/>
              <a:ea typeface="+mn-ea"/>
              <a:cs typeface="+mn-cs"/>
            </a:endParaRPr>
          </a:p>
        </p:txBody>
      </p:sp>
      <p:sp>
        <p:nvSpPr>
          <p:cNvPr id="83" name="pole tekstowe 82">
            <a:extLst>
              <a:ext uri="{FF2B5EF4-FFF2-40B4-BE49-F238E27FC236}">
                <a16:creationId xmlns:a16="http://schemas.microsoft.com/office/drawing/2014/main" id="{627207E1-19CC-40F7-8769-4AD8ECEC7DD4}"/>
              </a:ext>
            </a:extLst>
          </p:cNvPr>
          <p:cNvSpPr txBox="1"/>
          <p:nvPr/>
        </p:nvSpPr>
        <p:spPr>
          <a:xfrm>
            <a:off x="8052402" y="6306852"/>
            <a:ext cx="2046784" cy="369332"/>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1400" b="1" i="0" u="none" strike="noStrike" kern="1200" cap="none" spc="0" normalizeH="0" baseline="0" noProof="0" dirty="0">
                <a:ln>
                  <a:noFill/>
                </a:ln>
                <a:solidFill>
                  <a:srgbClr val="009597"/>
                </a:solidFill>
                <a:effectLst/>
                <a:uLnTx/>
                <a:uFillTx/>
                <a:latin typeface="Arial" panose="020B0604020202020204"/>
                <a:ea typeface="+mn-ea"/>
                <a:cs typeface="+mn-cs"/>
              </a:rPr>
              <a:t>ab. </a:t>
            </a:r>
            <a:r>
              <a:rPr kumimoji="0" lang="pl-PL" sz="1800" b="1" i="0" u="none" strike="noStrike" kern="1200" cap="none" spc="0" normalizeH="0" baseline="0" noProof="0" dirty="0">
                <a:ln>
                  <a:noFill/>
                </a:ln>
                <a:solidFill>
                  <a:srgbClr val="009597"/>
                </a:solidFill>
                <a:effectLst/>
                <a:uLnTx/>
                <a:uFillTx/>
                <a:latin typeface="Arial" panose="020B0604020202020204"/>
                <a:ea typeface="+mn-ea"/>
                <a:cs typeface="+mn-cs"/>
              </a:rPr>
              <a:t>370 </a:t>
            </a:r>
            <a:r>
              <a:rPr kumimoji="0" lang="pl-PL" sz="1400" b="1" i="0" u="none" strike="noStrike" kern="1200" cap="none" spc="0" normalizeH="0" baseline="0" noProof="0" dirty="0" err="1">
                <a:ln>
                  <a:noFill/>
                </a:ln>
                <a:solidFill>
                  <a:srgbClr val="009597"/>
                </a:solidFill>
                <a:effectLst/>
                <a:uLnTx/>
                <a:uFillTx/>
                <a:latin typeface="Arial" panose="020B0604020202020204"/>
                <a:ea typeface="+mn-ea"/>
                <a:cs typeface="+mn-cs"/>
              </a:rPr>
              <a:t>mPLN</a:t>
            </a:r>
            <a:endParaRPr kumimoji="0" lang="pl-PL" sz="1400" b="1" i="0" u="none" strike="noStrike" kern="1200" cap="none" spc="0" normalizeH="0" baseline="0" noProof="0" dirty="0">
              <a:ln>
                <a:noFill/>
              </a:ln>
              <a:solidFill>
                <a:srgbClr val="009597"/>
              </a:solidFill>
              <a:effectLst/>
              <a:uLnTx/>
              <a:uFillTx/>
              <a:latin typeface="Arial" panose="020B0604020202020204"/>
              <a:ea typeface="+mn-ea"/>
              <a:cs typeface="+mn-cs"/>
            </a:endParaRPr>
          </a:p>
        </p:txBody>
      </p:sp>
      <p:grpSp>
        <p:nvGrpSpPr>
          <p:cNvPr id="84" name="Grupa 83">
            <a:extLst>
              <a:ext uri="{FF2B5EF4-FFF2-40B4-BE49-F238E27FC236}">
                <a16:creationId xmlns:a16="http://schemas.microsoft.com/office/drawing/2014/main" id="{95F30939-7B45-43E8-8D42-7F7ADC97A74C}"/>
              </a:ext>
            </a:extLst>
          </p:cNvPr>
          <p:cNvGrpSpPr/>
          <p:nvPr/>
        </p:nvGrpSpPr>
        <p:grpSpPr>
          <a:xfrm>
            <a:off x="2782793" y="4991191"/>
            <a:ext cx="5188628" cy="541746"/>
            <a:chOff x="2141973" y="1233986"/>
            <a:chExt cx="977725" cy="341993"/>
          </a:xfrm>
        </p:grpSpPr>
        <p:cxnSp>
          <p:nvCxnSpPr>
            <p:cNvPr id="85" name="Łącznik prosty 84">
              <a:extLst>
                <a:ext uri="{FF2B5EF4-FFF2-40B4-BE49-F238E27FC236}">
                  <a16:creationId xmlns:a16="http://schemas.microsoft.com/office/drawing/2014/main" id="{8AE40F22-9847-489A-8CE3-0DB31F654A3A}"/>
                </a:ext>
              </a:extLst>
            </p:cNvPr>
            <p:cNvCxnSpPr/>
            <p:nvPr/>
          </p:nvCxnSpPr>
          <p:spPr>
            <a:xfrm flipV="1">
              <a:off x="2141973" y="1337151"/>
              <a:ext cx="0" cy="1800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6" name="Łącznik prosty 85">
              <a:extLst>
                <a:ext uri="{FF2B5EF4-FFF2-40B4-BE49-F238E27FC236}">
                  <a16:creationId xmlns:a16="http://schemas.microsoft.com/office/drawing/2014/main" id="{0FB1D9BC-7973-4859-802F-043EA3E46654}"/>
                </a:ext>
              </a:extLst>
            </p:cNvPr>
            <p:cNvCxnSpPr/>
            <p:nvPr/>
          </p:nvCxnSpPr>
          <p:spPr>
            <a:xfrm>
              <a:off x="2145509" y="1337151"/>
              <a:ext cx="97418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7" name="Łącznik prosty ze strzałką 86">
              <a:extLst>
                <a:ext uri="{FF2B5EF4-FFF2-40B4-BE49-F238E27FC236}">
                  <a16:creationId xmlns:a16="http://schemas.microsoft.com/office/drawing/2014/main" id="{9173BAC8-913A-4A50-9CC9-F12CB448DA2E}"/>
                </a:ext>
              </a:extLst>
            </p:cNvPr>
            <p:cNvCxnSpPr/>
            <p:nvPr/>
          </p:nvCxnSpPr>
          <p:spPr>
            <a:xfrm>
              <a:off x="3113246" y="1329155"/>
              <a:ext cx="0" cy="246824"/>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8" name="pole tekstowe 87">
              <a:extLst>
                <a:ext uri="{FF2B5EF4-FFF2-40B4-BE49-F238E27FC236}">
                  <a16:creationId xmlns:a16="http://schemas.microsoft.com/office/drawing/2014/main" id="{25361547-A516-4690-9203-16C646F42DA5}"/>
                </a:ext>
              </a:extLst>
            </p:cNvPr>
            <p:cNvSpPr txBox="1"/>
            <p:nvPr/>
          </p:nvSpPr>
          <p:spPr>
            <a:xfrm>
              <a:off x="2523657" y="1233986"/>
              <a:ext cx="100044" cy="174864"/>
            </a:xfrm>
            <a:prstGeom prst="rect">
              <a:avLst/>
            </a:prstGeom>
            <a:solidFill>
              <a:schemeClr val="bg1"/>
            </a:solidFill>
            <a:ln>
              <a:solidFill>
                <a:schemeClr val="tx1"/>
              </a:solidFill>
            </a:ln>
          </p:spPr>
          <p:txBody>
            <a:bodyPr wrap="none" rtlCol="0">
              <a:spAutoFit/>
            </a:bodyPr>
            <a:lstStyle/>
            <a:p>
              <a:pPr marL="0" marR="0" lvl="0" indent="0" algn="l" defTabSz="467527"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a:t>
              </a:r>
              <a:r>
                <a:rPr kumimoji="0" lang="pl-PL" sz="1200" b="1" i="1"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23</a:t>
              </a:r>
              <a:r>
                <a:rPr kumimoji="0" lang="en-US" sz="1200" b="1" i="1"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a:t>
              </a:r>
            </a:p>
          </p:txBody>
        </p:sp>
      </p:grpSp>
    </p:spTree>
    <p:extLst>
      <p:ext uri="{BB962C8B-B14F-4D97-AF65-F5344CB8AC3E}">
        <p14:creationId xmlns:p14="http://schemas.microsoft.com/office/powerpoint/2010/main" val="325382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Arc 6">
            <a:extLst>
              <a:ext uri="{FF2B5EF4-FFF2-40B4-BE49-F238E27FC236}">
                <a16:creationId xmlns:a16="http://schemas.microsoft.com/office/drawing/2014/main" id="{A04DEE59-5A70-4453-AA91-8026A64A79BD}"/>
              </a:ext>
            </a:extLst>
          </p:cNvPr>
          <p:cNvSpPr/>
          <p:nvPr/>
        </p:nvSpPr>
        <p:spPr>
          <a:xfrm rot="5400000">
            <a:off x="6292013" y="2607270"/>
            <a:ext cx="2824662" cy="2562201"/>
          </a:xfrm>
          <a:prstGeom prst="arc">
            <a:avLst>
              <a:gd name="adj1" fmla="val 10766207"/>
              <a:gd name="adj2" fmla="val 0"/>
            </a:avLst>
          </a:prstGeom>
          <a:ln w="88900">
            <a:solidFill>
              <a:schemeClr val="accent2"/>
            </a:solidFill>
            <a:prstDash val="solid"/>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4" name="Slide Number Placeholder 3"/>
          <p:cNvSpPr>
            <a:spLocks noGrp="1"/>
          </p:cNvSpPr>
          <p:nvPr>
            <p:ph type="sldNum" sz="quarter" idx="14"/>
          </p:nvPr>
        </p:nvSpPr>
        <p:spPr>
          <a:xfrm>
            <a:off x="850056" y="6401325"/>
            <a:ext cx="943180" cy="366183"/>
          </a:xfrm>
        </p:spPr>
        <p:txBody>
          <a:bodyPr/>
          <a:lstStyle/>
          <a:p>
            <a:pPr marL="0" marR="0" lvl="0" indent="0" algn="l" defTabSz="467527" rtl="0" eaLnBrk="1" fontAlgn="auto" latinLnBrk="0" hangingPunct="1">
              <a:lnSpc>
                <a:spcPct val="100000"/>
              </a:lnSpc>
              <a:spcBef>
                <a:spcPts val="0"/>
              </a:spcBef>
              <a:spcAft>
                <a:spcPts val="0"/>
              </a:spcAft>
              <a:buClrTx/>
              <a:buSzTx/>
              <a:buFontTx/>
              <a:buNone/>
              <a:tabLst/>
              <a:defRPr/>
            </a:pPr>
            <a:fld id="{332DF002-2E43-485C-89F8-8DCEF59D6C4F}" type="slidenum">
              <a:rPr kumimoji="0" lang="en-US" sz="1067" b="0" i="0" u="none" strike="noStrike" kern="1200" cap="none" spc="0" normalizeH="0" baseline="0" noProof="0" smtClean="0">
                <a:ln>
                  <a:noFill/>
                </a:ln>
                <a:solidFill>
                  <a:srgbClr val="7E93A5"/>
                </a:solidFill>
                <a:effectLst/>
                <a:uLnTx/>
                <a:uFillTx/>
                <a:latin typeface="Arial"/>
                <a:ea typeface="+mn-ea"/>
                <a:cs typeface="+mn-cs"/>
              </a:rPr>
              <a:pPr marL="0" marR="0" lvl="0" indent="0" algn="l" defTabSz="467527" rtl="0" eaLnBrk="1" fontAlgn="auto" latinLnBrk="0" hangingPunct="1">
                <a:lnSpc>
                  <a:spcPct val="100000"/>
                </a:lnSpc>
                <a:spcBef>
                  <a:spcPts val="0"/>
                </a:spcBef>
                <a:spcAft>
                  <a:spcPts val="0"/>
                </a:spcAft>
                <a:buClrTx/>
                <a:buSzTx/>
                <a:buFontTx/>
                <a:buNone/>
                <a:tabLst/>
                <a:defRPr/>
              </a:pPr>
              <a:t>21</a:t>
            </a:fld>
            <a:endParaRPr kumimoji="0" lang="en-US" sz="1067" b="0" i="0" u="none" strike="noStrike" kern="1200" cap="none" spc="0" normalizeH="0" baseline="0" noProof="0" dirty="0">
              <a:ln>
                <a:noFill/>
              </a:ln>
              <a:solidFill>
                <a:srgbClr val="7E93A5"/>
              </a:solidFill>
              <a:effectLst/>
              <a:uLnTx/>
              <a:uFillTx/>
              <a:latin typeface="Arial"/>
              <a:ea typeface="+mn-ea"/>
              <a:cs typeface="+mn-cs"/>
            </a:endParaRPr>
          </a:p>
        </p:txBody>
      </p:sp>
      <p:sp>
        <p:nvSpPr>
          <p:cNvPr id="15" name="Title 1"/>
          <p:cNvSpPr>
            <a:spLocks noGrp="1"/>
          </p:cNvSpPr>
          <p:nvPr>
            <p:ph type="title"/>
          </p:nvPr>
        </p:nvSpPr>
        <p:spPr>
          <a:xfrm>
            <a:off x="255748" y="85527"/>
            <a:ext cx="11391371" cy="810740"/>
          </a:xfrm>
        </p:spPr>
        <p:txBody>
          <a:bodyPr/>
          <a:lstStyle/>
          <a:p>
            <a:r>
              <a:rPr lang="en-US" sz="2400" dirty="0">
                <a:latin typeface="Calibri" panose="020F0502020204030204" pitchFamily="34" charset="0"/>
                <a:cs typeface="Calibri" panose="020F0502020204030204" pitchFamily="34" charset="0"/>
              </a:rPr>
              <a:t>Commercial Partnerships: growth in the numbers of commercial partnerships (+</a:t>
            </a:r>
            <a:r>
              <a:rPr lang="pl-PL" sz="2400" dirty="0">
                <a:latin typeface="Calibri" panose="020F0502020204030204" pitchFamily="34" charset="0"/>
                <a:cs typeface="Calibri" panose="020F0502020204030204" pitchFamily="34" charset="0"/>
              </a:rPr>
              <a:t>18</a:t>
            </a:r>
            <a:r>
              <a:rPr lang="en-US" sz="2400" dirty="0">
                <a:latin typeface="Calibri" panose="020F0502020204030204" pitchFamily="34" charset="0"/>
                <a:cs typeface="Calibri" panose="020F0502020204030204" pitchFamily="34" charset="0"/>
              </a:rPr>
              <a:t>) thanks new strategy sectors adjustment</a:t>
            </a:r>
          </a:p>
        </p:txBody>
      </p:sp>
      <p:sp>
        <p:nvSpPr>
          <p:cNvPr id="6" name="Arc 6">
            <a:extLst>
              <a:ext uri="{FF2B5EF4-FFF2-40B4-BE49-F238E27FC236}">
                <a16:creationId xmlns:a16="http://schemas.microsoft.com/office/drawing/2014/main" id="{603C95EC-3DBF-E841-24B6-EEBD09159C43}"/>
              </a:ext>
            </a:extLst>
          </p:cNvPr>
          <p:cNvSpPr/>
          <p:nvPr/>
        </p:nvSpPr>
        <p:spPr>
          <a:xfrm rot="5400000">
            <a:off x="398739" y="2504394"/>
            <a:ext cx="2659915" cy="2635347"/>
          </a:xfrm>
          <a:prstGeom prst="arc">
            <a:avLst>
              <a:gd name="adj1" fmla="val 10766207"/>
              <a:gd name="adj2" fmla="val 0"/>
            </a:avLst>
          </a:prstGeom>
          <a:ln w="88900">
            <a:solidFill>
              <a:schemeClr val="accent3">
                <a:lumMod val="20000"/>
                <a:lumOff val="80000"/>
              </a:schemeClr>
            </a:solidFill>
          </a:ln>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7" name="Symbol zastępczy zawartości 2">
            <a:extLst>
              <a:ext uri="{FF2B5EF4-FFF2-40B4-BE49-F238E27FC236}">
                <a16:creationId xmlns:a16="http://schemas.microsoft.com/office/drawing/2014/main" id="{0021CC41-095E-1162-B26A-795C29D40063}"/>
              </a:ext>
            </a:extLst>
          </p:cNvPr>
          <p:cNvSpPr>
            <a:spLocks noGrp="1"/>
          </p:cNvSpPr>
          <p:nvPr>
            <p:ph sz="quarter" idx="13"/>
          </p:nvPr>
        </p:nvSpPr>
        <p:spPr>
          <a:xfrm>
            <a:off x="417044" y="3444351"/>
            <a:ext cx="1211211" cy="442675"/>
          </a:xfrm>
          <a:ln>
            <a:noFill/>
          </a:ln>
        </p:spPr>
        <p:txBody>
          <a:bodyPr/>
          <a:lstStyle/>
          <a:p>
            <a:pPr marL="0" indent="0">
              <a:lnSpc>
                <a:spcPct val="100000"/>
              </a:lnSpc>
              <a:spcBef>
                <a:spcPts val="1200"/>
              </a:spcBef>
              <a:buNone/>
            </a:pPr>
            <a:r>
              <a:rPr lang="en-US" sz="3600" b="1" dirty="0">
                <a:latin typeface="Calibri" panose="020F0502020204030204" pitchFamily="34" charset="0"/>
                <a:cs typeface="Calibri" panose="020F0502020204030204" pitchFamily="34" charset="0"/>
              </a:rPr>
              <a:t>2024</a:t>
            </a:r>
          </a:p>
        </p:txBody>
      </p:sp>
      <p:sp>
        <p:nvSpPr>
          <p:cNvPr id="10" name="pole tekstowe 9">
            <a:extLst>
              <a:ext uri="{FF2B5EF4-FFF2-40B4-BE49-F238E27FC236}">
                <a16:creationId xmlns:a16="http://schemas.microsoft.com/office/drawing/2014/main" id="{8DC87624-EBE1-0401-0C2E-6954DD5EEE88}"/>
              </a:ext>
            </a:extLst>
          </p:cNvPr>
          <p:cNvSpPr txBox="1"/>
          <p:nvPr/>
        </p:nvSpPr>
        <p:spPr>
          <a:xfrm>
            <a:off x="3293275" y="3217316"/>
            <a:ext cx="1895255" cy="595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81BC00"/>
                </a:solidFill>
                <a:effectLst/>
                <a:uLnTx/>
                <a:uFillTx/>
                <a:latin typeface="Arial" panose="020B0604020202020204"/>
                <a:ea typeface="+mn-ea"/>
                <a:cs typeface="+mn-cs"/>
              </a:rPr>
              <a:t>250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E93A5"/>
                </a:solidFill>
                <a:effectLst/>
                <a:uLnTx/>
                <a:uFillTx/>
                <a:latin typeface="Arial" panose="020B0604020202020204"/>
                <a:ea typeface="+mn-ea"/>
                <a:cs typeface="+mn-cs"/>
              </a:rPr>
              <a:t>New customers</a:t>
            </a:r>
          </a:p>
        </p:txBody>
      </p:sp>
      <p:sp>
        <p:nvSpPr>
          <p:cNvPr id="11" name="pole tekstowe 10">
            <a:extLst>
              <a:ext uri="{FF2B5EF4-FFF2-40B4-BE49-F238E27FC236}">
                <a16:creationId xmlns:a16="http://schemas.microsoft.com/office/drawing/2014/main" id="{4F099DBC-6334-0610-CC0E-244412B9A573}"/>
              </a:ext>
            </a:extLst>
          </p:cNvPr>
          <p:cNvSpPr txBox="1"/>
          <p:nvPr/>
        </p:nvSpPr>
        <p:spPr>
          <a:xfrm>
            <a:off x="734178" y="1615268"/>
            <a:ext cx="323146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597"/>
                </a:solidFill>
                <a:effectLst/>
                <a:uLnTx/>
                <a:uFillTx/>
                <a:latin typeface="Arial" panose="020B0604020202020204"/>
                <a:ea typeface="+mn-ea"/>
                <a:cs typeface="+mn-cs"/>
              </a:rPr>
              <a:t>1003</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E93A5"/>
                </a:solidFill>
                <a:effectLst/>
                <a:uLnTx/>
                <a:uFillTx/>
                <a:latin typeface="Arial" panose="020B0604020202020204"/>
                <a:ea typeface="+mn-ea"/>
                <a:cs typeface="+mn-cs"/>
              </a:rPr>
              <a:t>Leads from </a:t>
            </a:r>
            <a:r>
              <a:rPr kumimoji="0" lang="en-US" sz="1400" b="1" i="0" u="none" strike="noStrike" kern="1200" cap="none" spc="0" normalizeH="0" baseline="0" noProof="0" dirty="0" err="1">
                <a:ln>
                  <a:noFill/>
                </a:ln>
                <a:solidFill>
                  <a:srgbClr val="7E93A5"/>
                </a:solidFill>
                <a:effectLst/>
                <a:uLnTx/>
                <a:uFillTx/>
                <a:latin typeface="Arial" panose="020B0604020202020204"/>
                <a:ea typeface="+mn-ea"/>
                <a:cs typeface="+mn-cs"/>
              </a:rPr>
              <a:t>Commercil</a:t>
            </a:r>
            <a:r>
              <a:rPr kumimoji="0" lang="en-US" sz="1400" b="1" i="0" u="none" strike="noStrike" kern="1200" cap="none" spc="0" normalizeH="0" baseline="0" noProof="0" dirty="0">
                <a:ln>
                  <a:noFill/>
                </a:ln>
                <a:solidFill>
                  <a:srgbClr val="7E93A5"/>
                </a:solidFill>
                <a:effectLst/>
                <a:uLnTx/>
                <a:uFillTx/>
                <a:latin typeface="Arial" panose="020B0604020202020204"/>
                <a:ea typeface="+mn-ea"/>
                <a:cs typeface="+mn-cs"/>
              </a:rPr>
              <a:t> Partners</a:t>
            </a:r>
          </a:p>
        </p:txBody>
      </p:sp>
      <p:sp>
        <p:nvSpPr>
          <p:cNvPr id="12" name="pole tekstowe 11">
            <a:extLst>
              <a:ext uri="{FF2B5EF4-FFF2-40B4-BE49-F238E27FC236}">
                <a16:creationId xmlns:a16="http://schemas.microsoft.com/office/drawing/2014/main" id="{6A3A7741-F9AC-F502-52CA-8C11D6ADD0D5}"/>
              </a:ext>
            </a:extLst>
          </p:cNvPr>
          <p:cNvSpPr txBox="1"/>
          <p:nvPr/>
        </p:nvSpPr>
        <p:spPr>
          <a:xfrm>
            <a:off x="3115314" y="4039703"/>
            <a:ext cx="2382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148.2 </a:t>
            </a:r>
            <a:r>
              <a:rPr kumimoji="0" lang="en-US" sz="1800" b="1" i="0" u="none" strike="noStrike" kern="1200" cap="none" spc="0" normalizeH="0" baseline="0" noProof="0" dirty="0" err="1">
                <a:ln>
                  <a:noFill/>
                </a:ln>
                <a:solidFill>
                  <a:srgbClr val="7E93A5"/>
                </a:solidFill>
                <a:effectLst/>
                <a:uLnTx/>
                <a:uFillTx/>
                <a:latin typeface="Calibri" panose="020F0502020204030204" pitchFamily="34" charset="0"/>
                <a:ea typeface="+mn-ea"/>
                <a:cs typeface="Calibri" panose="020F0502020204030204" pitchFamily="34" charset="0"/>
              </a:rPr>
              <a:t>mPLN</a:t>
            </a:r>
            <a:r>
              <a:rPr kumimoji="0" lang="en-US" sz="18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 </a:t>
            </a:r>
            <a:r>
              <a:rPr kumimoji="0" lang="en-US" sz="14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of sales</a:t>
            </a:r>
          </a:p>
        </p:txBody>
      </p:sp>
      <p:sp>
        <p:nvSpPr>
          <p:cNvPr id="13" name="pole tekstowe 12">
            <a:extLst>
              <a:ext uri="{FF2B5EF4-FFF2-40B4-BE49-F238E27FC236}">
                <a16:creationId xmlns:a16="http://schemas.microsoft.com/office/drawing/2014/main" id="{2053336F-7DEA-4804-3745-79F7E89204F7}"/>
              </a:ext>
            </a:extLst>
          </p:cNvPr>
          <p:cNvSpPr txBox="1"/>
          <p:nvPr/>
        </p:nvSpPr>
        <p:spPr>
          <a:xfrm>
            <a:off x="2852374" y="2590230"/>
            <a:ext cx="2382029" cy="564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009597"/>
                </a:solidFill>
                <a:effectLst/>
                <a:uLnTx/>
                <a:uFillTx/>
                <a:latin typeface="Arial" panose="020B0604020202020204"/>
                <a:ea typeface="+mn-ea"/>
                <a:cs typeface="+mn-cs"/>
              </a:rPr>
              <a:t> </a:t>
            </a:r>
            <a:r>
              <a:rPr kumimoji="0" lang="en-US" sz="1867" b="1" i="0" u="none" strike="noStrike" kern="1200" cap="none" spc="0" normalizeH="0" baseline="0" noProof="0" dirty="0">
                <a:ln>
                  <a:noFill/>
                </a:ln>
                <a:solidFill>
                  <a:srgbClr val="BEC9D3"/>
                </a:solidFill>
                <a:effectLst/>
                <a:uLnTx/>
                <a:uFillTx/>
                <a:latin typeface="Arial" panose="020B0604020202020204"/>
                <a:ea typeface="+mn-ea"/>
                <a:cs typeface="+mn-cs"/>
              </a:rPr>
              <a:t>  669 / 440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7E93A5"/>
                </a:solidFill>
                <a:effectLst/>
                <a:uLnTx/>
                <a:uFillTx/>
                <a:latin typeface="Arial" panose="020B0604020202020204"/>
                <a:ea typeface="+mn-ea"/>
                <a:cs typeface="+mn-cs"/>
              </a:rPr>
              <a:t>Contracts / Clients</a:t>
            </a:r>
          </a:p>
        </p:txBody>
      </p:sp>
      <p:grpSp>
        <p:nvGrpSpPr>
          <p:cNvPr id="17" name="Grupa 16">
            <a:extLst>
              <a:ext uri="{FF2B5EF4-FFF2-40B4-BE49-F238E27FC236}">
                <a16:creationId xmlns:a16="http://schemas.microsoft.com/office/drawing/2014/main" id="{23AF90F6-A950-82F8-0C69-8698B21A1467}"/>
              </a:ext>
            </a:extLst>
          </p:cNvPr>
          <p:cNvGrpSpPr/>
          <p:nvPr/>
        </p:nvGrpSpPr>
        <p:grpSpPr>
          <a:xfrm>
            <a:off x="1340300" y="2276675"/>
            <a:ext cx="1829522" cy="3129685"/>
            <a:chOff x="961587" y="2215792"/>
            <a:chExt cx="884198" cy="1512560"/>
          </a:xfrm>
        </p:grpSpPr>
        <p:sp>
          <p:nvSpPr>
            <p:cNvPr id="18" name="Dowolny kształt 17">
              <a:extLst>
                <a:ext uri="{FF2B5EF4-FFF2-40B4-BE49-F238E27FC236}">
                  <a16:creationId xmlns:a16="http://schemas.microsoft.com/office/drawing/2014/main" id="{A7D95580-CA44-0AC4-B52E-1C116AC6214D}"/>
                </a:ext>
              </a:extLst>
            </p:cNvPr>
            <p:cNvSpPr/>
            <p:nvPr/>
          </p:nvSpPr>
          <p:spPr>
            <a:xfrm>
              <a:off x="1053806" y="2215792"/>
              <a:ext cx="184438" cy="184438"/>
            </a:xfrm>
            <a:custGeom>
              <a:avLst/>
              <a:gdLst>
                <a:gd name="connsiteX0" fmla="*/ 184439 w 184438"/>
                <a:gd name="connsiteY0" fmla="*/ 92219 h 184438"/>
                <a:gd name="connsiteX1" fmla="*/ 92219 w 184438"/>
                <a:gd name="connsiteY1" fmla="*/ 184439 h 184438"/>
                <a:gd name="connsiteX2" fmla="*/ 0 w 184438"/>
                <a:gd name="connsiteY2" fmla="*/ 92219 h 184438"/>
                <a:gd name="connsiteX3" fmla="*/ 92219 w 184438"/>
                <a:gd name="connsiteY3" fmla="*/ 0 h 184438"/>
                <a:gd name="connsiteX4" fmla="*/ 184439 w 184438"/>
                <a:gd name="connsiteY4" fmla="*/ 92219 h 18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8" h="184438">
                  <a:moveTo>
                    <a:pt x="184439" y="92219"/>
                  </a:moveTo>
                  <a:cubicBezTo>
                    <a:pt x="184439" y="143151"/>
                    <a:pt x="143151" y="184439"/>
                    <a:pt x="92219" y="184439"/>
                  </a:cubicBezTo>
                  <a:cubicBezTo>
                    <a:pt x="41288" y="184439"/>
                    <a:pt x="0" y="143151"/>
                    <a:pt x="0" y="92219"/>
                  </a:cubicBezTo>
                  <a:cubicBezTo>
                    <a:pt x="0" y="41288"/>
                    <a:pt x="41288" y="0"/>
                    <a:pt x="92219" y="0"/>
                  </a:cubicBezTo>
                  <a:cubicBezTo>
                    <a:pt x="143151" y="0"/>
                    <a:pt x="184439" y="41288"/>
                    <a:pt x="184439" y="92219"/>
                  </a:cubicBezTo>
                  <a:close/>
                </a:path>
              </a:pathLst>
            </a:custGeom>
            <a:solidFill>
              <a:schemeClr val="accent1"/>
            </a:solidFill>
            <a:ln w="64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9" name="Dowolny kształt 18">
              <a:extLst>
                <a:ext uri="{FF2B5EF4-FFF2-40B4-BE49-F238E27FC236}">
                  <a16:creationId xmlns:a16="http://schemas.microsoft.com/office/drawing/2014/main" id="{B3776919-2D32-7025-96E4-A4AA75F77CC8}"/>
                </a:ext>
              </a:extLst>
            </p:cNvPr>
            <p:cNvSpPr/>
            <p:nvPr/>
          </p:nvSpPr>
          <p:spPr>
            <a:xfrm>
              <a:off x="1451947" y="2379798"/>
              <a:ext cx="184438" cy="184438"/>
            </a:xfrm>
            <a:custGeom>
              <a:avLst/>
              <a:gdLst>
                <a:gd name="connsiteX0" fmla="*/ 184439 w 184438"/>
                <a:gd name="connsiteY0" fmla="*/ 92219 h 184438"/>
                <a:gd name="connsiteX1" fmla="*/ 92219 w 184438"/>
                <a:gd name="connsiteY1" fmla="*/ 184439 h 184438"/>
                <a:gd name="connsiteX2" fmla="*/ 0 w 184438"/>
                <a:gd name="connsiteY2" fmla="*/ 92219 h 184438"/>
                <a:gd name="connsiteX3" fmla="*/ 92219 w 184438"/>
                <a:gd name="connsiteY3" fmla="*/ 0 h 184438"/>
                <a:gd name="connsiteX4" fmla="*/ 184439 w 184438"/>
                <a:gd name="connsiteY4" fmla="*/ 92219 h 18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8" h="184438">
                  <a:moveTo>
                    <a:pt x="184439" y="92219"/>
                  </a:moveTo>
                  <a:cubicBezTo>
                    <a:pt x="184439" y="143151"/>
                    <a:pt x="143151" y="184439"/>
                    <a:pt x="92219" y="184439"/>
                  </a:cubicBezTo>
                  <a:cubicBezTo>
                    <a:pt x="41288" y="184439"/>
                    <a:pt x="0" y="143151"/>
                    <a:pt x="0" y="92219"/>
                  </a:cubicBezTo>
                  <a:cubicBezTo>
                    <a:pt x="0" y="41288"/>
                    <a:pt x="41288" y="0"/>
                    <a:pt x="92219" y="0"/>
                  </a:cubicBezTo>
                  <a:cubicBezTo>
                    <a:pt x="143151" y="0"/>
                    <a:pt x="184439" y="41288"/>
                    <a:pt x="184439" y="92219"/>
                  </a:cubicBezTo>
                  <a:close/>
                </a:path>
              </a:pathLst>
            </a:custGeom>
            <a:solidFill>
              <a:schemeClr val="accent2"/>
            </a:solidFill>
            <a:ln w="64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 name="Dowolny kształt 19">
              <a:extLst>
                <a:ext uri="{FF2B5EF4-FFF2-40B4-BE49-F238E27FC236}">
                  <a16:creationId xmlns:a16="http://schemas.microsoft.com/office/drawing/2014/main" id="{F7C68645-CE20-86CA-CE87-1E4BD6E5C4E4}"/>
                </a:ext>
              </a:extLst>
            </p:cNvPr>
            <p:cNvSpPr/>
            <p:nvPr/>
          </p:nvSpPr>
          <p:spPr>
            <a:xfrm>
              <a:off x="1661347" y="2667199"/>
              <a:ext cx="184438" cy="184438"/>
            </a:xfrm>
            <a:custGeom>
              <a:avLst/>
              <a:gdLst>
                <a:gd name="connsiteX0" fmla="*/ 184439 w 184438"/>
                <a:gd name="connsiteY0" fmla="*/ 92219 h 184438"/>
                <a:gd name="connsiteX1" fmla="*/ 92219 w 184438"/>
                <a:gd name="connsiteY1" fmla="*/ 184439 h 184438"/>
                <a:gd name="connsiteX2" fmla="*/ 0 w 184438"/>
                <a:gd name="connsiteY2" fmla="*/ 92219 h 184438"/>
                <a:gd name="connsiteX3" fmla="*/ 92219 w 184438"/>
                <a:gd name="connsiteY3" fmla="*/ 0 h 184438"/>
                <a:gd name="connsiteX4" fmla="*/ 184439 w 184438"/>
                <a:gd name="connsiteY4" fmla="*/ 92219 h 18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8" h="184438">
                  <a:moveTo>
                    <a:pt x="184439" y="92219"/>
                  </a:moveTo>
                  <a:cubicBezTo>
                    <a:pt x="184439" y="143151"/>
                    <a:pt x="143151" y="184439"/>
                    <a:pt x="92219" y="184439"/>
                  </a:cubicBezTo>
                  <a:cubicBezTo>
                    <a:pt x="41288" y="184439"/>
                    <a:pt x="0" y="143151"/>
                    <a:pt x="0" y="92219"/>
                  </a:cubicBezTo>
                  <a:cubicBezTo>
                    <a:pt x="0" y="41288"/>
                    <a:pt x="41288" y="0"/>
                    <a:pt x="92219" y="0"/>
                  </a:cubicBezTo>
                  <a:cubicBezTo>
                    <a:pt x="143151" y="0"/>
                    <a:pt x="184439" y="41288"/>
                    <a:pt x="184439" y="92219"/>
                  </a:cubicBezTo>
                  <a:close/>
                </a:path>
              </a:pathLst>
            </a:custGeom>
            <a:solidFill>
              <a:schemeClr val="accent4">
                <a:lumMod val="60000"/>
                <a:lumOff val="40000"/>
              </a:schemeClr>
            </a:solidFill>
            <a:ln w="64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1" name="Dowolny kształt 20">
              <a:extLst>
                <a:ext uri="{FF2B5EF4-FFF2-40B4-BE49-F238E27FC236}">
                  <a16:creationId xmlns:a16="http://schemas.microsoft.com/office/drawing/2014/main" id="{38CEB8DC-6FD6-5A01-F036-B9DAEC8C5C0F}"/>
                </a:ext>
              </a:extLst>
            </p:cNvPr>
            <p:cNvSpPr/>
            <p:nvPr/>
          </p:nvSpPr>
          <p:spPr>
            <a:xfrm>
              <a:off x="1645042" y="3060970"/>
              <a:ext cx="184438" cy="184438"/>
            </a:xfrm>
            <a:custGeom>
              <a:avLst/>
              <a:gdLst>
                <a:gd name="connsiteX0" fmla="*/ 184439 w 184438"/>
                <a:gd name="connsiteY0" fmla="*/ 92219 h 184438"/>
                <a:gd name="connsiteX1" fmla="*/ 92219 w 184438"/>
                <a:gd name="connsiteY1" fmla="*/ 184439 h 184438"/>
                <a:gd name="connsiteX2" fmla="*/ 0 w 184438"/>
                <a:gd name="connsiteY2" fmla="*/ 92219 h 184438"/>
                <a:gd name="connsiteX3" fmla="*/ 92219 w 184438"/>
                <a:gd name="connsiteY3" fmla="*/ 0 h 184438"/>
                <a:gd name="connsiteX4" fmla="*/ 184439 w 184438"/>
                <a:gd name="connsiteY4" fmla="*/ 92219 h 18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8" h="184438">
                  <a:moveTo>
                    <a:pt x="184439" y="92219"/>
                  </a:moveTo>
                  <a:cubicBezTo>
                    <a:pt x="184439" y="143151"/>
                    <a:pt x="143151" y="184439"/>
                    <a:pt x="92219" y="184439"/>
                  </a:cubicBezTo>
                  <a:cubicBezTo>
                    <a:pt x="41288" y="184439"/>
                    <a:pt x="0" y="143151"/>
                    <a:pt x="0" y="92219"/>
                  </a:cubicBezTo>
                  <a:cubicBezTo>
                    <a:pt x="0" y="41288"/>
                    <a:pt x="41288" y="0"/>
                    <a:pt x="92219" y="0"/>
                  </a:cubicBezTo>
                  <a:cubicBezTo>
                    <a:pt x="143151" y="0"/>
                    <a:pt x="184439" y="41288"/>
                    <a:pt x="184439" y="92219"/>
                  </a:cubicBezTo>
                  <a:close/>
                </a:path>
              </a:pathLst>
            </a:custGeom>
            <a:solidFill>
              <a:schemeClr val="accent3"/>
            </a:solidFill>
            <a:ln w="64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2" name="Dowolny kształt 21">
              <a:extLst>
                <a:ext uri="{FF2B5EF4-FFF2-40B4-BE49-F238E27FC236}">
                  <a16:creationId xmlns:a16="http://schemas.microsoft.com/office/drawing/2014/main" id="{442E40EF-058A-CB40-5D3D-E852995A17D6}"/>
                </a:ext>
              </a:extLst>
            </p:cNvPr>
            <p:cNvSpPr/>
            <p:nvPr/>
          </p:nvSpPr>
          <p:spPr>
            <a:xfrm>
              <a:off x="961587" y="3543914"/>
              <a:ext cx="184438" cy="184438"/>
            </a:xfrm>
            <a:custGeom>
              <a:avLst/>
              <a:gdLst>
                <a:gd name="connsiteX0" fmla="*/ 184439 w 184438"/>
                <a:gd name="connsiteY0" fmla="*/ 92219 h 184438"/>
                <a:gd name="connsiteX1" fmla="*/ 92219 w 184438"/>
                <a:gd name="connsiteY1" fmla="*/ 184439 h 184438"/>
                <a:gd name="connsiteX2" fmla="*/ 0 w 184438"/>
                <a:gd name="connsiteY2" fmla="*/ 92219 h 184438"/>
                <a:gd name="connsiteX3" fmla="*/ 92219 w 184438"/>
                <a:gd name="connsiteY3" fmla="*/ 0 h 184438"/>
                <a:gd name="connsiteX4" fmla="*/ 184439 w 184438"/>
                <a:gd name="connsiteY4" fmla="*/ 92219 h 18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8" h="184438">
                  <a:moveTo>
                    <a:pt x="184439" y="92219"/>
                  </a:moveTo>
                  <a:cubicBezTo>
                    <a:pt x="184439" y="143151"/>
                    <a:pt x="143151" y="184439"/>
                    <a:pt x="92219" y="184439"/>
                  </a:cubicBezTo>
                  <a:cubicBezTo>
                    <a:pt x="41288" y="184439"/>
                    <a:pt x="0" y="143151"/>
                    <a:pt x="0" y="92219"/>
                  </a:cubicBezTo>
                  <a:cubicBezTo>
                    <a:pt x="0" y="41288"/>
                    <a:pt x="41288" y="0"/>
                    <a:pt x="92219" y="0"/>
                  </a:cubicBezTo>
                  <a:cubicBezTo>
                    <a:pt x="143151" y="0"/>
                    <a:pt x="184439" y="41288"/>
                    <a:pt x="184439" y="92219"/>
                  </a:cubicBezTo>
                  <a:close/>
                </a:path>
              </a:pathLst>
            </a:custGeom>
            <a:solidFill>
              <a:schemeClr val="accent5"/>
            </a:solidFill>
            <a:ln w="64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sp>
        <p:nvSpPr>
          <p:cNvPr id="30" name="pole tekstowe 29">
            <a:extLst>
              <a:ext uri="{FF2B5EF4-FFF2-40B4-BE49-F238E27FC236}">
                <a16:creationId xmlns:a16="http://schemas.microsoft.com/office/drawing/2014/main" id="{0C091C2D-963A-480D-A318-DC71973AB020}"/>
              </a:ext>
            </a:extLst>
          </p:cNvPr>
          <p:cNvSpPr txBox="1"/>
          <p:nvPr/>
        </p:nvSpPr>
        <p:spPr>
          <a:xfrm>
            <a:off x="159143" y="5395801"/>
            <a:ext cx="423755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BEC9D3">
                    <a:lumMod val="75000"/>
                  </a:srgbClr>
                </a:solidFill>
                <a:effectLst/>
                <a:uLnTx/>
                <a:uFillTx/>
                <a:latin typeface="Calibri" panose="020F0502020204030204" pitchFamily="34" charset="0"/>
                <a:ea typeface="+mn-ea"/>
                <a:cs typeface="Calibri" panose="020F0502020204030204" pitchFamily="34" charset="0"/>
              </a:rPr>
              <a:t>+ 52,3 </a:t>
            </a:r>
            <a:r>
              <a:rPr kumimoji="0" lang="en-US" sz="1800" b="1" i="0" u="none" strike="noStrike" kern="1200" cap="none" spc="0" normalizeH="0" baseline="0" noProof="0" dirty="0" err="1">
                <a:ln>
                  <a:noFill/>
                </a:ln>
                <a:solidFill>
                  <a:srgbClr val="BEC9D3">
                    <a:lumMod val="75000"/>
                  </a:srgbClr>
                </a:solidFill>
                <a:effectLst/>
                <a:uLnTx/>
                <a:uFillTx/>
                <a:latin typeface="Calibri" panose="020F0502020204030204" pitchFamily="34" charset="0"/>
                <a:ea typeface="+mn-ea"/>
                <a:cs typeface="Calibri" panose="020F0502020204030204" pitchFamily="34" charset="0"/>
              </a:rPr>
              <a:t>mPLN</a:t>
            </a:r>
            <a:r>
              <a:rPr kumimoji="0" lang="en-US" sz="1800" b="1" i="0" u="none" strike="noStrike" kern="1200" cap="none" spc="0" normalizeH="0" baseline="0" noProof="0" dirty="0">
                <a:ln>
                  <a:noFill/>
                </a:ln>
                <a:solidFill>
                  <a:srgbClr val="BEC9D3">
                    <a:lumMod val="75000"/>
                  </a:srgbClr>
                </a:solidFill>
                <a:effectLst/>
                <a:uLnTx/>
                <a:uFillTx/>
                <a:latin typeface="Calibri" panose="020F0502020204030204" pitchFamily="34" charset="0"/>
                <a:ea typeface="+mn-ea"/>
                <a:cs typeface="Calibri" panose="020F0502020204030204" pitchFamily="34" charset="0"/>
              </a:rPr>
              <a:t> in 2024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BEC9D3">
                    <a:lumMod val="75000"/>
                  </a:srgbClr>
                </a:solidFill>
                <a:effectLst/>
                <a:uLnTx/>
                <a:uFillTx/>
                <a:latin typeface="Calibri" panose="020F0502020204030204" pitchFamily="34" charset="0"/>
                <a:ea typeface="+mn-ea"/>
                <a:cs typeface="Calibri" panose="020F0502020204030204" pitchFamily="34" charset="0"/>
              </a:rPr>
              <a:t>up-sell on customers from Partners</a:t>
            </a:r>
            <a:endParaRPr kumimoji="0" lang="en-US" sz="1200" b="0" i="0" u="none" strike="noStrike" kern="1200" cap="none" spc="0" normalizeH="0" baseline="0" noProof="0" dirty="0">
              <a:ln>
                <a:noFill/>
              </a:ln>
              <a:solidFill>
                <a:srgbClr val="BEC9D3">
                  <a:lumMod val="7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srgbClr val="BEC9D3">
                    <a:lumMod val="75000"/>
                  </a:srgbClr>
                </a:solidFill>
                <a:effectLst/>
                <a:uLnTx/>
                <a:uFillTx/>
                <a:latin typeface="Calibri" panose="020F0502020204030204" pitchFamily="34" charset="0"/>
                <a:ea typeface="+mn-ea"/>
                <a:cs typeface="Calibri" panose="020F0502020204030204" pitchFamily="34" charset="0"/>
              </a:rPr>
              <a:t>(investment loan, overdraft, business loan, preferential loans)</a:t>
            </a:r>
          </a:p>
        </p:txBody>
      </p:sp>
      <p:sp>
        <p:nvSpPr>
          <p:cNvPr id="28" name="Symbol zastępczy zawartości 2">
            <a:extLst>
              <a:ext uri="{FF2B5EF4-FFF2-40B4-BE49-F238E27FC236}">
                <a16:creationId xmlns:a16="http://schemas.microsoft.com/office/drawing/2014/main" id="{A8EA1D79-BA12-4A51-A5F5-99A7D4CCCDE5}"/>
              </a:ext>
            </a:extLst>
          </p:cNvPr>
          <p:cNvSpPr txBox="1">
            <a:spLocks/>
          </p:cNvSpPr>
          <p:nvPr/>
        </p:nvSpPr>
        <p:spPr bwMode="gray">
          <a:xfrm>
            <a:off x="10759550" y="1662743"/>
            <a:ext cx="1161762" cy="420786"/>
          </a:xfrm>
          <a:prstGeom prst="rect">
            <a:avLst/>
          </a:prstGeom>
        </p:spPr>
        <p:txBody>
          <a:bodyPr vert="horz" lIns="0" tIns="0" rIns="0" bIns="0" rtlCol="0" anchor="t" anchorCtr="0">
            <a:noAutofit/>
          </a:bodyPr>
          <a:lstStyle>
            <a:lvl1pPr marL="359991" indent="-359991" algn="l" defTabSz="914341" rtl="0" eaLnBrk="1" latinLnBrk="0" hangingPunct="1">
              <a:lnSpc>
                <a:spcPct val="82000"/>
              </a:lnSpc>
              <a:spcBef>
                <a:spcPts val="0"/>
              </a:spcBef>
              <a:spcAft>
                <a:spcPts val="1600"/>
              </a:spcAft>
              <a:buClr>
                <a:srgbClr val="009597"/>
              </a:buClr>
              <a:buSzPct val="100000"/>
              <a:buFont typeface="Wingdings" panose="05000000000000000000" pitchFamily="2" charset="2"/>
              <a:buChar char="§"/>
              <a:defRPr sz="1867" b="0" kern="1200" cap="none" baseline="0">
                <a:solidFill>
                  <a:schemeClr val="accent3"/>
                </a:solidFill>
                <a:latin typeface="+mn-lt"/>
                <a:ea typeface="+mn-ea"/>
                <a:cs typeface="+mn-cs"/>
              </a:defRPr>
            </a:lvl1pPr>
            <a:lvl2pPr marL="815980" indent="-239994" algn="l" defTabSz="914341" rtl="0" eaLnBrk="1" latinLnBrk="0" hangingPunct="1">
              <a:lnSpc>
                <a:spcPct val="82000"/>
              </a:lnSpc>
              <a:spcBef>
                <a:spcPts val="0"/>
              </a:spcBef>
              <a:spcAft>
                <a:spcPts val="1600"/>
              </a:spcAft>
              <a:buSzPct val="100000"/>
              <a:buFont typeface="Wingdings" pitchFamily="2" charset="2"/>
              <a:buChar char="§"/>
              <a:defRPr sz="1867" kern="1200" cap="none">
                <a:solidFill>
                  <a:schemeClr val="tx1"/>
                </a:solidFill>
                <a:latin typeface="+mn-lt"/>
                <a:ea typeface="+mn-ea"/>
                <a:cs typeface="+mn-cs"/>
              </a:defRPr>
            </a:lvl2pPr>
            <a:lvl3pPr marL="1391965" indent="-239994" algn="l" defTabSz="914341" rtl="0" eaLnBrk="1" latinLnBrk="0" hangingPunct="1">
              <a:lnSpc>
                <a:spcPct val="82000"/>
              </a:lnSpc>
              <a:spcBef>
                <a:spcPts val="0"/>
              </a:spcBef>
              <a:spcAft>
                <a:spcPts val="1600"/>
              </a:spcAft>
              <a:buClr>
                <a:schemeClr val="accent3"/>
              </a:buClr>
              <a:buSzPct val="100000"/>
              <a:buFont typeface="Wingdings" pitchFamily="2" charset="2"/>
              <a:buChar char="§"/>
              <a:defRPr sz="1867" kern="1200" cap="none">
                <a:solidFill>
                  <a:schemeClr val="accent3"/>
                </a:solidFill>
                <a:latin typeface="+mn-lt"/>
                <a:ea typeface="+mn-ea"/>
                <a:cs typeface="+mn-cs"/>
              </a:defRPr>
            </a:lvl3pPr>
            <a:lvl4pPr marL="1967951" indent="-239994" algn="l" defTabSz="914341" rtl="0" eaLnBrk="1" latinLnBrk="0" hangingPunct="1">
              <a:lnSpc>
                <a:spcPct val="82000"/>
              </a:lnSpc>
              <a:spcBef>
                <a:spcPts val="0"/>
              </a:spcBef>
              <a:spcAft>
                <a:spcPts val="1600"/>
              </a:spcAft>
              <a:buClr>
                <a:schemeClr val="accent1"/>
              </a:buClr>
              <a:buSzPct val="100000"/>
              <a:buFont typeface="Wingdings" pitchFamily="2" charset="2"/>
              <a:buChar char="§"/>
              <a:defRPr sz="1867" b="0" kern="1200" cap="none" baseline="0">
                <a:solidFill>
                  <a:schemeClr val="tx1"/>
                </a:solidFill>
                <a:latin typeface="+mn-lt"/>
                <a:ea typeface="+mn-ea"/>
                <a:cs typeface="+mn-cs"/>
              </a:defRPr>
            </a:lvl4pPr>
            <a:lvl5pPr marL="2543936" indent="-239994" algn="l" defTabSz="914341" rtl="0" eaLnBrk="1" latinLnBrk="0" hangingPunct="1">
              <a:lnSpc>
                <a:spcPct val="95000"/>
              </a:lnSpc>
              <a:spcBef>
                <a:spcPts val="0"/>
              </a:spcBef>
              <a:spcAft>
                <a:spcPts val="1600"/>
              </a:spcAft>
              <a:buClr>
                <a:schemeClr val="accent1"/>
              </a:buClr>
              <a:buSzPct val="100000"/>
              <a:buFont typeface="Wingdings" pitchFamily="2" charset="2"/>
              <a:buChar char="§"/>
              <a:defRPr sz="1867" kern="1200" cap="none">
                <a:solidFill>
                  <a:schemeClr val="tx1"/>
                </a:solidFill>
                <a:latin typeface="+mn-lt"/>
                <a:ea typeface="+mn-ea"/>
                <a:cs typeface="+mn-cs"/>
              </a:defRPr>
            </a:lvl5pPr>
            <a:lvl6pPr marL="2514436"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0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7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47" indent="-228585" algn="l" defTabSz="91434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341" rtl="0" eaLnBrk="1" fontAlgn="auto" latinLnBrk="0" hangingPunct="1">
              <a:lnSpc>
                <a:spcPct val="100000"/>
              </a:lnSpc>
              <a:spcBef>
                <a:spcPts val="1200"/>
              </a:spcBef>
              <a:spcAft>
                <a:spcPts val="1600"/>
              </a:spcAft>
              <a:buClr>
                <a:srgbClr val="009597"/>
              </a:buClr>
              <a:buSzPct val="100000"/>
              <a:buFont typeface="Wingdings" panose="05000000000000000000" pitchFamily="2" charset="2"/>
              <a:buNone/>
              <a:tabLst/>
              <a:defRPr/>
            </a:pPr>
            <a:r>
              <a:rPr kumimoji="0" lang="en-US" sz="3600" b="1" i="0" u="none" strike="noStrike" kern="1200" cap="none" spc="0" normalizeH="0" baseline="0" noProof="0" dirty="0">
                <a:ln>
                  <a:noFill/>
                </a:ln>
                <a:solidFill>
                  <a:srgbClr val="009597"/>
                </a:solidFill>
                <a:effectLst/>
                <a:uLnTx/>
                <a:uFillTx/>
                <a:latin typeface="Calibri" panose="020F0502020204030204" pitchFamily="34" charset="0"/>
                <a:ea typeface="+mn-ea"/>
                <a:cs typeface="Calibri" panose="020F0502020204030204" pitchFamily="34" charset="0"/>
              </a:rPr>
              <a:t>2025</a:t>
            </a:r>
          </a:p>
        </p:txBody>
      </p:sp>
      <p:sp>
        <p:nvSpPr>
          <p:cNvPr id="29" name="pole tekstowe 28">
            <a:extLst>
              <a:ext uri="{FF2B5EF4-FFF2-40B4-BE49-F238E27FC236}">
                <a16:creationId xmlns:a16="http://schemas.microsoft.com/office/drawing/2014/main" id="{F4CCFD29-7290-4DC6-892D-F544BE9997AA}"/>
              </a:ext>
            </a:extLst>
          </p:cNvPr>
          <p:cNvSpPr txBox="1"/>
          <p:nvPr/>
        </p:nvSpPr>
        <p:spPr>
          <a:xfrm>
            <a:off x="9272530" y="3260677"/>
            <a:ext cx="1895255" cy="595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81BC00"/>
                </a:solidFill>
                <a:effectLst/>
                <a:uLnTx/>
                <a:uFillTx/>
                <a:latin typeface="Arial" panose="020B0604020202020204"/>
                <a:ea typeface="+mn-ea"/>
                <a:cs typeface="+mn-cs"/>
              </a:rPr>
              <a:t>3</a:t>
            </a:r>
            <a:r>
              <a:rPr kumimoji="0" lang="pl-PL" sz="1867" b="1" i="0" u="none" strike="noStrike" kern="1200" cap="none" spc="0" normalizeH="0" baseline="0" noProof="0" dirty="0">
                <a:ln>
                  <a:noFill/>
                </a:ln>
                <a:solidFill>
                  <a:srgbClr val="81BC00"/>
                </a:solidFill>
                <a:effectLst/>
                <a:uLnTx/>
                <a:uFillTx/>
                <a:latin typeface="Arial" panose="020B0604020202020204"/>
                <a:ea typeface="+mn-ea"/>
                <a:cs typeface="+mn-cs"/>
              </a:rPr>
              <a:t>36</a:t>
            </a:r>
            <a:endParaRPr kumimoji="0" lang="en-US" sz="1867" b="1" i="0" u="none" strike="noStrike" kern="1200" cap="none" spc="0" normalizeH="0" baseline="0" noProof="0" dirty="0">
              <a:ln>
                <a:noFill/>
              </a:ln>
              <a:solidFill>
                <a:srgbClr val="81BC00"/>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E93A5"/>
                </a:solidFill>
                <a:effectLst/>
                <a:uLnTx/>
                <a:uFillTx/>
                <a:latin typeface="Arial" panose="020B0604020202020204"/>
                <a:ea typeface="+mn-ea"/>
                <a:cs typeface="+mn-cs"/>
              </a:rPr>
              <a:t>New customers</a:t>
            </a:r>
          </a:p>
        </p:txBody>
      </p:sp>
      <p:sp>
        <p:nvSpPr>
          <p:cNvPr id="31" name="pole tekstowe 30">
            <a:extLst>
              <a:ext uri="{FF2B5EF4-FFF2-40B4-BE49-F238E27FC236}">
                <a16:creationId xmlns:a16="http://schemas.microsoft.com/office/drawing/2014/main" id="{20BB77DF-D3A5-4BF0-998F-6F8B4F53F8C9}"/>
              </a:ext>
            </a:extLst>
          </p:cNvPr>
          <p:cNvSpPr txBox="1"/>
          <p:nvPr/>
        </p:nvSpPr>
        <p:spPr>
          <a:xfrm>
            <a:off x="7250655" y="1596634"/>
            <a:ext cx="32314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597"/>
                </a:solidFill>
                <a:effectLst/>
                <a:uLnTx/>
                <a:uFillTx/>
                <a:latin typeface="Arial" panose="020B0604020202020204"/>
                <a:ea typeface="+mn-ea"/>
                <a:cs typeface="+mn-cs"/>
              </a:rPr>
              <a:t>1</a:t>
            </a:r>
            <a:r>
              <a:rPr kumimoji="0" lang="pl-PL" sz="1800" b="1" i="0" u="none" strike="noStrike" kern="1200" cap="none" spc="0" normalizeH="0" baseline="0" noProof="0" dirty="0">
                <a:ln>
                  <a:noFill/>
                </a:ln>
                <a:solidFill>
                  <a:srgbClr val="009597"/>
                </a:solidFill>
                <a:effectLst/>
                <a:uLnTx/>
                <a:uFillTx/>
                <a:latin typeface="Arial" panose="020B0604020202020204"/>
                <a:ea typeface="+mn-ea"/>
                <a:cs typeface="+mn-cs"/>
              </a:rPr>
              <a:t>46</a:t>
            </a:r>
            <a:r>
              <a:rPr kumimoji="0" lang="en-US" sz="1800" b="1" i="0" u="none" strike="noStrike" kern="1200" cap="none" spc="0" normalizeH="0" baseline="0" noProof="0" dirty="0">
                <a:ln>
                  <a:noFill/>
                </a:ln>
                <a:solidFill>
                  <a:srgbClr val="009597"/>
                </a:solidFill>
                <a:effectLst/>
                <a:uLnTx/>
                <a:uFillTx/>
                <a:latin typeface="Arial" panose="020B0604020202020204"/>
                <a:ea typeface="+mn-ea"/>
                <a:cs typeface="+mn-cs"/>
              </a:rPr>
              <a:t>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7E93A5"/>
                </a:solidFill>
                <a:effectLst/>
                <a:uLnTx/>
                <a:uFillTx/>
                <a:latin typeface="Arial" panose="020B0604020202020204"/>
                <a:ea typeface="+mn-ea"/>
                <a:cs typeface="+mn-cs"/>
              </a:rPr>
              <a:t>Leads from Commercial Partners</a:t>
            </a:r>
          </a:p>
        </p:txBody>
      </p:sp>
      <p:sp>
        <p:nvSpPr>
          <p:cNvPr id="32" name="pole tekstowe 31">
            <a:extLst>
              <a:ext uri="{FF2B5EF4-FFF2-40B4-BE49-F238E27FC236}">
                <a16:creationId xmlns:a16="http://schemas.microsoft.com/office/drawing/2014/main" id="{8E1C11EE-237A-4CDE-B2E5-B9A9111C2EF2}"/>
              </a:ext>
            </a:extLst>
          </p:cNvPr>
          <p:cNvSpPr txBox="1"/>
          <p:nvPr/>
        </p:nvSpPr>
        <p:spPr>
          <a:xfrm>
            <a:off x="9106900" y="4176456"/>
            <a:ext cx="2382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20</a:t>
            </a:r>
            <a:r>
              <a:rPr kumimoji="0" lang="pl-PL" sz="18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4,5</a:t>
            </a:r>
            <a:r>
              <a:rPr kumimoji="0" lang="en-US" sz="18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 mPLN </a:t>
            </a:r>
            <a:r>
              <a:rPr kumimoji="0" lang="en-US" sz="14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of sales</a:t>
            </a:r>
          </a:p>
        </p:txBody>
      </p:sp>
      <p:sp>
        <p:nvSpPr>
          <p:cNvPr id="37" name="pole tekstowe 36">
            <a:extLst>
              <a:ext uri="{FF2B5EF4-FFF2-40B4-BE49-F238E27FC236}">
                <a16:creationId xmlns:a16="http://schemas.microsoft.com/office/drawing/2014/main" id="{87E69E59-C305-4C90-8E29-65E17D29B7D7}"/>
              </a:ext>
            </a:extLst>
          </p:cNvPr>
          <p:cNvSpPr txBox="1"/>
          <p:nvPr/>
        </p:nvSpPr>
        <p:spPr>
          <a:xfrm>
            <a:off x="8860514" y="2417517"/>
            <a:ext cx="2382029" cy="595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67" b="1" i="0" u="none" strike="noStrike" kern="1200" cap="none" spc="0" normalizeH="0" baseline="0" noProof="0" dirty="0">
                <a:ln>
                  <a:noFill/>
                </a:ln>
                <a:solidFill>
                  <a:srgbClr val="009597"/>
                </a:solidFill>
                <a:effectLst/>
                <a:uLnTx/>
                <a:uFillTx/>
                <a:latin typeface="Arial" panose="020B0604020202020204"/>
                <a:ea typeface="+mn-ea"/>
                <a:cs typeface="+mn-cs"/>
              </a:rPr>
              <a:t>   </a:t>
            </a:r>
            <a:r>
              <a:rPr kumimoji="0" lang="pl-PL" sz="1867" b="1" i="0" u="none" strike="noStrike" kern="1200" cap="none" spc="0" normalizeH="0" baseline="0" noProof="0" dirty="0">
                <a:ln>
                  <a:noFill/>
                </a:ln>
                <a:solidFill>
                  <a:srgbClr val="BEC9D3"/>
                </a:solidFill>
                <a:effectLst/>
                <a:uLnTx/>
                <a:uFillTx/>
                <a:latin typeface="Arial" panose="020B0604020202020204"/>
                <a:ea typeface="+mn-ea"/>
                <a:cs typeface="+mn-cs"/>
              </a:rPr>
              <a:t>89</a:t>
            </a:r>
            <a:r>
              <a:rPr kumimoji="0" lang="en-US" sz="1867" b="1" i="0" u="none" strike="noStrike" kern="1200" cap="none" spc="0" normalizeH="0" baseline="0" noProof="0" dirty="0">
                <a:ln>
                  <a:noFill/>
                </a:ln>
                <a:solidFill>
                  <a:srgbClr val="BEC9D3"/>
                </a:solidFill>
                <a:effectLst/>
                <a:uLnTx/>
                <a:uFillTx/>
                <a:latin typeface="Arial" panose="020B0604020202020204"/>
                <a:ea typeface="+mn-ea"/>
                <a:cs typeface="+mn-cs"/>
              </a:rPr>
              <a:t>0 / 6</a:t>
            </a:r>
            <a:r>
              <a:rPr kumimoji="0" lang="pl-PL" sz="1867" b="1" i="0" u="none" strike="noStrike" kern="1200" cap="none" spc="0" normalizeH="0" baseline="0" noProof="0" dirty="0">
                <a:ln>
                  <a:noFill/>
                </a:ln>
                <a:solidFill>
                  <a:srgbClr val="BEC9D3"/>
                </a:solidFill>
                <a:effectLst/>
                <a:uLnTx/>
                <a:uFillTx/>
                <a:latin typeface="Arial" panose="020B0604020202020204"/>
                <a:ea typeface="+mn-ea"/>
                <a:cs typeface="+mn-cs"/>
              </a:rPr>
              <a:t>48</a:t>
            </a:r>
            <a:endParaRPr kumimoji="0" lang="en-US" sz="1867" b="1" i="0" u="none" strike="noStrike" kern="1200" cap="none" spc="0" normalizeH="0" baseline="0" noProof="0" dirty="0">
              <a:ln>
                <a:noFill/>
              </a:ln>
              <a:solidFill>
                <a:srgbClr val="BEC9D3"/>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E93A5"/>
                </a:solidFill>
                <a:effectLst/>
                <a:uLnTx/>
                <a:uFillTx/>
                <a:latin typeface="Arial" panose="020B0604020202020204"/>
                <a:ea typeface="+mn-ea"/>
                <a:cs typeface="+mn-cs"/>
              </a:rPr>
              <a:t> </a:t>
            </a:r>
            <a:r>
              <a:rPr kumimoji="0" lang="en-US" sz="1400" b="1" i="0" u="none" strike="noStrike" kern="1200" cap="none" spc="0" normalizeH="0" baseline="0" noProof="0" dirty="0">
                <a:ln>
                  <a:noFill/>
                </a:ln>
                <a:solidFill>
                  <a:srgbClr val="7E93A5"/>
                </a:solidFill>
                <a:effectLst/>
                <a:uLnTx/>
                <a:uFillTx/>
                <a:latin typeface="Arial" panose="020B0604020202020204"/>
                <a:ea typeface="+mn-ea"/>
                <a:cs typeface="+mn-cs"/>
              </a:rPr>
              <a:t>Contracts / Clients</a:t>
            </a:r>
          </a:p>
        </p:txBody>
      </p:sp>
      <p:grpSp>
        <p:nvGrpSpPr>
          <p:cNvPr id="38" name="Grupa 37">
            <a:extLst>
              <a:ext uri="{FF2B5EF4-FFF2-40B4-BE49-F238E27FC236}">
                <a16:creationId xmlns:a16="http://schemas.microsoft.com/office/drawing/2014/main" id="{C597515E-DCAA-4A34-A237-5D6D881A8528}"/>
              </a:ext>
            </a:extLst>
          </p:cNvPr>
          <p:cNvGrpSpPr/>
          <p:nvPr/>
        </p:nvGrpSpPr>
        <p:grpSpPr>
          <a:xfrm>
            <a:off x="7438626" y="2200044"/>
            <a:ext cx="1634860" cy="3348860"/>
            <a:chOff x="1053806" y="2215792"/>
            <a:chExt cx="790119" cy="1614619"/>
          </a:xfrm>
        </p:grpSpPr>
        <p:sp>
          <p:nvSpPr>
            <p:cNvPr id="39" name="Dowolny kształt 17">
              <a:extLst>
                <a:ext uri="{FF2B5EF4-FFF2-40B4-BE49-F238E27FC236}">
                  <a16:creationId xmlns:a16="http://schemas.microsoft.com/office/drawing/2014/main" id="{CB532D4A-8FAB-45EA-BC8A-DC5357A56653}"/>
                </a:ext>
              </a:extLst>
            </p:cNvPr>
            <p:cNvSpPr/>
            <p:nvPr/>
          </p:nvSpPr>
          <p:spPr>
            <a:xfrm>
              <a:off x="1053806" y="2215792"/>
              <a:ext cx="184438" cy="184438"/>
            </a:xfrm>
            <a:custGeom>
              <a:avLst/>
              <a:gdLst>
                <a:gd name="connsiteX0" fmla="*/ 184439 w 184438"/>
                <a:gd name="connsiteY0" fmla="*/ 92219 h 184438"/>
                <a:gd name="connsiteX1" fmla="*/ 92219 w 184438"/>
                <a:gd name="connsiteY1" fmla="*/ 184439 h 184438"/>
                <a:gd name="connsiteX2" fmla="*/ 0 w 184438"/>
                <a:gd name="connsiteY2" fmla="*/ 92219 h 184438"/>
                <a:gd name="connsiteX3" fmla="*/ 92219 w 184438"/>
                <a:gd name="connsiteY3" fmla="*/ 0 h 184438"/>
                <a:gd name="connsiteX4" fmla="*/ 184439 w 184438"/>
                <a:gd name="connsiteY4" fmla="*/ 92219 h 18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8" h="184438">
                  <a:moveTo>
                    <a:pt x="184439" y="92219"/>
                  </a:moveTo>
                  <a:cubicBezTo>
                    <a:pt x="184439" y="143151"/>
                    <a:pt x="143151" y="184439"/>
                    <a:pt x="92219" y="184439"/>
                  </a:cubicBezTo>
                  <a:cubicBezTo>
                    <a:pt x="41288" y="184439"/>
                    <a:pt x="0" y="143151"/>
                    <a:pt x="0" y="92219"/>
                  </a:cubicBezTo>
                  <a:cubicBezTo>
                    <a:pt x="0" y="41288"/>
                    <a:pt x="41288" y="0"/>
                    <a:pt x="92219" y="0"/>
                  </a:cubicBezTo>
                  <a:cubicBezTo>
                    <a:pt x="143151" y="0"/>
                    <a:pt x="184439" y="41288"/>
                    <a:pt x="184439" y="92219"/>
                  </a:cubicBezTo>
                  <a:close/>
                </a:path>
              </a:pathLst>
            </a:custGeom>
            <a:solidFill>
              <a:schemeClr val="accent1"/>
            </a:solidFill>
            <a:ln w="64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0" name="Dowolny kształt 18">
              <a:extLst>
                <a:ext uri="{FF2B5EF4-FFF2-40B4-BE49-F238E27FC236}">
                  <a16:creationId xmlns:a16="http://schemas.microsoft.com/office/drawing/2014/main" id="{68F9EF75-CEAC-4C87-AD92-570F513C0741}"/>
                </a:ext>
              </a:extLst>
            </p:cNvPr>
            <p:cNvSpPr/>
            <p:nvPr/>
          </p:nvSpPr>
          <p:spPr>
            <a:xfrm>
              <a:off x="1480428" y="2417322"/>
              <a:ext cx="184438" cy="184438"/>
            </a:xfrm>
            <a:custGeom>
              <a:avLst/>
              <a:gdLst>
                <a:gd name="connsiteX0" fmla="*/ 184439 w 184438"/>
                <a:gd name="connsiteY0" fmla="*/ 92219 h 184438"/>
                <a:gd name="connsiteX1" fmla="*/ 92219 w 184438"/>
                <a:gd name="connsiteY1" fmla="*/ 184439 h 184438"/>
                <a:gd name="connsiteX2" fmla="*/ 0 w 184438"/>
                <a:gd name="connsiteY2" fmla="*/ 92219 h 184438"/>
                <a:gd name="connsiteX3" fmla="*/ 92219 w 184438"/>
                <a:gd name="connsiteY3" fmla="*/ 0 h 184438"/>
                <a:gd name="connsiteX4" fmla="*/ 184439 w 184438"/>
                <a:gd name="connsiteY4" fmla="*/ 92219 h 18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8" h="184438">
                  <a:moveTo>
                    <a:pt x="184439" y="92219"/>
                  </a:moveTo>
                  <a:cubicBezTo>
                    <a:pt x="184439" y="143151"/>
                    <a:pt x="143151" y="184439"/>
                    <a:pt x="92219" y="184439"/>
                  </a:cubicBezTo>
                  <a:cubicBezTo>
                    <a:pt x="41288" y="184439"/>
                    <a:pt x="0" y="143151"/>
                    <a:pt x="0" y="92219"/>
                  </a:cubicBezTo>
                  <a:cubicBezTo>
                    <a:pt x="0" y="41288"/>
                    <a:pt x="41288" y="0"/>
                    <a:pt x="92219" y="0"/>
                  </a:cubicBezTo>
                  <a:cubicBezTo>
                    <a:pt x="143151" y="0"/>
                    <a:pt x="184439" y="41288"/>
                    <a:pt x="184439" y="92219"/>
                  </a:cubicBezTo>
                  <a:close/>
                </a:path>
              </a:pathLst>
            </a:custGeom>
            <a:solidFill>
              <a:schemeClr val="accent2"/>
            </a:solidFill>
            <a:ln w="64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1" name="Dowolny kształt 19">
              <a:extLst>
                <a:ext uri="{FF2B5EF4-FFF2-40B4-BE49-F238E27FC236}">
                  <a16:creationId xmlns:a16="http://schemas.microsoft.com/office/drawing/2014/main" id="{2D488958-F1C2-45D1-8741-82DF3F6CCE30}"/>
                </a:ext>
              </a:extLst>
            </p:cNvPr>
            <p:cNvSpPr/>
            <p:nvPr/>
          </p:nvSpPr>
          <p:spPr>
            <a:xfrm>
              <a:off x="1659487" y="2716611"/>
              <a:ext cx="184438" cy="184438"/>
            </a:xfrm>
            <a:custGeom>
              <a:avLst/>
              <a:gdLst>
                <a:gd name="connsiteX0" fmla="*/ 184439 w 184438"/>
                <a:gd name="connsiteY0" fmla="*/ 92219 h 184438"/>
                <a:gd name="connsiteX1" fmla="*/ 92219 w 184438"/>
                <a:gd name="connsiteY1" fmla="*/ 184439 h 184438"/>
                <a:gd name="connsiteX2" fmla="*/ 0 w 184438"/>
                <a:gd name="connsiteY2" fmla="*/ 92219 h 184438"/>
                <a:gd name="connsiteX3" fmla="*/ 92219 w 184438"/>
                <a:gd name="connsiteY3" fmla="*/ 0 h 184438"/>
                <a:gd name="connsiteX4" fmla="*/ 184439 w 184438"/>
                <a:gd name="connsiteY4" fmla="*/ 92219 h 18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8" h="184438">
                  <a:moveTo>
                    <a:pt x="184439" y="92219"/>
                  </a:moveTo>
                  <a:cubicBezTo>
                    <a:pt x="184439" y="143151"/>
                    <a:pt x="143151" y="184439"/>
                    <a:pt x="92219" y="184439"/>
                  </a:cubicBezTo>
                  <a:cubicBezTo>
                    <a:pt x="41288" y="184439"/>
                    <a:pt x="0" y="143151"/>
                    <a:pt x="0" y="92219"/>
                  </a:cubicBezTo>
                  <a:cubicBezTo>
                    <a:pt x="0" y="41288"/>
                    <a:pt x="41288" y="0"/>
                    <a:pt x="92219" y="0"/>
                  </a:cubicBezTo>
                  <a:cubicBezTo>
                    <a:pt x="143151" y="0"/>
                    <a:pt x="184439" y="41288"/>
                    <a:pt x="184439" y="92219"/>
                  </a:cubicBezTo>
                  <a:close/>
                </a:path>
              </a:pathLst>
            </a:custGeom>
            <a:solidFill>
              <a:schemeClr val="accent4">
                <a:lumMod val="60000"/>
                <a:lumOff val="40000"/>
              </a:schemeClr>
            </a:solidFill>
            <a:ln w="64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2" name="Dowolny kształt 20">
              <a:extLst>
                <a:ext uri="{FF2B5EF4-FFF2-40B4-BE49-F238E27FC236}">
                  <a16:creationId xmlns:a16="http://schemas.microsoft.com/office/drawing/2014/main" id="{7FEB68E9-B188-43A9-88C3-E5D0A195256F}"/>
                </a:ext>
              </a:extLst>
            </p:cNvPr>
            <p:cNvSpPr/>
            <p:nvPr/>
          </p:nvSpPr>
          <p:spPr>
            <a:xfrm>
              <a:off x="1647482" y="3131770"/>
              <a:ext cx="184438" cy="184438"/>
            </a:xfrm>
            <a:custGeom>
              <a:avLst/>
              <a:gdLst>
                <a:gd name="connsiteX0" fmla="*/ 184439 w 184438"/>
                <a:gd name="connsiteY0" fmla="*/ 92219 h 184438"/>
                <a:gd name="connsiteX1" fmla="*/ 92219 w 184438"/>
                <a:gd name="connsiteY1" fmla="*/ 184439 h 184438"/>
                <a:gd name="connsiteX2" fmla="*/ 0 w 184438"/>
                <a:gd name="connsiteY2" fmla="*/ 92219 h 184438"/>
                <a:gd name="connsiteX3" fmla="*/ 92219 w 184438"/>
                <a:gd name="connsiteY3" fmla="*/ 0 h 184438"/>
                <a:gd name="connsiteX4" fmla="*/ 184439 w 184438"/>
                <a:gd name="connsiteY4" fmla="*/ 92219 h 18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8" h="184438">
                  <a:moveTo>
                    <a:pt x="184439" y="92219"/>
                  </a:moveTo>
                  <a:cubicBezTo>
                    <a:pt x="184439" y="143151"/>
                    <a:pt x="143151" y="184439"/>
                    <a:pt x="92219" y="184439"/>
                  </a:cubicBezTo>
                  <a:cubicBezTo>
                    <a:pt x="41288" y="184439"/>
                    <a:pt x="0" y="143151"/>
                    <a:pt x="0" y="92219"/>
                  </a:cubicBezTo>
                  <a:cubicBezTo>
                    <a:pt x="0" y="41288"/>
                    <a:pt x="41288" y="0"/>
                    <a:pt x="92219" y="0"/>
                  </a:cubicBezTo>
                  <a:cubicBezTo>
                    <a:pt x="143151" y="0"/>
                    <a:pt x="184439" y="41288"/>
                    <a:pt x="184439" y="92219"/>
                  </a:cubicBezTo>
                  <a:close/>
                </a:path>
              </a:pathLst>
            </a:custGeom>
            <a:solidFill>
              <a:schemeClr val="accent3"/>
            </a:solidFill>
            <a:ln w="64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43" name="Dowolny kształt 21">
              <a:extLst>
                <a:ext uri="{FF2B5EF4-FFF2-40B4-BE49-F238E27FC236}">
                  <a16:creationId xmlns:a16="http://schemas.microsoft.com/office/drawing/2014/main" id="{F66A683A-F4B4-4138-AB51-90DAEC9A81B4}"/>
                </a:ext>
              </a:extLst>
            </p:cNvPr>
            <p:cNvSpPr/>
            <p:nvPr/>
          </p:nvSpPr>
          <p:spPr>
            <a:xfrm>
              <a:off x="1065497" y="3645973"/>
              <a:ext cx="184438" cy="184438"/>
            </a:xfrm>
            <a:custGeom>
              <a:avLst/>
              <a:gdLst>
                <a:gd name="connsiteX0" fmla="*/ 184439 w 184438"/>
                <a:gd name="connsiteY0" fmla="*/ 92219 h 184438"/>
                <a:gd name="connsiteX1" fmla="*/ 92219 w 184438"/>
                <a:gd name="connsiteY1" fmla="*/ 184439 h 184438"/>
                <a:gd name="connsiteX2" fmla="*/ 0 w 184438"/>
                <a:gd name="connsiteY2" fmla="*/ 92219 h 184438"/>
                <a:gd name="connsiteX3" fmla="*/ 92219 w 184438"/>
                <a:gd name="connsiteY3" fmla="*/ 0 h 184438"/>
                <a:gd name="connsiteX4" fmla="*/ 184439 w 184438"/>
                <a:gd name="connsiteY4" fmla="*/ 92219 h 18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8" h="184438">
                  <a:moveTo>
                    <a:pt x="184439" y="92219"/>
                  </a:moveTo>
                  <a:cubicBezTo>
                    <a:pt x="184439" y="143151"/>
                    <a:pt x="143151" y="184439"/>
                    <a:pt x="92219" y="184439"/>
                  </a:cubicBezTo>
                  <a:cubicBezTo>
                    <a:pt x="41288" y="184439"/>
                    <a:pt x="0" y="143151"/>
                    <a:pt x="0" y="92219"/>
                  </a:cubicBezTo>
                  <a:cubicBezTo>
                    <a:pt x="0" y="41288"/>
                    <a:pt x="41288" y="0"/>
                    <a:pt x="92219" y="0"/>
                  </a:cubicBezTo>
                  <a:cubicBezTo>
                    <a:pt x="143151" y="0"/>
                    <a:pt x="184439" y="41288"/>
                    <a:pt x="184439" y="92219"/>
                  </a:cubicBezTo>
                  <a:close/>
                </a:path>
              </a:pathLst>
            </a:custGeom>
            <a:solidFill>
              <a:schemeClr val="accent5"/>
            </a:solidFill>
            <a:ln w="64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sp>
        <p:nvSpPr>
          <p:cNvPr id="44" name="pole tekstowe 43">
            <a:extLst>
              <a:ext uri="{FF2B5EF4-FFF2-40B4-BE49-F238E27FC236}">
                <a16:creationId xmlns:a16="http://schemas.microsoft.com/office/drawing/2014/main" id="{FB73BFED-075C-4159-8B00-AFD74A0E1D83}"/>
              </a:ext>
            </a:extLst>
          </p:cNvPr>
          <p:cNvSpPr txBox="1"/>
          <p:nvPr/>
        </p:nvSpPr>
        <p:spPr>
          <a:xfrm>
            <a:off x="8050329" y="5336136"/>
            <a:ext cx="423755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 </a:t>
            </a:r>
            <a:r>
              <a:rPr kumimoji="0" lang="en-US" sz="18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7</a:t>
            </a:r>
            <a:r>
              <a:rPr kumimoji="0" lang="pl-PL" sz="18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2,5</a:t>
            </a:r>
            <a:r>
              <a:rPr kumimoji="0" lang="en-US" sz="18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 </a:t>
            </a:r>
            <a:r>
              <a:rPr kumimoji="0" lang="pl-PL" sz="18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m</a:t>
            </a:r>
            <a:r>
              <a:rPr kumimoji="0" lang="en-US" sz="18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PLN</a:t>
            </a:r>
            <a:endParaRPr kumimoji="0" lang="en-US" sz="12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BEC9D3">
                    <a:lumMod val="75000"/>
                  </a:srgbClr>
                </a:solidFill>
                <a:effectLst/>
                <a:uLnTx/>
                <a:uFillTx/>
                <a:latin typeface="Calibri" panose="020F0502020204030204" pitchFamily="34" charset="0"/>
                <a:ea typeface="+mn-ea"/>
                <a:cs typeface="Calibri" panose="020F0502020204030204" pitchFamily="34" charset="0"/>
              </a:rPr>
              <a:t>up-sell on customers from Partners</a:t>
            </a:r>
            <a:endParaRPr kumimoji="0" lang="en-US" sz="1400" b="0" i="0" u="none" strike="noStrike" kern="1200" cap="none" spc="0" normalizeH="0" baseline="0" noProof="0" dirty="0">
              <a:ln>
                <a:noFill/>
              </a:ln>
              <a:solidFill>
                <a:srgbClr val="BEC9D3">
                  <a:lumMod val="75000"/>
                </a:srgbClr>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srgbClr val="BEC9D3">
                    <a:lumMod val="75000"/>
                  </a:srgbClr>
                </a:solidFill>
                <a:effectLst/>
                <a:uLnTx/>
                <a:uFillTx/>
                <a:latin typeface="Calibri" panose="020F0502020204030204" pitchFamily="34" charset="0"/>
                <a:ea typeface="+mn-ea"/>
                <a:cs typeface="Calibri" panose="020F0502020204030204" pitchFamily="34" charset="0"/>
              </a:rPr>
              <a:t>(investment loan, overdraft, business loan, preferential loans</a:t>
            </a:r>
            <a:r>
              <a:rPr kumimoji="0" lang="en-US" sz="1100" b="0" i="0" u="sng" strike="noStrike" kern="1200" cap="none" spc="0" normalizeH="0" baseline="0" noProof="0" dirty="0">
                <a:ln>
                  <a:noFill/>
                </a:ln>
                <a:solidFill>
                  <a:srgbClr val="BEC9D3">
                    <a:lumMod val="75000"/>
                  </a:srgbClr>
                </a:solidFill>
                <a:effectLst/>
                <a:uLnTx/>
                <a:uFillTx/>
                <a:latin typeface="Calibri" panose="020F0502020204030204" pitchFamily="34" charset="0"/>
                <a:ea typeface="+mn-ea"/>
                <a:cs typeface="Calibri" panose="020F0502020204030204" pitchFamily="34" charset="0"/>
              </a:rPr>
              <a:t>)</a:t>
            </a:r>
          </a:p>
        </p:txBody>
      </p:sp>
      <p:grpSp>
        <p:nvGrpSpPr>
          <p:cNvPr id="33" name="Grupa 32">
            <a:extLst>
              <a:ext uri="{FF2B5EF4-FFF2-40B4-BE49-F238E27FC236}">
                <a16:creationId xmlns:a16="http://schemas.microsoft.com/office/drawing/2014/main" id="{8D998DF7-7EEB-4E59-9E99-CD612B382721}"/>
              </a:ext>
            </a:extLst>
          </p:cNvPr>
          <p:cNvGrpSpPr/>
          <p:nvPr/>
        </p:nvGrpSpPr>
        <p:grpSpPr>
          <a:xfrm>
            <a:off x="734178" y="1500057"/>
            <a:ext cx="6655208" cy="491646"/>
            <a:chOff x="2141973" y="1207244"/>
            <a:chExt cx="977725" cy="368735"/>
          </a:xfrm>
        </p:grpSpPr>
        <p:cxnSp>
          <p:nvCxnSpPr>
            <p:cNvPr id="34" name="Łącznik prosty 33">
              <a:extLst>
                <a:ext uri="{FF2B5EF4-FFF2-40B4-BE49-F238E27FC236}">
                  <a16:creationId xmlns:a16="http://schemas.microsoft.com/office/drawing/2014/main" id="{46CDE59F-059D-4616-9752-87722332BA04}"/>
                </a:ext>
              </a:extLst>
            </p:cNvPr>
            <p:cNvCxnSpPr/>
            <p:nvPr/>
          </p:nvCxnSpPr>
          <p:spPr>
            <a:xfrm flipV="1">
              <a:off x="2141973" y="1337151"/>
              <a:ext cx="0" cy="1800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Łącznik prosty 34">
              <a:extLst>
                <a:ext uri="{FF2B5EF4-FFF2-40B4-BE49-F238E27FC236}">
                  <a16:creationId xmlns:a16="http://schemas.microsoft.com/office/drawing/2014/main" id="{7E1371AC-9061-409B-87D6-D17C71279E20}"/>
                </a:ext>
              </a:extLst>
            </p:cNvPr>
            <p:cNvCxnSpPr/>
            <p:nvPr/>
          </p:nvCxnSpPr>
          <p:spPr>
            <a:xfrm>
              <a:off x="2145509" y="1337151"/>
              <a:ext cx="97418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Łącznik prosty ze strzałką 35">
              <a:extLst>
                <a:ext uri="{FF2B5EF4-FFF2-40B4-BE49-F238E27FC236}">
                  <a16:creationId xmlns:a16="http://schemas.microsoft.com/office/drawing/2014/main" id="{0FE1CC46-98A4-4B26-BD73-2B25E8E66BB1}"/>
                </a:ext>
              </a:extLst>
            </p:cNvPr>
            <p:cNvCxnSpPr/>
            <p:nvPr/>
          </p:nvCxnSpPr>
          <p:spPr>
            <a:xfrm>
              <a:off x="3113246" y="1329155"/>
              <a:ext cx="0" cy="246824"/>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5" name="pole tekstowe 44">
              <a:extLst>
                <a:ext uri="{FF2B5EF4-FFF2-40B4-BE49-F238E27FC236}">
                  <a16:creationId xmlns:a16="http://schemas.microsoft.com/office/drawing/2014/main" id="{0C9C7B61-2B8E-4418-9831-5176B8BE690B}"/>
                </a:ext>
              </a:extLst>
            </p:cNvPr>
            <p:cNvSpPr txBox="1"/>
            <p:nvPr/>
          </p:nvSpPr>
          <p:spPr>
            <a:xfrm>
              <a:off x="2574633" y="1207244"/>
              <a:ext cx="142695" cy="207750"/>
            </a:xfrm>
            <a:prstGeom prst="rect">
              <a:avLst/>
            </a:prstGeom>
            <a:solidFill>
              <a:schemeClr val="bg1"/>
            </a:solidFill>
            <a:ln>
              <a:solidFill>
                <a:schemeClr val="tx1"/>
              </a:solidFill>
            </a:ln>
          </p:spPr>
          <p:txBody>
            <a:bodyPr wrap="none" rtlCol="0">
              <a:spAutoFit/>
            </a:bodyPr>
            <a:lstStyle/>
            <a:p>
              <a:pPr marL="0" marR="0" lvl="0" indent="0" algn="l" defTabSz="467527"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009597"/>
                  </a:solidFill>
                  <a:effectLst/>
                  <a:uLnTx/>
                  <a:uFillTx/>
                  <a:latin typeface="Calibri" panose="020F0502020204030204" pitchFamily="34" charset="0"/>
                  <a:ea typeface="+mn-ea"/>
                  <a:cs typeface="Calibri" panose="020F0502020204030204" pitchFamily="34" charset="0"/>
                </a:rPr>
                <a:t>+</a:t>
              </a:r>
              <a:r>
                <a:rPr kumimoji="0" lang="pl-PL" sz="1200" b="1" i="1" u="none" strike="noStrike" kern="1200" cap="none" spc="0" normalizeH="0" baseline="0" noProof="0" dirty="0">
                  <a:ln>
                    <a:noFill/>
                  </a:ln>
                  <a:solidFill>
                    <a:srgbClr val="009597"/>
                  </a:solidFill>
                  <a:effectLst/>
                  <a:uLnTx/>
                  <a:uFillTx/>
                  <a:latin typeface="Calibri" panose="020F0502020204030204" pitchFamily="34" charset="0"/>
                  <a:ea typeface="+mn-ea"/>
                  <a:cs typeface="Calibri" panose="020F0502020204030204" pitchFamily="34" charset="0"/>
                </a:rPr>
                <a:t>46</a:t>
              </a:r>
              <a:r>
                <a:rPr kumimoji="0" lang="en-US" sz="1200" b="1" i="1" u="none" strike="noStrike" kern="1200" cap="none" spc="0" normalizeH="0" baseline="0" noProof="0" dirty="0">
                  <a:ln>
                    <a:noFill/>
                  </a:ln>
                  <a:solidFill>
                    <a:srgbClr val="009597"/>
                  </a:solidFill>
                  <a:effectLst/>
                  <a:uLnTx/>
                  <a:uFillTx/>
                  <a:latin typeface="Calibri" panose="020F0502020204030204" pitchFamily="34" charset="0"/>
                  <a:ea typeface="+mn-ea"/>
                  <a:cs typeface="Calibri" panose="020F0502020204030204" pitchFamily="34" charset="0"/>
                </a:rPr>
                <a:t>%</a:t>
              </a:r>
            </a:p>
          </p:txBody>
        </p:sp>
      </p:grpSp>
      <p:grpSp>
        <p:nvGrpSpPr>
          <p:cNvPr id="46" name="Grupa 45">
            <a:extLst>
              <a:ext uri="{FF2B5EF4-FFF2-40B4-BE49-F238E27FC236}">
                <a16:creationId xmlns:a16="http://schemas.microsoft.com/office/drawing/2014/main" id="{29ED9EFF-EA0F-43AD-BCCC-944153F8ECB1}"/>
              </a:ext>
            </a:extLst>
          </p:cNvPr>
          <p:cNvGrpSpPr/>
          <p:nvPr/>
        </p:nvGrpSpPr>
        <p:grpSpPr>
          <a:xfrm>
            <a:off x="2787219" y="2486252"/>
            <a:ext cx="5412689" cy="461969"/>
            <a:chOff x="2141973" y="1229502"/>
            <a:chExt cx="977725" cy="346477"/>
          </a:xfrm>
        </p:grpSpPr>
        <p:cxnSp>
          <p:nvCxnSpPr>
            <p:cNvPr id="47" name="Łącznik prosty 46">
              <a:extLst>
                <a:ext uri="{FF2B5EF4-FFF2-40B4-BE49-F238E27FC236}">
                  <a16:creationId xmlns:a16="http://schemas.microsoft.com/office/drawing/2014/main" id="{ACCB3B13-1A45-43EE-BB52-63854CD6D485}"/>
                </a:ext>
              </a:extLst>
            </p:cNvPr>
            <p:cNvCxnSpPr/>
            <p:nvPr/>
          </p:nvCxnSpPr>
          <p:spPr>
            <a:xfrm flipV="1">
              <a:off x="2141973" y="1337151"/>
              <a:ext cx="0" cy="1800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9" name="Łącznik prosty 48">
              <a:extLst>
                <a:ext uri="{FF2B5EF4-FFF2-40B4-BE49-F238E27FC236}">
                  <a16:creationId xmlns:a16="http://schemas.microsoft.com/office/drawing/2014/main" id="{1743A8FE-1A0D-415D-9D3C-BD85F11A0200}"/>
                </a:ext>
              </a:extLst>
            </p:cNvPr>
            <p:cNvCxnSpPr/>
            <p:nvPr/>
          </p:nvCxnSpPr>
          <p:spPr>
            <a:xfrm>
              <a:off x="2145509" y="1337151"/>
              <a:ext cx="97418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0" name="Łącznik prosty ze strzałką 49">
              <a:extLst>
                <a:ext uri="{FF2B5EF4-FFF2-40B4-BE49-F238E27FC236}">
                  <a16:creationId xmlns:a16="http://schemas.microsoft.com/office/drawing/2014/main" id="{8CD3D8DC-7ECE-44FA-AD28-91754C0F2050}"/>
                </a:ext>
              </a:extLst>
            </p:cNvPr>
            <p:cNvCxnSpPr/>
            <p:nvPr/>
          </p:nvCxnSpPr>
          <p:spPr>
            <a:xfrm>
              <a:off x="3113246" y="1329155"/>
              <a:ext cx="0" cy="246824"/>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pole tekstowe 50">
              <a:extLst>
                <a:ext uri="{FF2B5EF4-FFF2-40B4-BE49-F238E27FC236}">
                  <a16:creationId xmlns:a16="http://schemas.microsoft.com/office/drawing/2014/main" id="{781575B5-9408-4C79-9636-9396206D738D}"/>
                </a:ext>
              </a:extLst>
            </p:cNvPr>
            <p:cNvSpPr txBox="1"/>
            <p:nvPr/>
          </p:nvSpPr>
          <p:spPr>
            <a:xfrm>
              <a:off x="2462494" y="1229502"/>
              <a:ext cx="310491" cy="207749"/>
            </a:xfrm>
            <a:prstGeom prst="rect">
              <a:avLst/>
            </a:prstGeom>
            <a:solidFill>
              <a:schemeClr val="bg1"/>
            </a:solidFill>
            <a:ln>
              <a:solidFill>
                <a:schemeClr val="tx1"/>
              </a:solidFill>
            </a:ln>
          </p:spPr>
          <p:txBody>
            <a:bodyPr wrap="square" rtlCol="0">
              <a:spAutoFit/>
            </a:bodyPr>
            <a:lstStyle/>
            <a:p>
              <a:pPr marL="0" marR="0" lvl="0" indent="0" algn="l" defTabSz="467527"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a:t>
              </a:r>
              <a:r>
                <a:rPr kumimoji="0" lang="pl-PL" sz="1200" b="1" i="1"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3</a:t>
              </a:r>
              <a:r>
                <a:rPr kumimoji="0" lang="en-US" sz="1200" b="1" i="1"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3%</a:t>
              </a:r>
              <a:r>
                <a:rPr kumimoji="0" lang="pl-PL" sz="1200" b="1" i="1"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 / +47%</a:t>
              </a:r>
              <a:endParaRPr kumimoji="0" lang="en-US" sz="1200" b="1" i="1"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endParaRPr>
            </a:p>
          </p:txBody>
        </p:sp>
      </p:grpSp>
      <p:grpSp>
        <p:nvGrpSpPr>
          <p:cNvPr id="52" name="Grupa 51">
            <a:extLst>
              <a:ext uri="{FF2B5EF4-FFF2-40B4-BE49-F238E27FC236}">
                <a16:creationId xmlns:a16="http://schemas.microsoft.com/office/drawing/2014/main" id="{7044861B-9B2A-4347-A658-021E35A8A1FA}"/>
              </a:ext>
            </a:extLst>
          </p:cNvPr>
          <p:cNvGrpSpPr/>
          <p:nvPr/>
        </p:nvGrpSpPr>
        <p:grpSpPr>
          <a:xfrm>
            <a:off x="3215402" y="3143269"/>
            <a:ext cx="5440709" cy="493599"/>
            <a:chOff x="2141973" y="1245170"/>
            <a:chExt cx="977725" cy="330809"/>
          </a:xfrm>
        </p:grpSpPr>
        <p:cxnSp>
          <p:nvCxnSpPr>
            <p:cNvPr id="53" name="Łącznik prosty 52">
              <a:extLst>
                <a:ext uri="{FF2B5EF4-FFF2-40B4-BE49-F238E27FC236}">
                  <a16:creationId xmlns:a16="http://schemas.microsoft.com/office/drawing/2014/main" id="{0C9920D1-2276-4E8D-9138-431FCC538321}"/>
                </a:ext>
              </a:extLst>
            </p:cNvPr>
            <p:cNvCxnSpPr/>
            <p:nvPr/>
          </p:nvCxnSpPr>
          <p:spPr>
            <a:xfrm flipV="1">
              <a:off x="2141973" y="1337151"/>
              <a:ext cx="0" cy="1800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Łącznik prosty 53">
              <a:extLst>
                <a:ext uri="{FF2B5EF4-FFF2-40B4-BE49-F238E27FC236}">
                  <a16:creationId xmlns:a16="http://schemas.microsoft.com/office/drawing/2014/main" id="{6C7B20CF-998E-4117-AD19-10F0CC6389FF}"/>
                </a:ext>
              </a:extLst>
            </p:cNvPr>
            <p:cNvCxnSpPr/>
            <p:nvPr/>
          </p:nvCxnSpPr>
          <p:spPr>
            <a:xfrm>
              <a:off x="2145509" y="1337151"/>
              <a:ext cx="97418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5" name="Łącznik prosty ze strzałką 54">
              <a:extLst>
                <a:ext uri="{FF2B5EF4-FFF2-40B4-BE49-F238E27FC236}">
                  <a16:creationId xmlns:a16="http://schemas.microsoft.com/office/drawing/2014/main" id="{6E9749B1-7203-4953-AE90-E459EC0EB7E0}"/>
                </a:ext>
              </a:extLst>
            </p:cNvPr>
            <p:cNvCxnSpPr/>
            <p:nvPr/>
          </p:nvCxnSpPr>
          <p:spPr>
            <a:xfrm>
              <a:off x="3113246" y="1329155"/>
              <a:ext cx="0" cy="246824"/>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6" name="pole tekstowe 55">
              <a:extLst>
                <a:ext uri="{FF2B5EF4-FFF2-40B4-BE49-F238E27FC236}">
                  <a16:creationId xmlns:a16="http://schemas.microsoft.com/office/drawing/2014/main" id="{DEF1363C-005C-4F7E-ABEA-6BBF235BE103}"/>
                </a:ext>
              </a:extLst>
            </p:cNvPr>
            <p:cNvSpPr txBox="1"/>
            <p:nvPr/>
          </p:nvSpPr>
          <p:spPr>
            <a:xfrm>
              <a:off x="2561787" y="1245170"/>
              <a:ext cx="135518" cy="185644"/>
            </a:xfrm>
            <a:prstGeom prst="rect">
              <a:avLst/>
            </a:prstGeom>
            <a:solidFill>
              <a:schemeClr val="bg1"/>
            </a:solidFill>
            <a:ln>
              <a:solidFill>
                <a:schemeClr val="tx1"/>
              </a:solidFill>
            </a:ln>
          </p:spPr>
          <p:txBody>
            <a:bodyPr wrap="none" rtlCol="0">
              <a:spAutoFit/>
            </a:bodyPr>
            <a:lstStyle/>
            <a:p>
              <a:pPr marL="0" marR="0" lvl="0" indent="0" algn="l" defTabSz="467527"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81BC00"/>
                  </a:solidFill>
                  <a:effectLst/>
                  <a:uLnTx/>
                  <a:uFillTx/>
                  <a:latin typeface="Calibri" panose="020F0502020204030204" pitchFamily="34" charset="0"/>
                  <a:ea typeface="+mn-ea"/>
                  <a:cs typeface="Calibri" panose="020F0502020204030204" pitchFamily="34" charset="0"/>
                </a:rPr>
                <a:t>+3</a:t>
              </a:r>
              <a:r>
                <a:rPr kumimoji="0" lang="pl-PL" sz="1200" b="1" i="1" u="none" strike="noStrike" kern="1200" cap="none" spc="0" normalizeH="0" baseline="0" noProof="0" dirty="0">
                  <a:ln>
                    <a:noFill/>
                  </a:ln>
                  <a:solidFill>
                    <a:srgbClr val="81BC00"/>
                  </a:solidFill>
                  <a:effectLst/>
                  <a:uLnTx/>
                  <a:uFillTx/>
                  <a:latin typeface="Calibri" panose="020F0502020204030204" pitchFamily="34" charset="0"/>
                  <a:ea typeface="+mn-ea"/>
                  <a:cs typeface="Calibri" panose="020F0502020204030204" pitchFamily="34" charset="0"/>
                </a:rPr>
                <a:t>4</a:t>
              </a:r>
              <a:r>
                <a:rPr kumimoji="0" lang="en-US" sz="1200" b="1" i="1" u="none" strike="noStrike" kern="1200" cap="none" spc="0" normalizeH="0" baseline="0" noProof="0" dirty="0">
                  <a:ln>
                    <a:noFill/>
                  </a:ln>
                  <a:solidFill>
                    <a:srgbClr val="81BC00"/>
                  </a:solidFill>
                  <a:effectLst/>
                  <a:uLnTx/>
                  <a:uFillTx/>
                  <a:latin typeface="Calibri" panose="020F0502020204030204" pitchFamily="34" charset="0"/>
                  <a:ea typeface="+mn-ea"/>
                  <a:cs typeface="Calibri" panose="020F0502020204030204" pitchFamily="34" charset="0"/>
                </a:rPr>
                <a:t>%</a:t>
              </a:r>
            </a:p>
          </p:txBody>
        </p:sp>
      </p:grpSp>
      <p:grpSp>
        <p:nvGrpSpPr>
          <p:cNvPr id="57" name="Grupa 56">
            <a:extLst>
              <a:ext uri="{FF2B5EF4-FFF2-40B4-BE49-F238E27FC236}">
                <a16:creationId xmlns:a16="http://schemas.microsoft.com/office/drawing/2014/main" id="{06EF207A-1058-4EFE-A59B-4DC7E1416478}"/>
              </a:ext>
            </a:extLst>
          </p:cNvPr>
          <p:cNvGrpSpPr/>
          <p:nvPr/>
        </p:nvGrpSpPr>
        <p:grpSpPr>
          <a:xfrm>
            <a:off x="3183356" y="3891727"/>
            <a:ext cx="5501996" cy="455991"/>
            <a:chOff x="2141973" y="1233986"/>
            <a:chExt cx="977725" cy="341993"/>
          </a:xfrm>
        </p:grpSpPr>
        <p:cxnSp>
          <p:nvCxnSpPr>
            <p:cNvPr id="58" name="Łącznik prosty 57">
              <a:extLst>
                <a:ext uri="{FF2B5EF4-FFF2-40B4-BE49-F238E27FC236}">
                  <a16:creationId xmlns:a16="http://schemas.microsoft.com/office/drawing/2014/main" id="{23429A45-02FA-4375-9BE8-F0E8AF9E832F}"/>
                </a:ext>
              </a:extLst>
            </p:cNvPr>
            <p:cNvCxnSpPr/>
            <p:nvPr/>
          </p:nvCxnSpPr>
          <p:spPr>
            <a:xfrm flipV="1">
              <a:off x="2141973" y="1337151"/>
              <a:ext cx="0" cy="1800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Łącznik prosty 58">
              <a:extLst>
                <a:ext uri="{FF2B5EF4-FFF2-40B4-BE49-F238E27FC236}">
                  <a16:creationId xmlns:a16="http://schemas.microsoft.com/office/drawing/2014/main" id="{40F7ED35-E2F9-43C4-A908-6ED184EF49B3}"/>
                </a:ext>
              </a:extLst>
            </p:cNvPr>
            <p:cNvCxnSpPr/>
            <p:nvPr/>
          </p:nvCxnSpPr>
          <p:spPr>
            <a:xfrm>
              <a:off x="2145509" y="1337151"/>
              <a:ext cx="97418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Łącznik prosty ze strzałką 59">
              <a:extLst>
                <a:ext uri="{FF2B5EF4-FFF2-40B4-BE49-F238E27FC236}">
                  <a16:creationId xmlns:a16="http://schemas.microsoft.com/office/drawing/2014/main" id="{6E23B0F1-487A-4309-BF47-60AC23F91D38}"/>
                </a:ext>
              </a:extLst>
            </p:cNvPr>
            <p:cNvCxnSpPr/>
            <p:nvPr/>
          </p:nvCxnSpPr>
          <p:spPr>
            <a:xfrm>
              <a:off x="3113246" y="1329155"/>
              <a:ext cx="0" cy="246824"/>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1" name="pole tekstowe 60">
              <a:extLst>
                <a:ext uri="{FF2B5EF4-FFF2-40B4-BE49-F238E27FC236}">
                  <a16:creationId xmlns:a16="http://schemas.microsoft.com/office/drawing/2014/main" id="{C0D8A53C-726C-48D9-96E4-00A74C48CF3A}"/>
                </a:ext>
              </a:extLst>
            </p:cNvPr>
            <p:cNvSpPr txBox="1"/>
            <p:nvPr/>
          </p:nvSpPr>
          <p:spPr>
            <a:xfrm>
              <a:off x="2523657" y="1233986"/>
              <a:ext cx="180573" cy="207749"/>
            </a:xfrm>
            <a:prstGeom prst="rect">
              <a:avLst/>
            </a:prstGeom>
            <a:solidFill>
              <a:schemeClr val="bg1"/>
            </a:solidFill>
            <a:ln>
              <a:solidFill>
                <a:schemeClr val="tx1"/>
              </a:solidFill>
            </a:ln>
          </p:spPr>
          <p:txBody>
            <a:bodyPr wrap="none" rtlCol="0">
              <a:spAutoFit/>
            </a:bodyPr>
            <a:lstStyle/>
            <a:p>
              <a:pPr marL="0" marR="0" lvl="0" indent="0" algn="l" defTabSz="467527"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a:t>
              </a:r>
              <a:r>
                <a:rPr kumimoji="0" lang="pl-PL" sz="1200" b="1" i="1"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38</a:t>
              </a:r>
              <a:r>
                <a:rPr kumimoji="0" lang="en-US" sz="1200" b="1" i="1"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a:t>
              </a:r>
            </a:p>
          </p:txBody>
        </p:sp>
      </p:grpSp>
      <p:grpSp>
        <p:nvGrpSpPr>
          <p:cNvPr id="62" name="Grupa 61">
            <a:extLst>
              <a:ext uri="{FF2B5EF4-FFF2-40B4-BE49-F238E27FC236}">
                <a16:creationId xmlns:a16="http://schemas.microsoft.com/office/drawing/2014/main" id="{A1B2DDB2-8EC4-40EA-A026-66EF6ED43B3F}"/>
              </a:ext>
            </a:extLst>
          </p:cNvPr>
          <p:cNvGrpSpPr/>
          <p:nvPr/>
        </p:nvGrpSpPr>
        <p:grpSpPr>
          <a:xfrm>
            <a:off x="2829981" y="4659429"/>
            <a:ext cx="5521968" cy="455991"/>
            <a:chOff x="2141973" y="1233986"/>
            <a:chExt cx="977725" cy="341993"/>
          </a:xfrm>
        </p:grpSpPr>
        <p:cxnSp>
          <p:nvCxnSpPr>
            <p:cNvPr id="63" name="Łącznik prosty 62">
              <a:extLst>
                <a:ext uri="{FF2B5EF4-FFF2-40B4-BE49-F238E27FC236}">
                  <a16:creationId xmlns:a16="http://schemas.microsoft.com/office/drawing/2014/main" id="{E669CC56-336D-4F66-B647-7057445DFA4B}"/>
                </a:ext>
              </a:extLst>
            </p:cNvPr>
            <p:cNvCxnSpPr/>
            <p:nvPr/>
          </p:nvCxnSpPr>
          <p:spPr>
            <a:xfrm flipV="1">
              <a:off x="2141973" y="1337151"/>
              <a:ext cx="0" cy="1800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Łącznik prosty 63">
              <a:extLst>
                <a:ext uri="{FF2B5EF4-FFF2-40B4-BE49-F238E27FC236}">
                  <a16:creationId xmlns:a16="http://schemas.microsoft.com/office/drawing/2014/main" id="{F3A98304-A64D-41B1-B5E3-CBCC9A2FDE87}"/>
                </a:ext>
              </a:extLst>
            </p:cNvPr>
            <p:cNvCxnSpPr/>
            <p:nvPr/>
          </p:nvCxnSpPr>
          <p:spPr>
            <a:xfrm>
              <a:off x="2145509" y="1337151"/>
              <a:ext cx="97418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Łącznik prosty ze strzałką 64">
              <a:extLst>
                <a:ext uri="{FF2B5EF4-FFF2-40B4-BE49-F238E27FC236}">
                  <a16:creationId xmlns:a16="http://schemas.microsoft.com/office/drawing/2014/main" id="{9FC2A54A-3055-4D20-834B-77441EE25F0E}"/>
                </a:ext>
              </a:extLst>
            </p:cNvPr>
            <p:cNvCxnSpPr/>
            <p:nvPr/>
          </p:nvCxnSpPr>
          <p:spPr>
            <a:xfrm>
              <a:off x="3113246" y="1329155"/>
              <a:ext cx="0" cy="246824"/>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6" name="pole tekstowe 65">
              <a:extLst>
                <a:ext uri="{FF2B5EF4-FFF2-40B4-BE49-F238E27FC236}">
                  <a16:creationId xmlns:a16="http://schemas.microsoft.com/office/drawing/2014/main" id="{E941B3CF-C05D-414D-97B7-DB1903A88BB9}"/>
                </a:ext>
              </a:extLst>
            </p:cNvPr>
            <p:cNvSpPr txBox="1"/>
            <p:nvPr/>
          </p:nvSpPr>
          <p:spPr>
            <a:xfrm>
              <a:off x="2523657" y="1233986"/>
              <a:ext cx="94004" cy="207749"/>
            </a:xfrm>
            <a:prstGeom prst="rect">
              <a:avLst/>
            </a:prstGeom>
            <a:solidFill>
              <a:schemeClr val="bg1"/>
            </a:solidFill>
            <a:ln>
              <a:solidFill>
                <a:schemeClr val="tx1"/>
              </a:solidFill>
            </a:ln>
          </p:spPr>
          <p:txBody>
            <a:bodyPr wrap="none" rtlCol="0">
              <a:spAutoFit/>
            </a:bodyPr>
            <a:lstStyle/>
            <a:p>
              <a:pPr marL="0" marR="0" lvl="0" indent="0" algn="l" defTabSz="467527"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FFC000"/>
                  </a:solidFill>
                  <a:effectLst/>
                  <a:uLnTx/>
                  <a:uFillTx/>
                  <a:latin typeface="Calibri" panose="020F0502020204030204" pitchFamily="34" charset="0"/>
                  <a:ea typeface="+mn-ea"/>
                  <a:cs typeface="Calibri" panose="020F0502020204030204" pitchFamily="34" charset="0"/>
                </a:rPr>
                <a:t>+</a:t>
              </a:r>
              <a:r>
                <a:rPr kumimoji="0" lang="pl-PL" sz="1200" b="1" i="1" u="none" strike="noStrike" kern="1200" cap="none" spc="0" normalizeH="0" baseline="0" noProof="0" dirty="0">
                  <a:ln>
                    <a:noFill/>
                  </a:ln>
                  <a:solidFill>
                    <a:srgbClr val="FFC000"/>
                  </a:solidFill>
                  <a:effectLst/>
                  <a:uLnTx/>
                  <a:uFillTx/>
                  <a:latin typeface="Calibri" panose="020F0502020204030204" pitchFamily="34" charset="0"/>
                  <a:ea typeface="+mn-ea"/>
                  <a:cs typeface="Calibri" panose="020F0502020204030204" pitchFamily="34" charset="0"/>
                </a:rPr>
                <a:t>80</a:t>
              </a:r>
              <a:r>
                <a:rPr kumimoji="0" lang="en-US" sz="1200" b="1" i="1" u="none" strike="noStrike" kern="1200" cap="none" spc="0" normalizeH="0" baseline="0" noProof="0" dirty="0">
                  <a:ln>
                    <a:noFill/>
                  </a:ln>
                  <a:solidFill>
                    <a:srgbClr val="FFC000"/>
                  </a:solidFill>
                  <a:effectLst/>
                  <a:uLnTx/>
                  <a:uFillTx/>
                  <a:latin typeface="Calibri" panose="020F0502020204030204" pitchFamily="34" charset="0"/>
                  <a:ea typeface="+mn-ea"/>
                  <a:cs typeface="Calibri" panose="020F0502020204030204" pitchFamily="34" charset="0"/>
                </a:rPr>
                <a:t>%</a:t>
              </a:r>
            </a:p>
          </p:txBody>
        </p:sp>
      </p:grpSp>
      <p:grpSp>
        <p:nvGrpSpPr>
          <p:cNvPr id="67" name="Grupa 66">
            <a:extLst>
              <a:ext uri="{FF2B5EF4-FFF2-40B4-BE49-F238E27FC236}">
                <a16:creationId xmlns:a16="http://schemas.microsoft.com/office/drawing/2014/main" id="{584C6251-09C7-4F6B-BCF5-A308490C2E1A}"/>
              </a:ext>
            </a:extLst>
          </p:cNvPr>
          <p:cNvGrpSpPr/>
          <p:nvPr/>
        </p:nvGrpSpPr>
        <p:grpSpPr>
          <a:xfrm>
            <a:off x="314667" y="5291349"/>
            <a:ext cx="7403170" cy="455991"/>
            <a:chOff x="2141973" y="1233986"/>
            <a:chExt cx="977725" cy="341993"/>
          </a:xfrm>
        </p:grpSpPr>
        <p:cxnSp>
          <p:nvCxnSpPr>
            <p:cNvPr id="68" name="Łącznik prosty 67">
              <a:extLst>
                <a:ext uri="{FF2B5EF4-FFF2-40B4-BE49-F238E27FC236}">
                  <a16:creationId xmlns:a16="http://schemas.microsoft.com/office/drawing/2014/main" id="{EC6CB780-9BC4-4FF7-9C50-E1422D7C0A11}"/>
                </a:ext>
              </a:extLst>
            </p:cNvPr>
            <p:cNvCxnSpPr/>
            <p:nvPr/>
          </p:nvCxnSpPr>
          <p:spPr>
            <a:xfrm flipV="1">
              <a:off x="2141973" y="1337151"/>
              <a:ext cx="0" cy="18000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9" name="Łącznik prosty 68">
              <a:extLst>
                <a:ext uri="{FF2B5EF4-FFF2-40B4-BE49-F238E27FC236}">
                  <a16:creationId xmlns:a16="http://schemas.microsoft.com/office/drawing/2014/main" id="{0F2E95FB-CC06-4158-836A-D26CB5EFCE4A}"/>
                </a:ext>
              </a:extLst>
            </p:cNvPr>
            <p:cNvCxnSpPr/>
            <p:nvPr/>
          </p:nvCxnSpPr>
          <p:spPr>
            <a:xfrm>
              <a:off x="2145509" y="1337151"/>
              <a:ext cx="97418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Łącznik prosty ze strzałką 69">
              <a:extLst>
                <a:ext uri="{FF2B5EF4-FFF2-40B4-BE49-F238E27FC236}">
                  <a16:creationId xmlns:a16="http://schemas.microsoft.com/office/drawing/2014/main" id="{80BB0CAB-113C-4B72-BD66-B1CAD4A8E62F}"/>
                </a:ext>
              </a:extLst>
            </p:cNvPr>
            <p:cNvCxnSpPr/>
            <p:nvPr/>
          </p:nvCxnSpPr>
          <p:spPr>
            <a:xfrm>
              <a:off x="3113246" y="1329155"/>
              <a:ext cx="0" cy="246824"/>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1" name="pole tekstowe 70">
              <a:extLst>
                <a:ext uri="{FF2B5EF4-FFF2-40B4-BE49-F238E27FC236}">
                  <a16:creationId xmlns:a16="http://schemas.microsoft.com/office/drawing/2014/main" id="{41453016-0F1C-489F-8432-04976E07EE7B}"/>
                </a:ext>
              </a:extLst>
            </p:cNvPr>
            <p:cNvSpPr txBox="1"/>
            <p:nvPr/>
          </p:nvSpPr>
          <p:spPr>
            <a:xfrm>
              <a:off x="2523657" y="1233986"/>
              <a:ext cx="98218" cy="207749"/>
            </a:xfrm>
            <a:prstGeom prst="rect">
              <a:avLst/>
            </a:prstGeom>
            <a:solidFill>
              <a:schemeClr val="bg1"/>
            </a:solidFill>
            <a:ln>
              <a:solidFill>
                <a:schemeClr val="tx1"/>
              </a:solidFill>
            </a:ln>
          </p:spPr>
          <p:txBody>
            <a:bodyPr wrap="none" rtlCol="0">
              <a:spAutoFit/>
            </a:bodyPr>
            <a:lstStyle/>
            <a:p>
              <a:pPr marL="0" marR="0" lvl="0" indent="0" algn="l" defTabSz="467527"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70A300"/>
                  </a:solidFill>
                  <a:effectLst/>
                  <a:uLnTx/>
                  <a:uFillTx/>
                  <a:latin typeface="Calibri" panose="020F0502020204030204" pitchFamily="34" charset="0"/>
                  <a:ea typeface="+mn-ea"/>
                  <a:cs typeface="Calibri" panose="020F0502020204030204" pitchFamily="34" charset="0"/>
                </a:rPr>
                <a:t>+</a:t>
              </a:r>
              <a:r>
                <a:rPr kumimoji="0" lang="pl-PL" sz="1200" b="1" i="1" u="none" strike="noStrike" kern="1200" cap="none" spc="0" normalizeH="0" baseline="0" noProof="0" dirty="0">
                  <a:ln>
                    <a:noFill/>
                  </a:ln>
                  <a:solidFill>
                    <a:srgbClr val="70A300"/>
                  </a:solidFill>
                  <a:effectLst/>
                  <a:uLnTx/>
                  <a:uFillTx/>
                  <a:latin typeface="Calibri" panose="020F0502020204030204" pitchFamily="34" charset="0"/>
                  <a:ea typeface="+mn-ea"/>
                  <a:cs typeface="Calibri" panose="020F0502020204030204" pitchFamily="34" charset="0"/>
                </a:rPr>
                <a:t>38</a:t>
              </a:r>
              <a:r>
                <a:rPr kumimoji="0" lang="en-US" sz="1200" b="1" i="1" u="none" strike="noStrike" kern="1200" cap="none" spc="0" normalizeH="0" baseline="0" noProof="0" dirty="0">
                  <a:ln>
                    <a:noFill/>
                  </a:ln>
                  <a:solidFill>
                    <a:srgbClr val="70A300"/>
                  </a:solidFill>
                  <a:effectLst/>
                  <a:uLnTx/>
                  <a:uFillTx/>
                  <a:latin typeface="Calibri" panose="020F0502020204030204" pitchFamily="34" charset="0"/>
                  <a:ea typeface="+mn-ea"/>
                  <a:cs typeface="Calibri" panose="020F0502020204030204" pitchFamily="34" charset="0"/>
                </a:rPr>
                <a:t>%</a:t>
              </a:r>
            </a:p>
          </p:txBody>
        </p:sp>
      </p:grpSp>
      <p:sp>
        <p:nvSpPr>
          <p:cNvPr id="72" name="Dowolny kształt 20">
            <a:extLst>
              <a:ext uri="{FF2B5EF4-FFF2-40B4-BE49-F238E27FC236}">
                <a16:creationId xmlns:a16="http://schemas.microsoft.com/office/drawing/2014/main" id="{F49B3794-DCC9-4953-8868-16FCFFAF4E6B}"/>
              </a:ext>
            </a:extLst>
          </p:cNvPr>
          <p:cNvSpPr/>
          <p:nvPr/>
        </p:nvSpPr>
        <p:spPr>
          <a:xfrm>
            <a:off x="8351949" y="4802445"/>
            <a:ext cx="381627" cy="381626"/>
          </a:xfrm>
          <a:custGeom>
            <a:avLst/>
            <a:gdLst>
              <a:gd name="connsiteX0" fmla="*/ 184439 w 184438"/>
              <a:gd name="connsiteY0" fmla="*/ 92219 h 184438"/>
              <a:gd name="connsiteX1" fmla="*/ 92219 w 184438"/>
              <a:gd name="connsiteY1" fmla="*/ 184439 h 184438"/>
              <a:gd name="connsiteX2" fmla="*/ 0 w 184438"/>
              <a:gd name="connsiteY2" fmla="*/ 92219 h 184438"/>
              <a:gd name="connsiteX3" fmla="*/ 92219 w 184438"/>
              <a:gd name="connsiteY3" fmla="*/ 0 h 184438"/>
              <a:gd name="connsiteX4" fmla="*/ 184439 w 184438"/>
              <a:gd name="connsiteY4" fmla="*/ 92219 h 18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8" h="184438">
                <a:moveTo>
                  <a:pt x="184439" y="92219"/>
                </a:moveTo>
                <a:cubicBezTo>
                  <a:pt x="184439" y="143151"/>
                  <a:pt x="143151" y="184439"/>
                  <a:pt x="92219" y="184439"/>
                </a:cubicBezTo>
                <a:cubicBezTo>
                  <a:pt x="41288" y="184439"/>
                  <a:pt x="0" y="143151"/>
                  <a:pt x="0" y="92219"/>
                </a:cubicBezTo>
                <a:cubicBezTo>
                  <a:pt x="0" y="41288"/>
                  <a:pt x="41288" y="0"/>
                  <a:pt x="92219" y="0"/>
                </a:cubicBezTo>
                <a:cubicBezTo>
                  <a:pt x="143151" y="0"/>
                  <a:pt x="184439" y="41288"/>
                  <a:pt x="184439" y="92219"/>
                </a:cubicBezTo>
                <a:close/>
              </a:path>
            </a:pathLst>
          </a:custGeom>
          <a:solidFill>
            <a:srgbClr val="FFC000"/>
          </a:solidFill>
          <a:ln w="64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3" name="Dowolny kształt 20">
            <a:extLst>
              <a:ext uri="{FF2B5EF4-FFF2-40B4-BE49-F238E27FC236}">
                <a16:creationId xmlns:a16="http://schemas.microsoft.com/office/drawing/2014/main" id="{D9C88707-D97B-43F0-A0D5-E02347EC1EFA}"/>
              </a:ext>
            </a:extLst>
          </p:cNvPr>
          <p:cNvSpPr/>
          <p:nvPr/>
        </p:nvSpPr>
        <p:spPr>
          <a:xfrm>
            <a:off x="2302703" y="4745615"/>
            <a:ext cx="381627" cy="381626"/>
          </a:xfrm>
          <a:custGeom>
            <a:avLst/>
            <a:gdLst>
              <a:gd name="connsiteX0" fmla="*/ 184439 w 184438"/>
              <a:gd name="connsiteY0" fmla="*/ 92219 h 184438"/>
              <a:gd name="connsiteX1" fmla="*/ 92219 w 184438"/>
              <a:gd name="connsiteY1" fmla="*/ 184439 h 184438"/>
              <a:gd name="connsiteX2" fmla="*/ 0 w 184438"/>
              <a:gd name="connsiteY2" fmla="*/ 92219 h 184438"/>
              <a:gd name="connsiteX3" fmla="*/ 92219 w 184438"/>
              <a:gd name="connsiteY3" fmla="*/ 0 h 184438"/>
              <a:gd name="connsiteX4" fmla="*/ 184439 w 184438"/>
              <a:gd name="connsiteY4" fmla="*/ 92219 h 184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438" h="184438">
                <a:moveTo>
                  <a:pt x="184439" y="92219"/>
                </a:moveTo>
                <a:cubicBezTo>
                  <a:pt x="184439" y="143151"/>
                  <a:pt x="143151" y="184439"/>
                  <a:pt x="92219" y="184439"/>
                </a:cubicBezTo>
                <a:cubicBezTo>
                  <a:pt x="41288" y="184439"/>
                  <a:pt x="0" y="143151"/>
                  <a:pt x="0" y="92219"/>
                </a:cubicBezTo>
                <a:cubicBezTo>
                  <a:pt x="0" y="41288"/>
                  <a:pt x="41288" y="0"/>
                  <a:pt x="92219" y="0"/>
                </a:cubicBezTo>
                <a:cubicBezTo>
                  <a:pt x="143151" y="0"/>
                  <a:pt x="184439" y="41288"/>
                  <a:pt x="184439" y="92219"/>
                </a:cubicBezTo>
                <a:close/>
              </a:path>
            </a:pathLst>
          </a:custGeom>
          <a:solidFill>
            <a:srgbClr val="FFC000"/>
          </a:solidFill>
          <a:ln w="649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74" name="pole tekstowe 73">
            <a:extLst>
              <a:ext uri="{FF2B5EF4-FFF2-40B4-BE49-F238E27FC236}">
                <a16:creationId xmlns:a16="http://schemas.microsoft.com/office/drawing/2014/main" id="{8D35AC10-3EF9-4821-84B9-C21B93F17360}"/>
              </a:ext>
            </a:extLst>
          </p:cNvPr>
          <p:cNvSpPr txBox="1"/>
          <p:nvPr/>
        </p:nvSpPr>
        <p:spPr>
          <a:xfrm>
            <a:off x="2898475" y="4770069"/>
            <a:ext cx="2382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10 </a:t>
            </a:r>
            <a:r>
              <a:rPr kumimoji="0" lang="pl-PL" sz="14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New </a:t>
            </a:r>
            <a:r>
              <a:rPr kumimoji="0" lang="pl-PL" sz="1400" b="1" i="0" u="none" strike="noStrike" kern="1200" cap="none" spc="0" normalizeH="0" baseline="0" noProof="0" dirty="0" err="1">
                <a:ln>
                  <a:noFill/>
                </a:ln>
                <a:solidFill>
                  <a:srgbClr val="7E93A5"/>
                </a:solidFill>
                <a:effectLst/>
                <a:uLnTx/>
                <a:uFillTx/>
                <a:latin typeface="Calibri" panose="020F0502020204030204" pitchFamily="34" charset="0"/>
                <a:ea typeface="+mn-ea"/>
                <a:cs typeface="Calibri" panose="020F0502020204030204" pitchFamily="34" charset="0"/>
              </a:rPr>
              <a:t>Partnerships</a:t>
            </a:r>
            <a:endParaRPr kumimoji="0" lang="en-US" sz="14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endParaRPr>
          </a:p>
        </p:txBody>
      </p:sp>
      <p:sp>
        <p:nvSpPr>
          <p:cNvPr id="75" name="pole tekstowe 74">
            <a:extLst>
              <a:ext uri="{FF2B5EF4-FFF2-40B4-BE49-F238E27FC236}">
                <a16:creationId xmlns:a16="http://schemas.microsoft.com/office/drawing/2014/main" id="{29C13E9A-7877-46EF-9276-94005F2F0E87}"/>
              </a:ext>
            </a:extLst>
          </p:cNvPr>
          <p:cNvSpPr txBox="1"/>
          <p:nvPr/>
        </p:nvSpPr>
        <p:spPr>
          <a:xfrm>
            <a:off x="8825060" y="4704260"/>
            <a:ext cx="238202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l-PL" sz="18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18 </a:t>
            </a:r>
            <a:r>
              <a:rPr kumimoji="0" lang="pl-PL" sz="14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rPr>
              <a:t>New </a:t>
            </a:r>
            <a:r>
              <a:rPr kumimoji="0" lang="pl-PL" sz="1400" b="1" i="0" u="none" strike="noStrike" kern="1200" cap="none" spc="0" normalizeH="0" baseline="0" noProof="0" dirty="0" err="1">
                <a:ln>
                  <a:noFill/>
                </a:ln>
                <a:solidFill>
                  <a:srgbClr val="7E93A5"/>
                </a:solidFill>
                <a:effectLst/>
                <a:uLnTx/>
                <a:uFillTx/>
                <a:latin typeface="Calibri" panose="020F0502020204030204" pitchFamily="34" charset="0"/>
                <a:ea typeface="+mn-ea"/>
                <a:cs typeface="Calibri" panose="020F0502020204030204" pitchFamily="34" charset="0"/>
              </a:rPr>
              <a:t>Partnerships</a:t>
            </a:r>
            <a:endParaRPr kumimoji="0" lang="en-US" sz="1400" b="1" i="0" u="none" strike="noStrike" kern="1200" cap="none" spc="0" normalizeH="0" baseline="0" noProof="0" dirty="0">
              <a:ln>
                <a:noFill/>
              </a:ln>
              <a:solidFill>
                <a:srgbClr val="7E93A5"/>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3438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1">
            <a:extLst>
              <a:ext uri="{FF2B5EF4-FFF2-40B4-BE49-F238E27FC236}">
                <a16:creationId xmlns:a16="http://schemas.microsoft.com/office/drawing/2014/main" id="{3C9D6990-4FF9-426A-8992-F77543430D1F}"/>
              </a:ext>
            </a:extLst>
          </p:cNvPr>
          <p:cNvSpPr txBox="1">
            <a:spLocks/>
          </p:cNvSpPr>
          <p:nvPr/>
        </p:nvSpPr>
        <p:spPr bwMode="gray">
          <a:xfrm>
            <a:off x="542449" y="255440"/>
            <a:ext cx="10824633" cy="454536"/>
          </a:xfrm>
          <a:prstGeom prst="rect">
            <a:avLst/>
          </a:prstGeom>
        </p:spPr>
        <p:txBody>
          <a:bodyPr vert="horz" lIns="0" tIns="0" rIns="0" bIns="0" rtlCol="0" anchor="b" anchorCtr="0">
            <a:noAutofit/>
          </a:bodyPr>
          <a:lstStyle>
            <a:lvl1pPr algn="ctr" defTabSz="685773" rtl="0" eaLnBrk="1" latinLnBrk="0" hangingPunct="1">
              <a:lnSpc>
                <a:spcPct val="90000"/>
              </a:lnSpc>
              <a:spcBef>
                <a:spcPts val="0"/>
              </a:spcBef>
              <a:spcAft>
                <a:spcPts val="0"/>
              </a:spcAft>
              <a:buNone/>
              <a:defRPr sz="4500" b="1" kern="1200" cap="none" baseline="0">
                <a:solidFill>
                  <a:schemeClr val="accent1"/>
                </a:solidFill>
                <a:latin typeface="+mj-lt"/>
                <a:ea typeface="+mj-ea"/>
                <a:cs typeface="+mj-cs"/>
              </a:defRPr>
            </a:lvl1pPr>
          </a:lstStyle>
          <a:p>
            <a:pPr algn="l"/>
            <a:r>
              <a:rPr lang="en-US" sz="2400" dirty="0">
                <a:latin typeface="Calibri" panose="020F0502020204030204" pitchFamily="34" charset="0"/>
                <a:cs typeface="Calibri" panose="020F0502020204030204" pitchFamily="34" charset="0"/>
              </a:rPr>
              <a:t>Back-up</a:t>
            </a:r>
          </a:p>
        </p:txBody>
      </p:sp>
    </p:spTree>
    <p:extLst>
      <p:ext uri="{BB962C8B-B14F-4D97-AF65-F5344CB8AC3E}">
        <p14:creationId xmlns:p14="http://schemas.microsoft.com/office/powerpoint/2010/main" val="1938644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295DE57-4E06-48A4-BFC8-00B872ECB10D}"/>
              </a:ext>
            </a:extLst>
          </p:cNvPr>
          <p:cNvSpPr>
            <a:spLocks noGrp="1"/>
          </p:cNvSpPr>
          <p:nvPr>
            <p:ph type="title"/>
          </p:nvPr>
        </p:nvSpPr>
        <p:spPr>
          <a:xfrm>
            <a:off x="353371" y="368372"/>
            <a:ext cx="11480723" cy="459542"/>
          </a:xfrm>
        </p:spPr>
        <p:txBody>
          <a:bodyPr/>
          <a:lstStyle/>
          <a:p>
            <a:r>
              <a:rPr lang="en-US" sz="2400" dirty="0">
                <a:latin typeface="Aptos" panose="020B0004020202020204" pitchFamily="34" charset="0"/>
              </a:rPr>
              <a:t>Insurances: crop, equipment, and farm insurances as the main sources of revenues. Under discussion renumeration for insurance sales to Advisors. </a:t>
            </a:r>
          </a:p>
        </p:txBody>
      </p:sp>
      <p:graphicFrame>
        <p:nvGraphicFramePr>
          <p:cNvPr id="5" name="Symbol zastępczy zawartości 4">
            <a:extLst>
              <a:ext uri="{FF2B5EF4-FFF2-40B4-BE49-F238E27FC236}">
                <a16:creationId xmlns:a16="http://schemas.microsoft.com/office/drawing/2014/main" id="{AA695856-9A20-4B02-93AE-69DBBB5163DD}"/>
              </a:ext>
            </a:extLst>
          </p:cNvPr>
          <p:cNvGraphicFramePr>
            <a:graphicFrameLocks noGrp="1"/>
          </p:cNvGraphicFramePr>
          <p:nvPr>
            <p:ph sz="quarter" idx="13"/>
            <p:extLst>
              <p:ext uri="{D42A27DB-BD31-4B8C-83A1-F6EECF244321}">
                <p14:modId xmlns:p14="http://schemas.microsoft.com/office/powerpoint/2010/main" val="3576710919"/>
              </p:ext>
            </p:extLst>
          </p:nvPr>
        </p:nvGraphicFramePr>
        <p:xfrm>
          <a:off x="815942" y="1969695"/>
          <a:ext cx="11280126" cy="3373503"/>
        </p:xfrm>
        <a:graphic>
          <a:graphicData uri="http://schemas.openxmlformats.org/drawingml/2006/table">
            <a:tbl>
              <a:tblPr>
                <a:effectLst/>
              </a:tblPr>
              <a:tblGrid>
                <a:gridCol w="2760031">
                  <a:extLst>
                    <a:ext uri="{9D8B030D-6E8A-4147-A177-3AD203B41FA5}">
                      <a16:colId xmlns:a16="http://schemas.microsoft.com/office/drawing/2014/main" val="2227483042"/>
                    </a:ext>
                  </a:extLst>
                </a:gridCol>
                <a:gridCol w="1003487">
                  <a:extLst>
                    <a:ext uri="{9D8B030D-6E8A-4147-A177-3AD203B41FA5}">
                      <a16:colId xmlns:a16="http://schemas.microsoft.com/office/drawing/2014/main" val="1395262780"/>
                    </a:ext>
                  </a:extLst>
                </a:gridCol>
                <a:gridCol w="1052951">
                  <a:extLst>
                    <a:ext uri="{9D8B030D-6E8A-4147-A177-3AD203B41FA5}">
                      <a16:colId xmlns:a16="http://schemas.microsoft.com/office/drawing/2014/main" val="3102784060"/>
                    </a:ext>
                  </a:extLst>
                </a:gridCol>
                <a:gridCol w="873492">
                  <a:extLst>
                    <a:ext uri="{9D8B030D-6E8A-4147-A177-3AD203B41FA5}">
                      <a16:colId xmlns:a16="http://schemas.microsoft.com/office/drawing/2014/main" val="345264911"/>
                    </a:ext>
                  </a:extLst>
                </a:gridCol>
                <a:gridCol w="721570">
                  <a:extLst>
                    <a:ext uri="{9D8B030D-6E8A-4147-A177-3AD203B41FA5}">
                      <a16:colId xmlns:a16="http://schemas.microsoft.com/office/drawing/2014/main" val="2040466060"/>
                    </a:ext>
                  </a:extLst>
                </a:gridCol>
                <a:gridCol w="906997">
                  <a:extLst>
                    <a:ext uri="{9D8B030D-6E8A-4147-A177-3AD203B41FA5}">
                      <a16:colId xmlns:a16="http://schemas.microsoft.com/office/drawing/2014/main" val="281884418"/>
                    </a:ext>
                  </a:extLst>
                </a:gridCol>
                <a:gridCol w="1136353">
                  <a:extLst>
                    <a:ext uri="{9D8B030D-6E8A-4147-A177-3AD203B41FA5}">
                      <a16:colId xmlns:a16="http://schemas.microsoft.com/office/drawing/2014/main" val="3778540175"/>
                    </a:ext>
                  </a:extLst>
                </a:gridCol>
                <a:gridCol w="1052951">
                  <a:extLst>
                    <a:ext uri="{9D8B030D-6E8A-4147-A177-3AD203B41FA5}">
                      <a16:colId xmlns:a16="http://schemas.microsoft.com/office/drawing/2014/main" val="1606350923"/>
                    </a:ext>
                  </a:extLst>
                </a:gridCol>
                <a:gridCol w="813171">
                  <a:extLst>
                    <a:ext uri="{9D8B030D-6E8A-4147-A177-3AD203B41FA5}">
                      <a16:colId xmlns:a16="http://schemas.microsoft.com/office/drawing/2014/main" val="1738349094"/>
                    </a:ext>
                  </a:extLst>
                </a:gridCol>
                <a:gridCol w="959123">
                  <a:extLst>
                    <a:ext uri="{9D8B030D-6E8A-4147-A177-3AD203B41FA5}">
                      <a16:colId xmlns:a16="http://schemas.microsoft.com/office/drawing/2014/main" val="3660572294"/>
                    </a:ext>
                  </a:extLst>
                </a:gridCol>
              </a:tblGrid>
              <a:tr h="517549">
                <a:tc>
                  <a:txBody>
                    <a:bodyPr/>
                    <a:lstStyle/>
                    <a:p>
                      <a:pPr algn="ctr" fontAlgn="b"/>
                      <a:r>
                        <a:rPr lang="en-AU" sz="1500" b="0" i="0" u="none" strike="noStrike" baseline="0" dirty="0">
                          <a:solidFill>
                            <a:srgbClr val="FFFFFF"/>
                          </a:solidFill>
                          <a:effectLst/>
                          <a:latin typeface="Aptos" panose="020B0004020202020204" pitchFamily="34" charset="0"/>
                        </a:rPr>
                        <a:t>Product</a:t>
                      </a:r>
                    </a:p>
                  </a:txBody>
                  <a:tcPr marL="5007" marR="5007" marT="5007" marB="0" anchor="ctr">
                    <a:lnL>
                      <a:noFill/>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9597"/>
                    </a:solidFill>
                  </a:tcPr>
                </a:tc>
                <a:tc>
                  <a:txBody>
                    <a:bodyPr/>
                    <a:lstStyle/>
                    <a:p>
                      <a:pPr algn="ctr" fontAlgn="b"/>
                      <a:r>
                        <a:rPr lang="en-AU" sz="1200" b="0" i="0" u="none" strike="noStrike" baseline="0" dirty="0">
                          <a:solidFill>
                            <a:srgbClr val="FFFFFF"/>
                          </a:solidFill>
                          <a:effectLst/>
                          <a:latin typeface="Aptos" panose="020B0004020202020204" pitchFamily="34" charset="0"/>
                        </a:rPr>
                        <a:t>Premium gross 2025</a:t>
                      </a:r>
                    </a:p>
                  </a:txBody>
                  <a:tcPr marL="5007" marR="5007" marT="500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9597"/>
                    </a:solidFill>
                  </a:tcPr>
                </a:tc>
                <a:tc>
                  <a:txBody>
                    <a:bodyPr/>
                    <a:lstStyle/>
                    <a:p>
                      <a:pPr algn="ctr" fontAlgn="b"/>
                      <a:r>
                        <a:rPr lang="en-AU" sz="1200" b="0" i="0" u="none" strike="noStrike" baseline="0" dirty="0">
                          <a:solidFill>
                            <a:srgbClr val="FFFFFF"/>
                          </a:solidFill>
                          <a:effectLst/>
                          <a:latin typeface="Aptos" panose="020B0004020202020204" pitchFamily="34" charset="0"/>
                        </a:rPr>
                        <a:t>Income CABP 2025</a:t>
                      </a:r>
                    </a:p>
                  </a:txBody>
                  <a:tcPr marL="5007" marR="5007" marT="500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9597"/>
                    </a:solidFill>
                  </a:tcPr>
                </a:tc>
                <a:tc>
                  <a:txBody>
                    <a:bodyPr/>
                    <a:lstStyle/>
                    <a:p>
                      <a:pPr algn="ctr" fontAlgn="b"/>
                      <a:r>
                        <a:rPr lang="pl-PL" sz="1200" b="0" i="0" u="none" strike="noStrike" baseline="0" dirty="0">
                          <a:solidFill>
                            <a:srgbClr val="FFFFFF"/>
                          </a:solidFill>
                          <a:effectLst/>
                          <a:latin typeface="Aptos" panose="020B0004020202020204" pitchFamily="34" charset="0"/>
                        </a:rPr>
                        <a:t>C</a:t>
                      </a:r>
                      <a:r>
                        <a:rPr lang="en-AU" sz="1200" b="0" i="0" u="none" strike="noStrike" baseline="0" dirty="0" err="1">
                          <a:solidFill>
                            <a:srgbClr val="FFFFFF"/>
                          </a:solidFill>
                          <a:effectLst/>
                          <a:latin typeface="Aptos" panose="020B0004020202020204" pitchFamily="34" charset="0"/>
                        </a:rPr>
                        <a:t>ommission</a:t>
                      </a:r>
                      <a:r>
                        <a:rPr lang="en-AU" sz="1200" b="0" i="0" u="none" strike="noStrike" baseline="0" dirty="0">
                          <a:solidFill>
                            <a:srgbClr val="FFFFFF"/>
                          </a:solidFill>
                          <a:effectLst/>
                          <a:latin typeface="Aptos" panose="020B0004020202020204" pitchFamily="34" charset="0"/>
                        </a:rPr>
                        <a:t> </a:t>
                      </a:r>
                      <a:r>
                        <a:rPr lang="pl-PL" sz="1200" b="0" i="0" u="none" strike="noStrike" baseline="0" dirty="0">
                          <a:solidFill>
                            <a:srgbClr val="FFFFFF"/>
                          </a:solidFill>
                          <a:effectLst/>
                          <a:latin typeface="Aptos" panose="020B0004020202020204" pitchFamily="34" charset="0"/>
                        </a:rPr>
                        <a:t>for CABP</a:t>
                      </a:r>
                      <a:r>
                        <a:rPr lang="en-AU" sz="1200" b="0" i="0" u="none" strike="noStrike" baseline="0" dirty="0">
                          <a:solidFill>
                            <a:srgbClr val="FFFFFF"/>
                          </a:solidFill>
                          <a:effectLst/>
                          <a:latin typeface="Aptos" panose="020B0004020202020204" pitchFamily="34" charset="0"/>
                        </a:rPr>
                        <a:t>%</a:t>
                      </a:r>
                    </a:p>
                  </a:txBody>
                  <a:tcPr marL="5007" marR="5007" marT="500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9597"/>
                    </a:solidFill>
                  </a:tcPr>
                </a:tc>
                <a:tc>
                  <a:txBody>
                    <a:bodyPr/>
                    <a:lstStyle/>
                    <a:p>
                      <a:pPr algn="ctr" fontAlgn="b"/>
                      <a:r>
                        <a:rPr lang="en-AU" sz="1200" b="0" i="0" u="none" strike="noStrike" baseline="0" dirty="0">
                          <a:solidFill>
                            <a:srgbClr val="FFFFFF"/>
                          </a:solidFill>
                          <a:effectLst/>
                          <a:latin typeface="Aptos" panose="020B0004020202020204" pitchFamily="34" charset="0"/>
                        </a:rPr>
                        <a:t>Policy (New)</a:t>
                      </a:r>
                    </a:p>
                  </a:txBody>
                  <a:tcPr marL="5007" marR="5007" marT="500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9597"/>
                    </a:solidFill>
                  </a:tcPr>
                </a:tc>
                <a:tc>
                  <a:txBody>
                    <a:bodyPr/>
                    <a:lstStyle/>
                    <a:p>
                      <a:pPr algn="ctr" fontAlgn="b"/>
                      <a:r>
                        <a:rPr lang="en-AU" sz="1200" b="0" i="0" u="none" strike="noStrike" baseline="0" dirty="0">
                          <a:solidFill>
                            <a:srgbClr val="FFFFFF"/>
                          </a:solidFill>
                          <a:effectLst/>
                          <a:latin typeface="Aptos" panose="020B0004020202020204" pitchFamily="34" charset="0"/>
                        </a:rPr>
                        <a:t>Policy (Existing)</a:t>
                      </a:r>
                    </a:p>
                  </a:txBody>
                  <a:tcPr marL="5007" marR="5007" marT="5007" marB="0"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FFFFFF"/>
                      </a:solidFill>
                      <a:prstDash val="solid"/>
                      <a:round/>
                      <a:headEnd type="none" w="med" len="med"/>
                      <a:tailEnd type="none" w="med" len="med"/>
                    </a:lnB>
                    <a:solidFill>
                      <a:srgbClr val="009597"/>
                    </a:solidFill>
                  </a:tcPr>
                </a:tc>
                <a:tc>
                  <a:txBody>
                    <a:bodyPr/>
                    <a:lstStyle/>
                    <a:p>
                      <a:pPr algn="ctr" fontAlgn="b"/>
                      <a:r>
                        <a:rPr lang="en-AU" sz="1200" b="0" i="0" u="none" strike="noStrike" baseline="0" dirty="0">
                          <a:solidFill>
                            <a:srgbClr val="FFFFFF"/>
                          </a:solidFill>
                          <a:effectLst/>
                          <a:latin typeface="Aptos" panose="020B0004020202020204" pitchFamily="34" charset="0"/>
                        </a:rPr>
                        <a:t>Premium gross 2026</a:t>
                      </a:r>
                    </a:p>
                  </a:txBody>
                  <a:tcPr marL="5007" marR="5007" marT="5007" marB="0" anchor="ctr">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8BC"/>
                    </a:solidFill>
                  </a:tcPr>
                </a:tc>
                <a:tc>
                  <a:txBody>
                    <a:bodyPr/>
                    <a:lstStyle/>
                    <a:p>
                      <a:pPr algn="ctr" fontAlgn="b"/>
                      <a:r>
                        <a:rPr lang="en-AU" sz="1200" b="0" i="0" u="none" strike="noStrike" baseline="0" dirty="0">
                          <a:solidFill>
                            <a:srgbClr val="FFFFFF"/>
                          </a:solidFill>
                          <a:effectLst/>
                          <a:latin typeface="Aptos" panose="020B0004020202020204" pitchFamily="34" charset="0"/>
                        </a:rPr>
                        <a:t>Income CABP 2026</a:t>
                      </a:r>
                    </a:p>
                  </a:txBody>
                  <a:tcPr marL="5007" marR="5007" marT="500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8BC"/>
                    </a:solidFill>
                  </a:tcPr>
                </a:tc>
                <a:tc>
                  <a:txBody>
                    <a:bodyPr/>
                    <a:lstStyle/>
                    <a:p>
                      <a:pPr algn="ctr" fontAlgn="b"/>
                      <a:r>
                        <a:rPr lang="en-AU" sz="1200" b="0" i="0" u="none" strike="noStrike" baseline="0" dirty="0">
                          <a:solidFill>
                            <a:srgbClr val="FFFFFF"/>
                          </a:solidFill>
                          <a:effectLst/>
                          <a:latin typeface="Aptos" panose="020B0004020202020204" pitchFamily="34" charset="0"/>
                        </a:rPr>
                        <a:t>Policy (New)</a:t>
                      </a:r>
                    </a:p>
                  </a:txBody>
                  <a:tcPr marL="5007" marR="5007" marT="500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8BC"/>
                    </a:solidFill>
                  </a:tcPr>
                </a:tc>
                <a:tc>
                  <a:txBody>
                    <a:bodyPr/>
                    <a:lstStyle/>
                    <a:p>
                      <a:pPr algn="ctr" fontAlgn="b"/>
                      <a:r>
                        <a:rPr lang="en-AU" sz="1200" b="0" i="0" u="none" strike="noStrike" baseline="0" dirty="0">
                          <a:solidFill>
                            <a:srgbClr val="FFFFFF"/>
                          </a:solidFill>
                          <a:effectLst/>
                          <a:latin typeface="Aptos" panose="020B0004020202020204" pitchFamily="34" charset="0"/>
                        </a:rPr>
                        <a:t>Policy (Existing)</a:t>
                      </a:r>
                    </a:p>
                  </a:txBody>
                  <a:tcPr marL="5007" marR="5007" marT="5007" marB="0"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B8BC"/>
                    </a:solidFill>
                  </a:tcPr>
                </a:tc>
                <a:extLst>
                  <a:ext uri="{0D108BD9-81ED-4DB2-BD59-A6C34878D82A}">
                    <a16:rowId xmlns:a16="http://schemas.microsoft.com/office/drawing/2014/main" val="2750068583"/>
                  </a:ext>
                </a:extLst>
              </a:tr>
              <a:tr h="460820">
                <a:tc>
                  <a:txBody>
                    <a:bodyPr/>
                    <a:lstStyle/>
                    <a:p>
                      <a:pPr algn="ctr" fontAlgn="b"/>
                      <a:r>
                        <a:rPr lang="en-AU" sz="1300" b="0" i="0" u="none" strike="noStrike" baseline="0" dirty="0">
                          <a:solidFill>
                            <a:srgbClr val="FFFFFF"/>
                          </a:solidFill>
                          <a:effectLst/>
                          <a:latin typeface="Aptos" panose="020B0004020202020204" pitchFamily="34" charset="0"/>
                        </a:rPr>
                        <a:t>Thinking About Renewable Energy Sources</a:t>
                      </a:r>
                      <a:r>
                        <a:rPr lang="pl-PL" sz="1300" b="0" i="0" u="none" strike="noStrike" baseline="0" dirty="0">
                          <a:solidFill>
                            <a:srgbClr val="FFFFFF"/>
                          </a:solidFill>
                          <a:effectLst/>
                          <a:latin typeface="Aptos" panose="020B0004020202020204" pitchFamily="34" charset="0"/>
                        </a:rPr>
                        <a:t> (AGRI/SME)</a:t>
                      </a:r>
                      <a:endParaRPr lang="en-AU" sz="1300" b="0" i="0" u="none" strike="noStrike" baseline="0" dirty="0">
                        <a:solidFill>
                          <a:srgbClr val="FFFFFF"/>
                        </a:solidFill>
                        <a:effectLst/>
                        <a:latin typeface="Aptos" panose="020B0004020202020204" pitchFamily="34" charset="0"/>
                      </a:endParaRPr>
                    </a:p>
                  </a:txBody>
                  <a:tcPr marL="5007" marR="5007" marT="5007"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9597"/>
                    </a:solidFill>
                  </a:tcPr>
                </a:tc>
                <a:tc>
                  <a:txBody>
                    <a:bodyPr/>
                    <a:lstStyle/>
                    <a:p>
                      <a:pPr algn="ctr" fontAlgn="b"/>
                      <a:r>
                        <a:rPr lang="en-AU" sz="1300" b="0" i="0" u="none" strike="noStrike" baseline="0" dirty="0">
                          <a:solidFill>
                            <a:srgbClr val="000000"/>
                          </a:solidFill>
                          <a:effectLst/>
                          <a:latin typeface="Calibri" panose="020F0502020204030204" pitchFamily="34" charset="0"/>
                        </a:rPr>
                        <a:t>10 462</a:t>
                      </a:r>
                    </a:p>
                  </a:txBody>
                  <a:tcPr marL="5007" marR="5007" marT="500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dirty="0">
                          <a:solidFill>
                            <a:srgbClr val="000000"/>
                          </a:solidFill>
                          <a:effectLst/>
                          <a:latin typeface="Calibri" panose="020F0502020204030204" pitchFamily="34" charset="0"/>
                        </a:rPr>
                        <a:t>3 005</a:t>
                      </a:r>
                    </a:p>
                  </a:txBody>
                  <a:tcPr marL="5007" marR="5007" marT="500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dirty="0">
                          <a:solidFill>
                            <a:srgbClr val="000000"/>
                          </a:solidFill>
                          <a:effectLst/>
                          <a:latin typeface="Calibri" panose="020F0502020204030204" pitchFamily="34" charset="0"/>
                        </a:rPr>
                        <a:t>29%</a:t>
                      </a:r>
                    </a:p>
                  </a:txBody>
                  <a:tcPr marL="5007" marR="5007" marT="500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dirty="0">
                          <a:solidFill>
                            <a:srgbClr val="000000"/>
                          </a:solidFill>
                          <a:effectLst/>
                          <a:latin typeface="Calibri" panose="020F0502020204030204" pitchFamily="34" charset="0"/>
                        </a:rPr>
                        <a:t>12</a:t>
                      </a:r>
                    </a:p>
                  </a:txBody>
                  <a:tcPr marL="5007" marR="5007" marT="500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dirty="0">
                          <a:solidFill>
                            <a:srgbClr val="000000"/>
                          </a:solidFill>
                          <a:effectLst/>
                          <a:latin typeface="Calibri" panose="020F0502020204030204" pitchFamily="34" charset="0"/>
                        </a:rPr>
                        <a:t>12</a:t>
                      </a:r>
                    </a:p>
                  </a:txBody>
                  <a:tcPr marL="5007" marR="5007" marT="5007" marB="0"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dirty="0">
                          <a:ln>
                            <a:noFill/>
                          </a:ln>
                          <a:solidFill>
                            <a:srgbClr val="628E00"/>
                          </a:solidFill>
                          <a:effectLst/>
                          <a:latin typeface="Calibri" panose="020F0502020204030204" pitchFamily="34" charset="0"/>
                        </a:rPr>
                        <a:t>17 405</a:t>
                      </a:r>
                    </a:p>
                  </a:txBody>
                  <a:tcPr marL="5007" marR="5007" marT="5007" marB="0" anchor="ctr">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dirty="0">
                          <a:ln>
                            <a:noFill/>
                          </a:ln>
                          <a:solidFill>
                            <a:srgbClr val="628E00"/>
                          </a:solidFill>
                          <a:effectLst/>
                          <a:latin typeface="Calibri" panose="020F0502020204030204" pitchFamily="34" charset="0"/>
                        </a:rPr>
                        <a:t>5 048</a:t>
                      </a:r>
                    </a:p>
                  </a:txBody>
                  <a:tcPr marL="5007" marR="5007" marT="500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dirty="0">
                          <a:ln>
                            <a:noFill/>
                          </a:ln>
                          <a:solidFill>
                            <a:srgbClr val="628E00"/>
                          </a:solidFill>
                          <a:effectLst/>
                          <a:latin typeface="Calibri" panose="020F0502020204030204" pitchFamily="34" charset="0"/>
                        </a:rPr>
                        <a:t>30</a:t>
                      </a:r>
                    </a:p>
                  </a:txBody>
                  <a:tcPr marL="5007" marR="5007" marT="500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dirty="0">
                          <a:ln>
                            <a:noFill/>
                          </a:ln>
                          <a:solidFill>
                            <a:srgbClr val="628E00"/>
                          </a:solidFill>
                          <a:effectLst/>
                          <a:latin typeface="Calibri" panose="020F0502020204030204" pitchFamily="34" charset="0"/>
                        </a:rPr>
                        <a:t>31</a:t>
                      </a:r>
                    </a:p>
                  </a:txBody>
                  <a:tcPr marL="5007" marR="5007" marT="5007" marB="0"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61019124"/>
                  </a:ext>
                </a:extLst>
              </a:tr>
              <a:tr h="393080">
                <a:tc>
                  <a:txBody>
                    <a:bodyPr/>
                    <a:lstStyle/>
                    <a:p>
                      <a:pPr algn="ctr" fontAlgn="b"/>
                      <a:r>
                        <a:rPr lang="en-AU" sz="1300" b="0" i="0" u="none" strike="noStrike" baseline="0" dirty="0">
                          <a:solidFill>
                            <a:srgbClr val="FFFFFF"/>
                          </a:solidFill>
                          <a:effectLst/>
                          <a:latin typeface="Aptos" panose="020B0004020202020204" pitchFamily="34" charset="0"/>
                        </a:rPr>
                        <a:t>Credit Life Insurance</a:t>
                      </a:r>
                      <a:r>
                        <a:rPr lang="pl-PL" sz="1300" b="0" i="0" u="none" strike="noStrike" baseline="0" dirty="0">
                          <a:solidFill>
                            <a:srgbClr val="FFFFFF"/>
                          </a:solidFill>
                          <a:effectLst/>
                          <a:latin typeface="Aptos" panose="020B0004020202020204" pitchFamily="34" charset="0"/>
                        </a:rPr>
                        <a:t> (AGRI/SME)</a:t>
                      </a:r>
                      <a:endParaRPr lang="en-AU" sz="1300" b="0" i="0" u="none" strike="noStrike" baseline="0" dirty="0">
                        <a:solidFill>
                          <a:srgbClr val="FFFFFF"/>
                        </a:solidFill>
                        <a:effectLst/>
                        <a:latin typeface="Aptos" panose="020B0004020202020204" pitchFamily="34" charset="0"/>
                      </a:endParaRPr>
                    </a:p>
                  </a:txBody>
                  <a:tcPr marL="5007" marR="5007" marT="5007"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9597"/>
                    </a:solidFill>
                  </a:tcPr>
                </a:tc>
                <a:tc>
                  <a:txBody>
                    <a:bodyPr/>
                    <a:lstStyle/>
                    <a:p>
                      <a:pPr algn="ctr" fontAlgn="b"/>
                      <a:r>
                        <a:rPr lang="en-AU" sz="1300" b="0" i="0" u="none" strike="noStrike" baseline="0">
                          <a:solidFill>
                            <a:srgbClr val="000000"/>
                          </a:solidFill>
                          <a:effectLst/>
                          <a:latin typeface="Calibri" panose="020F0502020204030204" pitchFamily="34" charset="0"/>
                        </a:rPr>
                        <a:t>31 410</a:t>
                      </a:r>
                    </a:p>
                  </a:txBody>
                  <a:tcPr marL="5007" marR="5007" marT="500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dirty="0">
                          <a:solidFill>
                            <a:srgbClr val="000000"/>
                          </a:solidFill>
                          <a:effectLst/>
                          <a:latin typeface="Calibri" panose="020F0502020204030204" pitchFamily="34" charset="0"/>
                        </a:rPr>
                        <a:t>31 712</a:t>
                      </a:r>
                    </a:p>
                  </a:txBody>
                  <a:tcPr marL="5007" marR="5007" marT="500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dirty="0">
                          <a:solidFill>
                            <a:srgbClr val="000000"/>
                          </a:solidFill>
                          <a:effectLst/>
                          <a:latin typeface="Calibri" panose="020F0502020204030204" pitchFamily="34" charset="0"/>
                        </a:rPr>
                        <a:t>45%</a:t>
                      </a:r>
                    </a:p>
                  </a:txBody>
                  <a:tcPr marL="5007" marR="5007" marT="500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dirty="0">
                          <a:solidFill>
                            <a:srgbClr val="000000"/>
                          </a:solidFill>
                          <a:effectLst/>
                          <a:latin typeface="Calibri" panose="020F0502020204030204" pitchFamily="34" charset="0"/>
                        </a:rPr>
                        <a:t>14</a:t>
                      </a:r>
                    </a:p>
                  </a:txBody>
                  <a:tcPr marL="5007" marR="5007" marT="500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dirty="0">
                          <a:solidFill>
                            <a:srgbClr val="000000"/>
                          </a:solidFill>
                          <a:effectLst/>
                          <a:latin typeface="Calibri" panose="020F0502020204030204" pitchFamily="34" charset="0"/>
                        </a:rPr>
                        <a:t>76</a:t>
                      </a:r>
                    </a:p>
                  </a:txBody>
                  <a:tcPr marL="5007" marR="5007" marT="5007" marB="0"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dirty="0">
                          <a:ln>
                            <a:noFill/>
                          </a:ln>
                          <a:solidFill>
                            <a:srgbClr val="628E00"/>
                          </a:solidFill>
                          <a:effectLst/>
                          <a:latin typeface="Calibri" panose="020F0502020204030204" pitchFamily="34" charset="0"/>
                        </a:rPr>
                        <a:t>43 442</a:t>
                      </a:r>
                    </a:p>
                  </a:txBody>
                  <a:tcPr marL="5007" marR="5007" marT="5007" marB="0" anchor="ctr">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dirty="0">
                          <a:ln>
                            <a:noFill/>
                          </a:ln>
                          <a:solidFill>
                            <a:srgbClr val="628E00"/>
                          </a:solidFill>
                          <a:effectLst/>
                          <a:latin typeface="Calibri" panose="020F0502020204030204" pitchFamily="34" charset="0"/>
                        </a:rPr>
                        <a:t>8 669</a:t>
                      </a:r>
                    </a:p>
                  </a:txBody>
                  <a:tcPr marL="5007" marR="5007" marT="500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dirty="0">
                          <a:ln>
                            <a:noFill/>
                          </a:ln>
                          <a:solidFill>
                            <a:srgbClr val="628E00"/>
                          </a:solidFill>
                          <a:effectLst/>
                          <a:latin typeface="Calibri" panose="020F0502020204030204" pitchFamily="34" charset="0"/>
                        </a:rPr>
                        <a:t>128</a:t>
                      </a:r>
                    </a:p>
                  </a:txBody>
                  <a:tcPr marL="5007" marR="5007" marT="500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dirty="0">
                          <a:ln>
                            <a:noFill/>
                          </a:ln>
                          <a:solidFill>
                            <a:srgbClr val="628E00"/>
                          </a:solidFill>
                          <a:effectLst/>
                          <a:latin typeface="Calibri" panose="020F0502020204030204" pitchFamily="34" charset="0"/>
                        </a:rPr>
                        <a:t>182</a:t>
                      </a:r>
                    </a:p>
                  </a:txBody>
                  <a:tcPr marL="5007" marR="5007" marT="5007" marB="0"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3554837"/>
                  </a:ext>
                </a:extLst>
              </a:tr>
              <a:tr h="393080">
                <a:tc>
                  <a:txBody>
                    <a:bodyPr/>
                    <a:lstStyle/>
                    <a:p>
                      <a:pPr algn="ctr" fontAlgn="b"/>
                      <a:r>
                        <a:rPr lang="en-AU" sz="1300" b="0" i="0" u="none" strike="noStrike" baseline="0" dirty="0">
                          <a:solidFill>
                            <a:srgbClr val="FFFFFF"/>
                          </a:solidFill>
                          <a:effectLst/>
                          <a:latin typeface="Aptos" panose="020B0004020202020204" pitchFamily="34" charset="0"/>
                        </a:rPr>
                        <a:t>AGRI Business</a:t>
                      </a:r>
                      <a:r>
                        <a:rPr lang="pl-PL" sz="1300" b="0" i="0" u="none" strike="noStrike" baseline="0" dirty="0">
                          <a:solidFill>
                            <a:srgbClr val="FFFFFF"/>
                          </a:solidFill>
                          <a:effectLst/>
                          <a:latin typeface="Aptos" panose="020B0004020202020204" pitchFamily="34" charset="0"/>
                        </a:rPr>
                        <a:t> (AGRI)</a:t>
                      </a:r>
                      <a:endParaRPr lang="en-AU" sz="1300" b="0" i="0" u="none" strike="noStrike" baseline="0" dirty="0">
                        <a:solidFill>
                          <a:srgbClr val="FFFFFF"/>
                        </a:solidFill>
                        <a:effectLst/>
                        <a:latin typeface="Aptos" panose="020B0004020202020204" pitchFamily="34" charset="0"/>
                      </a:endParaRPr>
                    </a:p>
                  </a:txBody>
                  <a:tcPr marL="5007" marR="5007" marT="5007"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9597"/>
                    </a:solidFill>
                  </a:tcPr>
                </a:tc>
                <a:tc>
                  <a:txBody>
                    <a:bodyPr/>
                    <a:lstStyle/>
                    <a:p>
                      <a:pPr algn="ctr" fontAlgn="b"/>
                      <a:r>
                        <a:rPr lang="en-AU" sz="1300" b="0" i="0" u="none" strike="noStrike" baseline="0" dirty="0">
                          <a:solidFill>
                            <a:srgbClr val="000000"/>
                          </a:solidFill>
                          <a:effectLst/>
                          <a:latin typeface="Calibri" panose="020F0502020204030204" pitchFamily="34" charset="0"/>
                        </a:rPr>
                        <a:t>527 462</a:t>
                      </a:r>
                    </a:p>
                  </a:txBody>
                  <a:tcPr marL="5007" marR="5007" marT="500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1" i="0" u="none" strike="noStrike" baseline="0" dirty="0">
                          <a:solidFill>
                            <a:srgbClr val="000000"/>
                          </a:solidFill>
                          <a:effectLst/>
                          <a:latin typeface="Calibri" panose="020F0502020204030204" pitchFamily="34" charset="0"/>
                        </a:rPr>
                        <a:t>114 216</a:t>
                      </a:r>
                    </a:p>
                  </a:txBody>
                  <a:tcPr marL="5007" marR="5007" marT="500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dirty="0">
                          <a:solidFill>
                            <a:srgbClr val="000000"/>
                          </a:solidFill>
                          <a:effectLst/>
                          <a:latin typeface="Calibri" panose="020F0502020204030204" pitchFamily="34" charset="0"/>
                        </a:rPr>
                        <a:t>25%</a:t>
                      </a:r>
                    </a:p>
                  </a:txBody>
                  <a:tcPr marL="5007" marR="5007" marT="500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dirty="0">
                          <a:solidFill>
                            <a:srgbClr val="000000"/>
                          </a:solidFill>
                          <a:effectLst/>
                          <a:latin typeface="Calibri" panose="020F0502020204030204" pitchFamily="34" charset="0"/>
                        </a:rPr>
                        <a:t>307</a:t>
                      </a:r>
                    </a:p>
                  </a:txBody>
                  <a:tcPr marL="5007" marR="5007" marT="500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dirty="0">
                          <a:solidFill>
                            <a:srgbClr val="000000"/>
                          </a:solidFill>
                          <a:effectLst/>
                          <a:latin typeface="Calibri" panose="020F0502020204030204" pitchFamily="34" charset="0"/>
                        </a:rPr>
                        <a:t>335</a:t>
                      </a:r>
                    </a:p>
                  </a:txBody>
                  <a:tcPr marL="5007" marR="5007" marT="5007" marB="0"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dirty="0">
                          <a:ln>
                            <a:noFill/>
                          </a:ln>
                          <a:solidFill>
                            <a:srgbClr val="628E00"/>
                          </a:solidFill>
                          <a:effectLst/>
                          <a:latin typeface="Calibri" panose="020F0502020204030204" pitchFamily="34" charset="0"/>
                        </a:rPr>
                        <a:t>503 621</a:t>
                      </a:r>
                    </a:p>
                  </a:txBody>
                  <a:tcPr marL="5007" marR="5007" marT="5007" marB="0" anchor="ctr">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dirty="0">
                          <a:ln>
                            <a:noFill/>
                          </a:ln>
                          <a:solidFill>
                            <a:srgbClr val="628E00"/>
                          </a:solidFill>
                          <a:effectLst/>
                          <a:latin typeface="Calibri" panose="020F0502020204030204" pitchFamily="34" charset="0"/>
                        </a:rPr>
                        <a:t>130 941</a:t>
                      </a:r>
                    </a:p>
                  </a:txBody>
                  <a:tcPr marL="5007" marR="5007" marT="500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dirty="0">
                          <a:ln>
                            <a:noFill/>
                          </a:ln>
                          <a:solidFill>
                            <a:srgbClr val="628E00"/>
                          </a:solidFill>
                          <a:effectLst/>
                          <a:latin typeface="Calibri" panose="020F0502020204030204" pitchFamily="34" charset="0"/>
                        </a:rPr>
                        <a:t>310</a:t>
                      </a:r>
                    </a:p>
                  </a:txBody>
                  <a:tcPr marL="5007" marR="5007" marT="500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dirty="0">
                          <a:ln>
                            <a:noFill/>
                          </a:ln>
                          <a:solidFill>
                            <a:srgbClr val="628E00"/>
                          </a:solidFill>
                          <a:effectLst/>
                          <a:latin typeface="Calibri" panose="020F0502020204030204" pitchFamily="34" charset="0"/>
                        </a:rPr>
                        <a:t>343</a:t>
                      </a:r>
                    </a:p>
                  </a:txBody>
                  <a:tcPr marL="5007" marR="5007" marT="5007" marB="0"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28210196"/>
                  </a:ext>
                </a:extLst>
              </a:tr>
              <a:tr h="393080">
                <a:tc>
                  <a:txBody>
                    <a:bodyPr/>
                    <a:lstStyle/>
                    <a:p>
                      <a:pPr algn="ctr" fontAlgn="b"/>
                      <a:r>
                        <a:rPr lang="en-AU" sz="1300" b="0" i="0" u="none" strike="noStrike" baseline="0" dirty="0">
                          <a:solidFill>
                            <a:srgbClr val="FFFFFF"/>
                          </a:solidFill>
                          <a:effectLst/>
                          <a:latin typeface="Aptos" panose="020B0004020202020204" pitchFamily="34" charset="0"/>
                        </a:rPr>
                        <a:t>Crop Insurance</a:t>
                      </a:r>
                      <a:r>
                        <a:rPr lang="pl-PL" sz="1300" b="0" i="0" u="none" strike="noStrike" baseline="0" dirty="0">
                          <a:solidFill>
                            <a:srgbClr val="FFFFFF"/>
                          </a:solidFill>
                          <a:effectLst/>
                          <a:latin typeface="Aptos" panose="020B0004020202020204" pitchFamily="34" charset="0"/>
                        </a:rPr>
                        <a:t> (AGRI)</a:t>
                      </a:r>
                      <a:endParaRPr lang="en-AU" sz="1300" b="0" i="0" u="none" strike="noStrike" baseline="0" dirty="0">
                        <a:solidFill>
                          <a:srgbClr val="FFFFFF"/>
                        </a:solidFill>
                        <a:effectLst/>
                        <a:latin typeface="Aptos" panose="020B0004020202020204" pitchFamily="34" charset="0"/>
                      </a:endParaRPr>
                    </a:p>
                  </a:txBody>
                  <a:tcPr marL="5007" marR="5007" marT="5007"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9597"/>
                    </a:solidFill>
                  </a:tcPr>
                </a:tc>
                <a:tc>
                  <a:txBody>
                    <a:bodyPr/>
                    <a:lstStyle/>
                    <a:p>
                      <a:pPr algn="ctr" fontAlgn="b"/>
                      <a:r>
                        <a:rPr lang="en-AU" sz="1300" b="0" i="0" u="none" strike="noStrike" baseline="0" dirty="0">
                          <a:solidFill>
                            <a:srgbClr val="000000"/>
                          </a:solidFill>
                          <a:effectLst/>
                          <a:latin typeface="Calibri" panose="020F0502020204030204" pitchFamily="34" charset="0"/>
                        </a:rPr>
                        <a:t>6 456 853</a:t>
                      </a:r>
                    </a:p>
                  </a:txBody>
                  <a:tcPr marL="5007" marR="5007" marT="500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1" i="0" u="none" strike="noStrike" baseline="0" dirty="0">
                          <a:solidFill>
                            <a:srgbClr val="000000"/>
                          </a:solidFill>
                          <a:effectLst/>
                          <a:latin typeface="Calibri" panose="020F0502020204030204" pitchFamily="34" charset="0"/>
                        </a:rPr>
                        <a:t>626 609</a:t>
                      </a:r>
                    </a:p>
                  </a:txBody>
                  <a:tcPr marL="5007" marR="5007" marT="500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dirty="0">
                          <a:solidFill>
                            <a:srgbClr val="000000"/>
                          </a:solidFill>
                          <a:effectLst/>
                          <a:latin typeface="Calibri" panose="020F0502020204030204" pitchFamily="34" charset="0"/>
                        </a:rPr>
                        <a:t>13%</a:t>
                      </a:r>
                    </a:p>
                  </a:txBody>
                  <a:tcPr marL="5007" marR="5007" marT="500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dirty="0">
                          <a:solidFill>
                            <a:srgbClr val="000000"/>
                          </a:solidFill>
                          <a:effectLst/>
                          <a:latin typeface="Calibri" panose="020F0502020204030204" pitchFamily="34" charset="0"/>
                        </a:rPr>
                        <a:t>1 087</a:t>
                      </a:r>
                    </a:p>
                  </a:txBody>
                  <a:tcPr marL="5007" marR="5007" marT="500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dirty="0">
                          <a:solidFill>
                            <a:srgbClr val="000000"/>
                          </a:solidFill>
                          <a:effectLst/>
                          <a:latin typeface="Calibri" panose="020F0502020204030204" pitchFamily="34" charset="0"/>
                        </a:rPr>
                        <a:t>491</a:t>
                      </a:r>
                    </a:p>
                  </a:txBody>
                  <a:tcPr marL="5007" marR="5007" marT="5007" marB="0"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dirty="0">
                          <a:ln>
                            <a:noFill/>
                          </a:ln>
                          <a:solidFill>
                            <a:srgbClr val="628E00"/>
                          </a:solidFill>
                          <a:effectLst/>
                          <a:latin typeface="Calibri" panose="020F0502020204030204" pitchFamily="34" charset="0"/>
                        </a:rPr>
                        <a:t>7 931 626</a:t>
                      </a:r>
                    </a:p>
                  </a:txBody>
                  <a:tcPr marL="5007" marR="5007" marT="5007" marB="0" anchor="ctr">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dirty="0">
                          <a:ln>
                            <a:noFill/>
                          </a:ln>
                          <a:solidFill>
                            <a:srgbClr val="628E00"/>
                          </a:solidFill>
                          <a:effectLst/>
                          <a:latin typeface="Calibri" panose="020F0502020204030204" pitchFamily="34" charset="0"/>
                        </a:rPr>
                        <a:t>1 324 723</a:t>
                      </a:r>
                    </a:p>
                  </a:txBody>
                  <a:tcPr marL="5007" marR="5007" marT="500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dirty="0">
                          <a:ln>
                            <a:noFill/>
                          </a:ln>
                          <a:solidFill>
                            <a:srgbClr val="628E00"/>
                          </a:solidFill>
                          <a:effectLst/>
                          <a:latin typeface="Calibri" panose="020F0502020204030204" pitchFamily="34" charset="0"/>
                        </a:rPr>
                        <a:t>1 404</a:t>
                      </a:r>
                    </a:p>
                  </a:txBody>
                  <a:tcPr marL="5007" marR="5007" marT="500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dirty="0">
                          <a:ln>
                            <a:noFill/>
                          </a:ln>
                          <a:solidFill>
                            <a:srgbClr val="628E00"/>
                          </a:solidFill>
                          <a:effectLst/>
                          <a:latin typeface="Calibri" panose="020F0502020204030204" pitchFamily="34" charset="0"/>
                        </a:rPr>
                        <a:t>599</a:t>
                      </a:r>
                    </a:p>
                  </a:txBody>
                  <a:tcPr marL="5007" marR="5007" marT="5007" marB="0"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73376219"/>
                  </a:ext>
                </a:extLst>
              </a:tr>
              <a:tr h="393080">
                <a:tc>
                  <a:txBody>
                    <a:bodyPr/>
                    <a:lstStyle/>
                    <a:p>
                      <a:pPr algn="ctr" fontAlgn="b"/>
                      <a:r>
                        <a:rPr lang="en-AU" sz="1300" b="0" i="0" u="none" strike="noStrike" baseline="0" dirty="0">
                          <a:solidFill>
                            <a:srgbClr val="FFFFFF"/>
                          </a:solidFill>
                          <a:effectLst/>
                          <a:latin typeface="Aptos" panose="020B0004020202020204" pitchFamily="34" charset="0"/>
                        </a:rPr>
                        <a:t>Livestock Insurance</a:t>
                      </a:r>
                      <a:r>
                        <a:rPr lang="pl-PL" sz="1300" b="0" i="0" u="none" strike="noStrike" baseline="0" dirty="0">
                          <a:solidFill>
                            <a:srgbClr val="FFFFFF"/>
                          </a:solidFill>
                          <a:effectLst/>
                          <a:latin typeface="Aptos" panose="020B0004020202020204" pitchFamily="34" charset="0"/>
                        </a:rPr>
                        <a:t> (AGRI)</a:t>
                      </a:r>
                      <a:endParaRPr lang="en-AU" sz="1300" b="0" i="0" u="none" strike="noStrike" baseline="0" dirty="0">
                        <a:solidFill>
                          <a:srgbClr val="FFFFFF"/>
                        </a:solidFill>
                        <a:effectLst/>
                        <a:latin typeface="Aptos" panose="020B0004020202020204" pitchFamily="34" charset="0"/>
                      </a:endParaRPr>
                    </a:p>
                  </a:txBody>
                  <a:tcPr marL="5007" marR="5007" marT="5007"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9597"/>
                    </a:solidFill>
                  </a:tcPr>
                </a:tc>
                <a:tc>
                  <a:txBody>
                    <a:bodyPr/>
                    <a:lstStyle/>
                    <a:p>
                      <a:pPr algn="ctr" fontAlgn="b"/>
                      <a:r>
                        <a:rPr lang="en-AU" sz="1300" b="0" i="0" u="none" strike="noStrike" baseline="0">
                          <a:solidFill>
                            <a:srgbClr val="000000"/>
                          </a:solidFill>
                          <a:effectLst/>
                          <a:latin typeface="Calibri" panose="020F0502020204030204" pitchFamily="34" charset="0"/>
                        </a:rPr>
                        <a:t>3 727</a:t>
                      </a:r>
                    </a:p>
                  </a:txBody>
                  <a:tcPr marL="5007" marR="5007" marT="500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dirty="0">
                          <a:solidFill>
                            <a:srgbClr val="000000"/>
                          </a:solidFill>
                          <a:effectLst/>
                          <a:latin typeface="Calibri" panose="020F0502020204030204" pitchFamily="34" charset="0"/>
                        </a:rPr>
                        <a:t>169</a:t>
                      </a:r>
                    </a:p>
                  </a:txBody>
                  <a:tcPr marL="5007" marR="5007" marT="500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dirty="0">
                          <a:solidFill>
                            <a:srgbClr val="000000"/>
                          </a:solidFill>
                          <a:effectLst/>
                          <a:latin typeface="Calibri" panose="020F0502020204030204" pitchFamily="34" charset="0"/>
                        </a:rPr>
                        <a:t>30%</a:t>
                      </a:r>
                    </a:p>
                  </a:txBody>
                  <a:tcPr marL="5007" marR="5007" marT="500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dirty="0">
                          <a:solidFill>
                            <a:srgbClr val="000000"/>
                          </a:solidFill>
                          <a:effectLst/>
                          <a:latin typeface="Calibri" panose="020F0502020204030204" pitchFamily="34" charset="0"/>
                        </a:rPr>
                        <a:t>1</a:t>
                      </a:r>
                    </a:p>
                  </a:txBody>
                  <a:tcPr marL="5007" marR="5007" marT="500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dirty="0">
                          <a:solidFill>
                            <a:srgbClr val="000000"/>
                          </a:solidFill>
                          <a:effectLst/>
                          <a:latin typeface="Calibri" panose="020F0502020204030204" pitchFamily="34" charset="0"/>
                        </a:rPr>
                        <a:t>-</a:t>
                      </a:r>
                    </a:p>
                  </a:txBody>
                  <a:tcPr marL="5007" marR="5007" marT="5007" marB="0"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dirty="0">
                          <a:ln>
                            <a:noFill/>
                          </a:ln>
                          <a:solidFill>
                            <a:srgbClr val="628E00"/>
                          </a:solidFill>
                          <a:effectLst/>
                          <a:latin typeface="Calibri" panose="020F0502020204030204" pitchFamily="34" charset="0"/>
                        </a:rPr>
                        <a:t>-</a:t>
                      </a:r>
                    </a:p>
                  </a:txBody>
                  <a:tcPr marL="5007" marR="5007" marT="5007" marB="0" anchor="ctr">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dirty="0">
                          <a:ln>
                            <a:noFill/>
                          </a:ln>
                          <a:solidFill>
                            <a:srgbClr val="628E00"/>
                          </a:solidFill>
                          <a:effectLst/>
                          <a:latin typeface="Calibri" panose="020F0502020204030204" pitchFamily="34" charset="0"/>
                        </a:rPr>
                        <a:t>-</a:t>
                      </a:r>
                    </a:p>
                  </a:txBody>
                  <a:tcPr marL="5007" marR="5007" marT="500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dirty="0">
                          <a:ln>
                            <a:noFill/>
                          </a:ln>
                          <a:solidFill>
                            <a:srgbClr val="628E00"/>
                          </a:solidFill>
                          <a:effectLst/>
                          <a:latin typeface="Calibri" panose="020F0502020204030204" pitchFamily="34" charset="0"/>
                        </a:rPr>
                        <a:t>-</a:t>
                      </a:r>
                    </a:p>
                  </a:txBody>
                  <a:tcPr marL="5007" marR="5007" marT="500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dirty="0">
                          <a:ln>
                            <a:noFill/>
                          </a:ln>
                          <a:solidFill>
                            <a:srgbClr val="628E00"/>
                          </a:solidFill>
                          <a:effectLst/>
                          <a:latin typeface="Calibri" panose="020F0502020204030204" pitchFamily="34" charset="0"/>
                        </a:rPr>
                        <a:t>-</a:t>
                      </a:r>
                    </a:p>
                  </a:txBody>
                  <a:tcPr marL="5007" marR="5007" marT="5007" marB="0"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23070029"/>
                  </a:ext>
                </a:extLst>
              </a:tr>
              <a:tr h="411407">
                <a:tc>
                  <a:txBody>
                    <a:bodyPr/>
                    <a:lstStyle/>
                    <a:p>
                      <a:pPr algn="ctr" fontAlgn="b"/>
                      <a:r>
                        <a:rPr lang="en-AU" sz="1300" b="0" i="0" u="none" strike="noStrike" baseline="0" dirty="0">
                          <a:solidFill>
                            <a:srgbClr val="FFFFFF"/>
                          </a:solidFill>
                          <a:effectLst/>
                          <a:latin typeface="Aptos" panose="020B0004020202020204" pitchFamily="34" charset="0"/>
                        </a:rPr>
                        <a:t>AGRI Expert / Farming Equipment in the Generali Package</a:t>
                      </a:r>
                      <a:r>
                        <a:rPr lang="pl-PL" sz="1300" b="0" i="0" u="none" strike="noStrike" baseline="0" dirty="0">
                          <a:solidFill>
                            <a:srgbClr val="FFFFFF"/>
                          </a:solidFill>
                          <a:effectLst/>
                          <a:latin typeface="Aptos" panose="020B0004020202020204" pitchFamily="34" charset="0"/>
                        </a:rPr>
                        <a:t> (AGRI)</a:t>
                      </a:r>
                      <a:endParaRPr lang="en-AU" sz="1300" b="0" i="0" u="none" strike="noStrike" baseline="0" dirty="0">
                        <a:solidFill>
                          <a:srgbClr val="FFFFFF"/>
                        </a:solidFill>
                        <a:effectLst/>
                        <a:latin typeface="Aptos" panose="020B0004020202020204" pitchFamily="34" charset="0"/>
                      </a:endParaRPr>
                    </a:p>
                  </a:txBody>
                  <a:tcPr marL="5007" marR="5007" marT="5007"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9597"/>
                    </a:solidFill>
                  </a:tcPr>
                </a:tc>
                <a:tc>
                  <a:txBody>
                    <a:bodyPr/>
                    <a:lstStyle/>
                    <a:p>
                      <a:pPr algn="ctr" fontAlgn="b"/>
                      <a:r>
                        <a:rPr lang="en-AU" sz="1300" b="0" i="0" u="none" strike="noStrike" baseline="0" dirty="0">
                          <a:solidFill>
                            <a:srgbClr val="000000"/>
                          </a:solidFill>
                          <a:effectLst/>
                          <a:latin typeface="Calibri" panose="020F0502020204030204" pitchFamily="34" charset="0"/>
                        </a:rPr>
                        <a:t>2 263 194</a:t>
                      </a:r>
                    </a:p>
                  </a:txBody>
                  <a:tcPr marL="5007" marR="5007" marT="500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1" i="0" u="none" strike="noStrike" baseline="0" dirty="0">
                          <a:solidFill>
                            <a:srgbClr val="000000"/>
                          </a:solidFill>
                          <a:effectLst/>
                          <a:latin typeface="Calibri" panose="020F0502020204030204" pitchFamily="34" charset="0"/>
                        </a:rPr>
                        <a:t>645 648</a:t>
                      </a:r>
                    </a:p>
                  </a:txBody>
                  <a:tcPr marL="5007" marR="5007" marT="500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a:solidFill>
                            <a:srgbClr val="000000"/>
                          </a:solidFill>
                          <a:effectLst/>
                          <a:latin typeface="Calibri" panose="020F0502020204030204" pitchFamily="34" charset="0"/>
                        </a:rPr>
                        <a:t>31%</a:t>
                      </a:r>
                    </a:p>
                  </a:txBody>
                  <a:tcPr marL="5007" marR="5007" marT="500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dirty="0">
                          <a:solidFill>
                            <a:srgbClr val="000000"/>
                          </a:solidFill>
                          <a:effectLst/>
                          <a:latin typeface="Calibri" panose="020F0502020204030204" pitchFamily="34" charset="0"/>
                        </a:rPr>
                        <a:t>2 025</a:t>
                      </a:r>
                    </a:p>
                  </a:txBody>
                  <a:tcPr marL="5007" marR="5007" marT="500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dirty="0">
                          <a:solidFill>
                            <a:srgbClr val="000000"/>
                          </a:solidFill>
                          <a:effectLst/>
                          <a:latin typeface="Calibri" panose="020F0502020204030204" pitchFamily="34" charset="0"/>
                        </a:rPr>
                        <a:t>2 394</a:t>
                      </a:r>
                    </a:p>
                  </a:txBody>
                  <a:tcPr marL="5007" marR="5007" marT="5007" marB="0"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dirty="0">
                          <a:ln>
                            <a:noFill/>
                          </a:ln>
                          <a:solidFill>
                            <a:srgbClr val="628E00"/>
                          </a:solidFill>
                          <a:effectLst/>
                          <a:latin typeface="Calibri" panose="020F0502020204030204" pitchFamily="34" charset="0"/>
                        </a:rPr>
                        <a:t>2 449 316</a:t>
                      </a:r>
                    </a:p>
                  </a:txBody>
                  <a:tcPr marL="5007" marR="5007" marT="5007" marB="0" anchor="ctr">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dirty="0">
                          <a:ln>
                            <a:noFill/>
                          </a:ln>
                          <a:solidFill>
                            <a:srgbClr val="628E00"/>
                          </a:solidFill>
                          <a:effectLst/>
                          <a:latin typeface="Calibri" panose="020F0502020204030204" pitchFamily="34" charset="0"/>
                        </a:rPr>
                        <a:t>678 244</a:t>
                      </a:r>
                    </a:p>
                  </a:txBody>
                  <a:tcPr marL="5007" marR="5007" marT="500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dirty="0">
                          <a:ln>
                            <a:noFill/>
                          </a:ln>
                          <a:solidFill>
                            <a:srgbClr val="628E00"/>
                          </a:solidFill>
                          <a:effectLst/>
                          <a:latin typeface="Calibri" panose="020F0502020204030204" pitchFamily="34" charset="0"/>
                        </a:rPr>
                        <a:t>3 174</a:t>
                      </a:r>
                    </a:p>
                  </a:txBody>
                  <a:tcPr marL="5007" marR="5007" marT="5007"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en-AU" sz="1300" b="0" i="0" u="none" strike="noStrike" baseline="0" dirty="0">
                          <a:ln>
                            <a:noFill/>
                          </a:ln>
                          <a:solidFill>
                            <a:srgbClr val="628E00"/>
                          </a:solidFill>
                          <a:effectLst/>
                          <a:latin typeface="Calibri" panose="020F0502020204030204" pitchFamily="34" charset="0"/>
                        </a:rPr>
                        <a:t>3 097</a:t>
                      </a:r>
                    </a:p>
                  </a:txBody>
                  <a:tcPr marL="5007" marR="5007" marT="5007" marB="0"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987492591"/>
                  </a:ext>
                </a:extLst>
              </a:tr>
              <a:tr h="411407">
                <a:tc>
                  <a:txBody>
                    <a:bodyPr/>
                    <a:lstStyle/>
                    <a:p>
                      <a:pPr algn="ctr" fontAlgn="b"/>
                      <a:r>
                        <a:rPr lang="pl-PL" sz="1300" b="0" i="0" u="none" strike="noStrike" baseline="0" dirty="0">
                          <a:solidFill>
                            <a:srgbClr val="FFFFFF"/>
                          </a:solidFill>
                          <a:effectLst/>
                          <a:latin typeface="Aptos" panose="020B0004020202020204" pitchFamily="34" charset="0"/>
                        </a:rPr>
                        <a:t>Total</a:t>
                      </a:r>
                      <a:endParaRPr lang="en-AU" sz="1300" b="0" i="0" u="none" strike="noStrike" baseline="0" dirty="0">
                        <a:solidFill>
                          <a:srgbClr val="FFFFFF"/>
                        </a:solidFill>
                        <a:effectLst/>
                        <a:latin typeface="Aptos" panose="020B0004020202020204" pitchFamily="34" charset="0"/>
                      </a:endParaRPr>
                    </a:p>
                  </a:txBody>
                  <a:tcPr marL="5007" marR="5007" marT="5007" marB="0" anchor="ctr">
                    <a:lnL>
                      <a:noFill/>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rgbClr val="009597"/>
                    </a:solidFill>
                  </a:tcPr>
                </a:tc>
                <a:tc>
                  <a:txBody>
                    <a:bodyPr/>
                    <a:lstStyle/>
                    <a:p>
                      <a:pPr algn="ctr" fontAlgn="b"/>
                      <a:r>
                        <a:rPr lang="pl-PL" sz="1300" b="1" i="0" u="none" strike="noStrike" kern="1200" baseline="0" dirty="0">
                          <a:solidFill>
                            <a:srgbClr val="000000"/>
                          </a:solidFill>
                          <a:effectLst/>
                          <a:latin typeface="Calibri" panose="020F0502020204030204" pitchFamily="34" charset="0"/>
                          <a:ea typeface="+mn-ea"/>
                          <a:cs typeface="+mn-cs"/>
                        </a:rPr>
                        <a:t>9 293 108</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pl-PL" sz="1300" b="1" i="0" u="none" strike="noStrike" kern="1200" baseline="0" dirty="0">
                          <a:solidFill>
                            <a:srgbClr val="000000"/>
                          </a:solidFill>
                          <a:effectLst/>
                          <a:latin typeface="Calibri" panose="020F0502020204030204" pitchFamily="34" charset="0"/>
                          <a:ea typeface="+mn-ea"/>
                          <a:cs typeface="+mn-cs"/>
                        </a:rPr>
                        <a:t>1 421 359</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endParaRPr lang="pl-PL" sz="1300" b="1" i="0" u="none" strike="noStrike" kern="1200" baseline="0" dirty="0">
                        <a:solidFill>
                          <a:srgbClr val="000000"/>
                        </a:solidFill>
                        <a:effectLst/>
                        <a:latin typeface="Calibri" panose="020F0502020204030204" pitchFamily="34" charset="0"/>
                        <a:ea typeface="+mn-ea"/>
                        <a:cs typeface="+mn-cs"/>
                      </a:endParaRP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pl-PL" sz="1300" b="1" i="0" u="none" strike="noStrike" kern="1200" baseline="0" dirty="0">
                          <a:solidFill>
                            <a:srgbClr val="000000"/>
                          </a:solidFill>
                          <a:effectLst/>
                          <a:latin typeface="Calibri" panose="020F0502020204030204" pitchFamily="34" charset="0"/>
                          <a:ea typeface="+mn-ea"/>
                          <a:cs typeface="+mn-cs"/>
                        </a:rPr>
                        <a:t>3 446</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pl-PL" sz="1300" b="1" i="0" u="none" strike="noStrike" kern="1200" baseline="0" dirty="0">
                          <a:solidFill>
                            <a:srgbClr val="000000"/>
                          </a:solidFill>
                          <a:effectLst/>
                          <a:latin typeface="Calibri" panose="020F0502020204030204" pitchFamily="34" charset="0"/>
                          <a:ea typeface="+mn-ea"/>
                          <a:cs typeface="+mn-cs"/>
                        </a:rPr>
                        <a:t>3 308</a:t>
                      </a:r>
                    </a:p>
                  </a:txBody>
                  <a:tcPr marL="6350" marR="6350" marT="6350" marB="0"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6350" cap="flat" cmpd="sng" algn="ctr">
                      <a:solidFill>
                        <a:srgbClr val="FFFFFF"/>
                      </a:solidFill>
                      <a:prstDash val="solid"/>
                      <a:round/>
                      <a:headEnd type="none" w="med" len="med"/>
                      <a:tailEnd type="none" w="med" len="med"/>
                    </a:lnB>
                    <a:solidFill>
                      <a:schemeClr val="bg1">
                        <a:lumMod val="95000"/>
                      </a:schemeClr>
                    </a:solidFill>
                  </a:tcPr>
                </a:tc>
                <a:tc>
                  <a:txBody>
                    <a:bodyPr/>
                    <a:lstStyle/>
                    <a:p>
                      <a:pPr algn="ctr" fontAlgn="b"/>
                      <a:r>
                        <a:rPr lang="pl-PL" sz="1300" b="1" i="0" u="none" strike="noStrike" kern="1200" baseline="0" dirty="0">
                          <a:solidFill>
                            <a:srgbClr val="000000"/>
                          </a:solidFill>
                          <a:effectLst/>
                          <a:latin typeface="Calibri" panose="020F0502020204030204" pitchFamily="34" charset="0"/>
                          <a:ea typeface="+mn-ea"/>
                          <a:cs typeface="+mn-cs"/>
                        </a:rPr>
                        <a:t>10 945 410</a:t>
                      </a:r>
                    </a:p>
                  </a:txBody>
                  <a:tcPr marL="6350" marR="6350" marT="6350" marB="0" anchor="ctr">
                    <a:lnL w="12700" cap="flat" cmpd="sng" algn="ctr">
                      <a:solidFill>
                        <a:schemeClr val="tx1"/>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pl-PL" sz="1300" b="1" i="0" u="none" strike="noStrike" kern="1200" baseline="0" dirty="0">
                          <a:solidFill>
                            <a:srgbClr val="000000"/>
                          </a:solidFill>
                          <a:effectLst/>
                          <a:latin typeface="Calibri" panose="020F0502020204030204" pitchFamily="34" charset="0"/>
                          <a:ea typeface="+mn-ea"/>
                          <a:cs typeface="+mn-cs"/>
                        </a:rPr>
                        <a:t>2 147 625</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pl-PL" sz="1300" b="1" i="0" u="none" strike="noStrike" kern="1200" baseline="0" dirty="0">
                          <a:solidFill>
                            <a:srgbClr val="000000"/>
                          </a:solidFill>
                          <a:effectLst/>
                          <a:latin typeface="Calibri" panose="020F0502020204030204" pitchFamily="34" charset="0"/>
                          <a:ea typeface="+mn-ea"/>
                          <a:cs typeface="+mn-cs"/>
                        </a:rPr>
                        <a:t>5 046</a:t>
                      </a:r>
                    </a:p>
                  </a:txBody>
                  <a:tcPr marL="6350" marR="6350" marT="6350" marB="0" anchor="ctr">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b"/>
                      <a:r>
                        <a:rPr lang="pl-PL" sz="1300" b="1" i="0" u="none" strike="noStrike" kern="1200" baseline="0" dirty="0">
                          <a:solidFill>
                            <a:srgbClr val="000000"/>
                          </a:solidFill>
                          <a:effectLst/>
                          <a:latin typeface="Calibri" panose="020F0502020204030204" pitchFamily="34" charset="0"/>
                          <a:ea typeface="+mn-ea"/>
                          <a:cs typeface="+mn-cs"/>
                        </a:rPr>
                        <a:t>4 252</a:t>
                      </a:r>
                    </a:p>
                  </a:txBody>
                  <a:tcPr marL="6350" marR="6350" marT="6350" marB="0" anchor="ctr">
                    <a:lnL w="6350" cap="flat" cmpd="sng" algn="ctr">
                      <a:solidFill>
                        <a:srgbClr val="FFFFFF"/>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FFFF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29040268"/>
                  </a:ext>
                </a:extLst>
              </a:tr>
            </a:tbl>
          </a:graphicData>
        </a:graphic>
      </p:graphicFrame>
      <p:sp>
        <p:nvSpPr>
          <p:cNvPr id="4" name="Symbol zastępczy numeru slajdu 3">
            <a:extLst>
              <a:ext uri="{FF2B5EF4-FFF2-40B4-BE49-F238E27FC236}">
                <a16:creationId xmlns:a16="http://schemas.microsoft.com/office/drawing/2014/main" id="{52E39502-56D8-4749-80F8-AB924FB5B236}"/>
              </a:ext>
            </a:extLst>
          </p:cNvPr>
          <p:cNvSpPr>
            <a:spLocks noGrp="1"/>
          </p:cNvSpPr>
          <p:nvPr>
            <p:ph type="sldNum" sz="quarter" idx="14"/>
          </p:nvPr>
        </p:nvSpPr>
        <p:spPr/>
        <p:txBody>
          <a:bodyPr/>
          <a:lstStyle/>
          <a:p>
            <a:fld id="{332DF002-2E43-485C-89F8-8DCEF59D6C4F}" type="slidenum">
              <a:rPr lang="pl-PL" smtClean="0"/>
              <a:pPr/>
              <a:t>3</a:t>
            </a:fld>
            <a:endParaRPr lang="pl-PL" dirty="0"/>
          </a:p>
        </p:txBody>
      </p:sp>
      <p:sp>
        <p:nvSpPr>
          <p:cNvPr id="8" name="Prostokąt 7">
            <a:extLst>
              <a:ext uri="{FF2B5EF4-FFF2-40B4-BE49-F238E27FC236}">
                <a16:creationId xmlns:a16="http://schemas.microsoft.com/office/drawing/2014/main" id="{20184EEF-DF8C-4C67-B1D2-25372A4AC282}"/>
              </a:ext>
            </a:extLst>
          </p:cNvPr>
          <p:cNvSpPr/>
          <p:nvPr/>
        </p:nvSpPr>
        <p:spPr>
          <a:xfrm>
            <a:off x="3575973" y="1308563"/>
            <a:ext cx="4440049" cy="538619"/>
          </a:xfrm>
          <a:prstGeom prst="rect">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5400000" scaled="1"/>
            <a:tileRect/>
          </a:gra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ctr" anchorCtr="0"/>
          <a:lstStyle/>
          <a:p>
            <a:pPr algn="ctr"/>
            <a:r>
              <a:rPr lang="pl-PL" sz="2667" b="1" dirty="0">
                <a:solidFill>
                  <a:srgbClr val="009597"/>
                </a:solidFill>
                <a:latin typeface="Calibri" panose="020F0502020204030204" pitchFamily="34" charset="0"/>
                <a:ea typeface="Calibri" panose="020F0502020204030204" pitchFamily="34" charset="0"/>
                <a:cs typeface="Calibri" panose="020F0502020204030204" pitchFamily="34" charset="0"/>
              </a:rPr>
              <a:t>2025 </a:t>
            </a:r>
            <a:r>
              <a:rPr lang="pl-PL" sz="2667" b="1" dirty="0" err="1">
                <a:solidFill>
                  <a:srgbClr val="009597"/>
                </a:solidFill>
                <a:latin typeface="Calibri" panose="020F0502020204030204" pitchFamily="34" charset="0"/>
                <a:ea typeface="Calibri" panose="020F0502020204030204" pitchFamily="34" charset="0"/>
                <a:cs typeface="Calibri" panose="020F0502020204030204" pitchFamily="34" charset="0"/>
              </a:rPr>
              <a:t>results</a:t>
            </a:r>
            <a:r>
              <a:rPr lang="pl-PL" sz="3733" b="1" dirty="0">
                <a:solidFill>
                  <a:srgbClr val="009597"/>
                </a:solidFill>
                <a:latin typeface="Calibri" panose="020F0502020204030204" pitchFamily="34" charset="0"/>
                <a:ea typeface="Calibri" panose="020F0502020204030204" pitchFamily="34" charset="0"/>
                <a:cs typeface="Calibri" panose="020F0502020204030204" pitchFamily="34" charset="0"/>
              </a:rPr>
              <a:t>	</a:t>
            </a:r>
            <a:endParaRPr lang="en-US" sz="3733" b="1" dirty="0">
              <a:solidFill>
                <a:srgbClr val="009597"/>
              </a:solidFill>
              <a:latin typeface="Calibri" panose="020F0502020204030204" pitchFamily="34" charset="0"/>
              <a:ea typeface="Calibri" panose="020F0502020204030204" pitchFamily="34" charset="0"/>
              <a:cs typeface="Calibri" panose="020F0502020204030204" pitchFamily="34" charset="0"/>
            </a:endParaRPr>
          </a:p>
        </p:txBody>
      </p:sp>
      <p:sp>
        <p:nvSpPr>
          <p:cNvPr id="9" name="Prostokąt 8">
            <a:extLst>
              <a:ext uri="{FF2B5EF4-FFF2-40B4-BE49-F238E27FC236}">
                <a16:creationId xmlns:a16="http://schemas.microsoft.com/office/drawing/2014/main" id="{3B0487A6-60AB-4843-9EEE-CBC682B85236}"/>
              </a:ext>
            </a:extLst>
          </p:cNvPr>
          <p:cNvSpPr/>
          <p:nvPr/>
        </p:nvSpPr>
        <p:spPr>
          <a:xfrm>
            <a:off x="8154918" y="1308564"/>
            <a:ext cx="3941149" cy="529607"/>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a:effectLst/>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pl-PL" sz="2667" b="1" dirty="0">
                <a:solidFill>
                  <a:srgbClr val="009597"/>
                </a:solidFill>
                <a:latin typeface="Calibri" panose="020F0502020204030204" pitchFamily="34" charset="0"/>
                <a:ea typeface="Calibri" panose="020F0502020204030204" pitchFamily="34" charset="0"/>
                <a:cs typeface="Calibri" panose="020F0502020204030204" pitchFamily="34" charset="0"/>
              </a:rPr>
              <a:t>B2026</a:t>
            </a:r>
            <a:endParaRPr lang="en-US" sz="2667" b="1" dirty="0">
              <a:solidFill>
                <a:srgbClr val="009597"/>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AutoShape 4">
            <a:extLst>
              <a:ext uri="{FF2B5EF4-FFF2-40B4-BE49-F238E27FC236}">
                <a16:creationId xmlns:a16="http://schemas.microsoft.com/office/drawing/2014/main" id="{35AE6255-AAA8-4E9D-AD83-AD5A00F00066}"/>
              </a:ext>
            </a:extLst>
          </p:cNvPr>
          <p:cNvSpPr>
            <a:spLocks noChangeAspect="1" noChangeArrowheads="1"/>
          </p:cNvSpPr>
          <p:nvPr/>
        </p:nvSpPr>
        <p:spPr bwMode="auto">
          <a:xfrm>
            <a:off x="530875" y="2588991"/>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AU" sz="2400"/>
          </a:p>
        </p:txBody>
      </p:sp>
      <p:pic>
        <p:nvPicPr>
          <p:cNvPr id="14" name="Obraz 13">
            <a:extLst>
              <a:ext uri="{FF2B5EF4-FFF2-40B4-BE49-F238E27FC236}">
                <a16:creationId xmlns:a16="http://schemas.microsoft.com/office/drawing/2014/main" id="{83067B21-D3A8-4161-8DE0-73EA8AC4B714}"/>
              </a:ext>
            </a:extLst>
          </p:cNvPr>
          <p:cNvPicPr>
            <a:picLocks noChangeAspect="1"/>
          </p:cNvPicPr>
          <p:nvPr/>
        </p:nvPicPr>
        <p:blipFill>
          <a:blip r:embed="rId3"/>
          <a:stretch>
            <a:fillRect/>
          </a:stretch>
        </p:blipFill>
        <p:spPr>
          <a:xfrm>
            <a:off x="123501" y="2387148"/>
            <a:ext cx="549908" cy="567459"/>
          </a:xfrm>
          <a:prstGeom prst="rect">
            <a:avLst/>
          </a:prstGeom>
        </p:spPr>
      </p:pic>
      <p:pic>
        <p:nvPicPr>
          <p:cNvPr id="16" name="Obraz 15">
            <a:extLst>
              <a:ext uri="{FF2B5EF4-FFF2-40B4-BE49-F238E27FC236}">
                <a16:creationId xmlns:a16="http://schemas.microsoft.com/office/drawing/2014/main" id="{5DBF2BB3-F314-4A5A-A440-BFC85190D910}"/>
              </a:ext>
            </a:extLst>
          </p:cNvPr>
          <p:cNvPicPr>
            <a:picLocks noChangeAspect="1"/>
          </p:cNvPicPr>
          <p:nvPr/>
        </p:nvPicPr>
        <p:blipFill>
          <a:blip r:embed="rId4"/>
          <a:stretch>
            <a:fillRect/>
          </a:stretch>
        </p:blipFill>
        <p:spPr>
          <a:xfrm>
            <a:off x="111997" y="2878838"/>
            <a:ext cx="530875" cy="530875"/>
          </a:xfrm>
          <a:prstGeom prst="rect">
            <a:avLst/>
          </a:prstGeom>
        </p:spPr>
      </p:pic>
      <p:pic>
        <p:nvPicPr>
          <p:cNvPr id="18" name="Obraz 17">
            <a:extLst>
              <a:ext uri="{FF2B5EF4-FFF2-40B4-BE49-F238E27FC236}">
                <a16:creationId xmlns:a16="http://schemas.microsoft.com/office/drawing/2014/main" id="{D37E986B-BAB8-4A2B-BAA3-89E04C555CF2}"/>
              </a:ext>
            </a:extLst>
          </p:cNvPr>
          <p:cNvPicPr>
            <a:picLocks noChangeAspect="1"/>
          </p:cNvPicPr>
          <p:nvPr/>
        </p:nvPicPr>
        <p:blipFill>
          <a:blip r:embed="rId5"/>
          <a:stretch>
            <a:fillRect/>
          </a:stretch>
        </p:blipFill>
        <p:spPr>
          <a:xfrm>
            <a:off x="117935" y="4010282"/>
            <a:ext cx="561037" cy="530875"/>
          </a:xfrm>
          <a:prstGeom prst="rect">
            <a:avLst/>
          </a:prstGeom>
        </p:spPr>
      </p:pic>
      <p:sp>
        <p:nvSpPr>
          <p:cNvPr id="19" name="Prostokąt 18">
            <a:extLst>
              <a:ext uri="{FF2B5EF4-FFF2-40B4-BE49-F238E27FC236}">
                <a16:creationId xmlns:a16="http://schemas.microsoft.com/office/drawing/2014/main" id="{CDD1408A-0935-4D5F-8BE3-1D6B3742CF54}"/>
              </a:ext>
            </a:extLst>
          </p:cNvPr>
          <p:cNvSpPr/>
          <p:nvPr/>
        </p:nvSpPr>
        <p:spPr>
          <a:xfrm>
            <a:off x="3575973" y="5804262"/>
            <a:ext cx="4437468" cy="538619"/>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pl-PL" sz="1600" b="1" dirty="0">
                <a:solidFill>
                  <a:srgbClr val="009597"/>
                </a:solidFill>
                <a:latin typeface="Calibri" panose="020F0502020204030204" pitchFamily="34" charset="0"/>
                <a:ea typeface="Calibri" panose="020F0502020204030204" pitchFamily="34" charset="0"/>
                <a:cs typeface="Calibri" panose="020F0502020204030204" pitchFamily="34" charset="0"/>
              </a:rPr>
              <a:t>AGRI 2025 - </a:t>
            </a:r>
            <a:r>
              <a:rPr lang="pl-PL" sz="1600" b="1" dirty="0">
                <a:solidFill>
                  <a:srgbClr val="628E00"/>
                </a:solidFill>
                <a:latin typeface="Calibri" panose="020F0502020204030204" pitchFamily="34" charset="0"/>
                <a:ea typeface="Calibri" panose="020F0502020204030204" pitchFamily="34" charset="0"/>
                <a:cs typeface="Calibri" panose="020F0502020204030204" pitchFamily="34" charset="0"/>
              </a:rPr>
              <a:t>REVENUES TOTAL – 1.4 M</a:t>
            </a:r>
          </a:p>
          <a:p>
            <a:endParaRPr lang="en-US" sz="2133" b="1" dirty="0">
              <a:solidFill>
                <a:srgbClr val="009597"/>
              </a:solidFill>
              <a:latin typeface="Calibri" panose="020F0502020204030204" pitchFamily="34" charset="0"/>
              <a:ea typeface="Calibri" panose="020F0502020204030204" pitchFamily="34" charset="0"/>
              <a:cs typeface="Calibri" panose="020F0502020204030204" pitchFamily="34" charset="0"/>
            </a:endParaRPr>
          </a:p>
        </p:txBody>
      </p:sp>
      <p:sp>
        <p:nvSpPr>
          <p:cNvPr id="21" name="Prostokąt 20">
            <a:extLst>
              <a:ext uri="{FF2B5EF4-FFF2-40B4-BE49-F238E27FC236}">
                <a16:creationId xmlns:a16="http://schemas.microsoft.com/office/drawing/2014/main" id="{1C1AC999-4014-47B3-9F85-192E8645FAF8}"/>
              </a:ext>
            </a:extLst>
          </p:cNvPr>
          <p:cNvSpPr/>
          <p:nvPr/>
        </p:nvSpPr>
        <p:spPr>
          <a:xfrm>
            <a:off x="8182934" y="5771006"/>
            <a:ext cx="3913133" cy="538619"/>
          </a:xfrm>
          <a:prstGeom prst="rect">
            <a:avLst/>
          </a:prstGeom>
          <a:solidFill>
            <a:schemeClr val="bg1">
              <a:lumMod val="9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pl-PL" sz="1600" b="1" dirty="0">
                <a:solidFill>
                  <a:srgbClr val="009597"/>
                </a:solidFill>
                <a:latin typeface="Calibri" panose="020F0502020204030204" pitchFamily="34" charset="0"/>
                <a:ea typeface="Calibri" panose="020F0502020204030204" pitchFamily="34" charset="0"/>
                <a:cs typeface="Calibri" panose="020F0502020204030204" pitchFamily="34" charset="0"/>
              </a:rPr>
              <a:t>AGRI 2026 - </a:t>
            </a:r>
            <a:r>
              <a:rPr lang="pl-PL" sz="1600" b="1" dirty="0">
                <a:solidFill>
                  <a:srgbClr val="628E00"/>
                </a:solidFill>
                <a:latin typeface="Calibri" panose="020F0502020204030204" pitchFamily="34" charset="0"/>
                <a:ea typeface="Calibri" panose="020F0502020204030204" pitchFamily="34" charset="0"/>
                <a:cs typeface="Calibri" panose="020F0502020204030204" pitchFamily="34" charset="0"/>
              </a:rPr>
              <a:t>REVENUES TOTAL – 2.1 M</a:t>
            </a:r>
          </a:p>
        </p:txBody>
      </p:sp>
      <p:pic>
        <p:nvPicPr>
          <p:cNvPr id="24" name="Obraz 23">
            <a:extLst>
              <a:ext uri="{FF2B5EF4-FFF2-40B4-BE49-F238E27FC236}">
                <a16:creationId xmlns:a16="http://schemas.microsoft.com/office/drawing/2014/main" id="{A77EA0AC-8C1C-48C8-8655-915F9D311F4A}"/>
              </a:ext>
            </a:extLst>
          </p:cNvPr>
          <p:cNvPicPr>
            <a:picLocks noChangeAspect="1"/>
          </p:cNvPicPr>
          <p:nvPr/>
        </p:nvPicPr>
        <p:blipFill>
          <a:blip r:embed="rId6"/>
          <a:stretch>
            <a:fillRect/>
          </a:stretch>
        </p:blipFill>
        <p:spPr>
          <a:xfrm>
            <a:off x="141169" y="3649716"/>
            <a:ext cx="517880" cy="485847"/>
          </a:xfrm>
          <a:prstGeom prst="rect">
            <a:avLst/>
          </a:prstGeom>
        </p:spPr>
      </p:pic>
      <p:pic>
        <p:nvPicPr>
          <p:cNvPr id="26" name="Obraz 25">
            <a:extLst>
              <a:ext uri="{FF2B5EF4-FFF2-40B4-BE49-F238E27FC236}">
                <a16:creationId xmlns:a16="http://schemas.microsoft.com/office/drawing/2014/main" id="{F8EA684C-3BA8-4B3E-B646-24E795157D06}"/>
              </a:ext>
            </a:extLst>
          </p:cNvPr>
          <p:cNvPicPr>
            <a:picLocks noChangeAspect="1"/>
          </p:cNvPicPr>
          <p:nvPr/>
        </p:nvPicPr>
        <p:blipFill>
          <a:blip r:embed="rId7"/>
          <a:stretch>
            <a:fillRect/>
          </a:stretch>
        </p:blipFill>
        <p:spPr>
          <a:xfrm>
            <a:off x="72853" y="4272769"/>
            <a:ext cx="561037" cy="485847"/>
          </a:xfrm>
          <a:prstGeom prst="rect">
            <a:avLst/>
          </a:prstGeom>
        </p:spPr>
      </p:pic>
      <p:pic>
        <p:nvPicPr>
          <p:cNvPr id="28" name="Obraz 27">
            <a:extLst>
              <a:ext uri="{FF2B5EF4-FFF2-40B4-BE49-F238E27FC236}">
                <a16:creationId xmlns:a16="http://schemas.microsoft.com/office/drawing/2014/main" id="{4E7E0D29-94A7-4961-8587-A7CF3E82AA95}"/>
              </a:ext>
            </a:extLst>
          </p:cNvPr>
          <p:cNvPicPr>
            <a:picLocks noChangeAspect="1"/>
          </p:cNvPicPr>
          <p:nvPr/>
        </p:nvPicPr>
        <p:blipFill>
          <a:blip r:embed="rId8"/>
          <a:stretch>
            <a:fillRect/>
          </a:stretch>
        </p:blipFill>
        <p:spPr>
          <a:xfrm>
            <a:off x="137631" y="3272902"/>
            <a:ext cx="473896" cy="487245"/>
          </a:xfrm>
          <a:prstGeom prst="rect">
            <a:avLst/>
          </a:prstGeom>
        </p:spPr>
      </p:pic>
      <p:pic>
        <p:nvPicPr>
          <p:cNvPr id="6" name="Obraz 5">
            <a:extLst>
              <a:ext uri="{FF2B5EF4-FFF2-40B4-BE49-F238E27FC236}">
                <a16:creationId xmlns:a16="http://schemas.microsoft.com/office/drawing/2014/main" id="{FCFB92C9-B4D9-4099-A9E5-15F67AD6CF7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83490" y="0"/>
            <a:ext cx="1277823" cy="982643"/>
          </a:xfrm>
          <a:prstGeom prst="rect">
            <a:avLst/>
          </a:prstGeom>
        </p:spPr>
      </p:pic>
      <p:sp>
        <p:nvSpPr>
          <p:cNvPr id="3" name="pole tekstowe 2">
            <a:extLst>
              <a:ext uri="{FF2B5EF4-FFF2-40B4-BE49-F238E27FC236}">
                <a16:creationId xmlns:a16="http://schemas.microsoft.com/office/drawing/2014/main" id="{9F1E0DD6-0B9A-3F2A-3A7D-43F4357D3FF9}"/>
              </a:ext>
            </a:extLst>
          </p:cNvPr>
          <p:cNvSpPr txBox="1"/>
          <p:nvPr/>
        </p:nvSpPr>
        <p:spPr>
          <a:xfrm>
            <a:off x="8408275" y="5410936"/>
            <a:ext cx="705521" cy="276999"/>
          </a:xfrm>
          <a:prstGeom prst="rect">
            <a:avLst/>
          </a:prstGeom>
          <a:noFill/>
        </p:spPr>
        <p:txBody>
          <a:bodyPr wrap="square" rtlCol="0">
            <a:spAutoFit/>
          </a:bodyPr>
          <a:lstStyle/>
          <a:p>
            <a:r>
              <a:rPr lang="pl-PL" sz="1200" dirty="0"/>
              <a:t>+17%</a:t>
            </a:r>
            <a:endParaRPr lang="en-US" sz="1200" dirty="0"/>
          </a:p>
        </p:txBody>
      </p:sp>
      <p:sp>
        <p:nvSpPr>
          <p:cNvPr id="7" name="pole tekstowe 6">
            <a:extLst>
              <a:ext uri="{FF2B5EF4-FFF2-40B4-BE49-F238E27FC236}">
                <a16:creationId xmlns:a16="http://schemas.microsoft.com/office/drawing/2014/main" id="{BC8970F7-AB0F-FAC1-C586-E7BACABBE410}"/>
              </a:ext>
            </a:extLst>
          </p:cNvPr>
          <p:cNvSpPr txBox="1"/>
          <p:nvPr/>
        </p:nvSpPr>
        <p:spPr>
          <a:xfrm>
            <a:off x="9489185" y="5391754"/>
            <a:ext cx="705521" cy="276999"/>
          </a:xfrm>
          <a:prstGeom prst="rect">
            <a:avLst/>
          </a:prstGeom>
          <a:noFill/>
        </p:spPr>
        <p:txBody>
          <a:bodyPr wrap="square" rtlCol="0">
            <a:spAutoFit/>
          </a:bodyPr>
          <a:lstStyle/>
          <a:p>
            <a:r>
              <a:rPr lang="pl-PL" sz="1200" dirty="0"/>
              <a:t>+51%</a:t>
            </a:r>
            <a:endParaRPr lang="en-US" sz="1200" dirty="0"/>
          </a:p>
        </p:txBody>
      </p:sp>
      <p:sp>
        <p:nvSpPr>
          <p:cNvPr id="10" name="pole tekstowe 9">
            <a:extLst>
              <a:ext uri="{FF2B5EF4-FFF2-40B4-BE49-F238E27FC236}">
                <a16:creationId xmlns:a16="http://schemas.microsoft.com/office/drawing/2014/main" id="{5A2AF6E8-27D8-C998-8E2E-63006D9D84C3}"/>
              </a:ext>
            </a:extLst>
          </p:cNvPr>
          <p:cNvSpPr txBox="1"/>
          <p:nvPr/>
        </p:nvSpPr>
        <p:spPr>
          <a:xfrm>
            <a:off x="10482412" y="5391753"/>
            <a:ext cx="705521" cy="276999"/>
          </a:xfrm>
          <a:prstGeom prst="rect">
            <a:avLst/>
          </a:prstGeom>
          <a:noFill/>
        </p:spPr>
        <p:txBody>
          <a:bodyPr wrap="square" rtlCol="0">
            <a:spAutoFit/>
          </a:bodyPr>
          <a:lstStyle/>
          <a:p>
            <a:r>
              <a:rPr lang="pl-PL" sz="1200" dirty="0"/>
              <a:t>+46%</a:t>
            </a:r>
            <a:endParaRPr lang="en-US" sz="1200" dirty="0"/>
          </a:p>
        </p:txBody>
      </p:sp>
      <p:sp>
        <p:nvSpPr>
          <p:cNvPr id="11" name="pole tekstowe 10">
            <a:extLst>
              <a:ext uri="{FF2B5EF4-FFF2-40B4-BE49-F238E27FC236}">
                <a16:creationId xmlns:a16="http://schemas.microsoft.com/office/drawing/2014/main" id="{C9E7EEF6-3147-65F2-5CA4-F1CB0648E074}"/>
              </a:ext>
            </a:extLst>
          </p:cNvPr>
          <p:cNvSpPr txBox="1"/>
          <p:nvPr/>
        </p:nvSpPr>
        <p:spPr>
          <a:xfrm>
            <a:off x="11322401" y="5391752"/>
            <a:ext cx="705521" cy="276999"/>
          </a:xfrm>
          <a:prstGeom prst="rect">
            <a:avLst/>
          </a:prstGeom>
          <a:noFill/>
        </p:spPr>
        <p:txBody>
          <a:bodyPr wrap="square" rtlCol="0">
            <a:spAutoFit/>
          </a:bodyPr>
          <a:lstStyle/>
          <a:p>
            <a:r>
              <a:rPr lang="pl-PL" sz="1200" dirty="0"/>
              <a:t>+28%</a:t>
            </a:r>
            <a:endParaRPr lang="en-US" sz="1200" dirty="0"/>
          </a:p>
        </p:txBody>
      </p:sp>
    </p:spTree>
    <p:extLst>
      <p:ext uri="{BB962C8B-B14F-4D97-AF65-F5344CB8AC3E}">
        <p14:creationId xmlns:p14="http://schemas.microsoft.com/office/powerpoint/2010/main" val="4100506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BD28A-8503-C73B-FA2D-8EA91DAA53A2}"/>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0ABF4177-7BB2-16E7-32C1-B48FE4A0F890}"/>
              </a:ext>
            </a:extLst>
          </p:cNvPr>
          <p:cNvSpPr>
            <a:spLocks noGrp="1"/>
          </p:cNvSpPr>
          <p:nvPr>
            <p:ph type="title"/>
          </p:nvPr>
        </p:nvSpPr>
        <p:spPr>
          <a:xfrm>
            <a:off x="355638" y="440666"/>
            <a:ext cx="11480723" cy="459542"/>
          </a:xfrm>
        </p:spPr>
        <p:txBody>
          <a:bodyPr/>
          <a:lstStyle/>
          <a:p>
            <a:r>
              <a:rPr lang="en-US" sz="2400" dirty="0">
                <a:latin typeface="Aptos" panose="020B0004020202020204" pitchFamily="34" charset="0"/>
              </a:rPr>
              <a:t>Insurances: current </a:t>
            </a:r>
            <a:r>
              <a:rPr lang="en-US" sz="2400" dirty="0" err="1">
                <a:latin typeface="Aptos" panose="020B0004020202020204" pitchFamily="34" charset="0"/>
              </a:rPr>
              <a:t>agri</a:t>
            </a:r>
            <a:r>
              <a:rPr lang="en-US" sz="2400" dirty="0">
                <a:latin typeface="Aptos" panose="020B0004020202020204" pitchFamily="34" charset="0"/>
              </a:rPr>
              <a:t> insurance model and process in CABP</a:t>
            </a:r>
            <a:br>
              <a:rPr lang="en-US" sz="2400" dirty="0">
                <a:latin typeface="Aptos" panose="020B0004020202020204" pitchFamily="34" charset="0"/>
              </a:rPr>
            </a:br>
            <a:r>
              <a:rPr lang="en-US" sz="2400" dirty="0">
                <a:latin typeface="Aptos" panose="020B0004020202020204" pitchFamily="34" charset="0"/>
              </a:rPr>
              <a:t> </a:t>
            </a:r>
          </a:p>
        </p:txBody>
      </p:sp>
      <p:sp>
        <p:nvSpPr>
          <p:cNvPr id="4" name="Symbol zastępczy numeru slajdu 3">
            <a:extLst>
              <a:ext uri="{FF2B5EF4-FFF2-40B4-BE49-F238E27FC236}">
                <a16:creationId xmlns:a16="http://schemas.microsoft.com/office/drawing/2014/main" id="{1AE6D3F6-6BE8-7134-14DB-66729DFCD8D3}"/>
              </a:ext>
            </a:extLst>
          </p:cNvPr>
          <p:cNvSpPr>
            <a:spLocks noGrp="1"/>
          </p:cNvSpPr>
          <p:nvPr>
            <p:ph type="sldNum" sz="quarter" idx="14"/>
          </p:nvPr>
        </p:nvSpPr>
        <p:spPr/>
        <p:txBody>
          <a:bodyPr/>
          <a:lstStyle/>
          <a:p>
            <a:fld id="{332DF002-2E43-485C-89F8-8DCEF59D6C4F}" type="slidenum">
              <a:rPr lang="pl-PL" smtClean="0"/>
              <a:pPr/>
              <a:t>4</a:t>
            </a:fld>
            <a:endParaRPr lang="pl-PL" dirty="0"/>
          </a:p>
        </p:txBody>
      </p:sp>
      <p:sp>
        <p:nvSpPr>
          <p:cNvPr id="12" name="AutoShape 4">
            <a:extLst>
              <a:ext uri="{FF2B5EF4-FFF2-40B4-BE49-F238E27FC236}">
                <a16:creationId xmlns:a16="http://schemas.microsoft.com/office/drawing/2014/main" id="{AAD8D7F8-AAF0-9A6F-D590-C6AC8ADE5AB7}"/>
              </a:ext>
            </a:extLst>
          </p:cNvPr>
          <p:cNvSpPr>
            <a:spLocks noChangeAspect="1" noChangeArrowheads="1"/>
          </p:cNvSpPr>
          <p:nvPr/>
        </p:nvSpPr>
        <p:spPr bwMode="auto">
          <a:xfrm>
            <a:off x="530875" y="2588991"/>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AU" sz="2400"/>
          </a:p>
        </p:txBody>
      </p:sp>
      <p:pic>
        <p:nvPicPr>
          <p:cNvPr id="6" name="Obraz 5">
            <a:extLst>
              <a:ext uri="{FF2B5EF4-FFF2-40B4-BE49-F238E27FC236}">
                <a16:creationId xmlns:a16="http://schemas.microsoft.com/office/drawing/2014/main" id="{E88A1656-900B-7738-0D4D-C2AD5F7A15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4461" y="31779"/>
            <a:ext cx="1277823" cy="982643"/>
          </a:xfrm>
          <a:prstGeom prst="rect">
            <a:avLst/>
          </a:prstGeom>
        </p:spPr>
      </p:pic>
      <p:sp>
        <p:nvSpPr>
          <p:cNvPr id="10" name="pole tekstowe 9">
            <a:extLst>
              <a:ext uri="{FF2B5EF4-FFF2-40B4-BE49-F238E27FC236}">
                <a16:creationId xmlns:a16="http://schemas.microsoft.com/office/drawing/2014/main" id="{605545E1-6DB5-F7A6-9B9B-77B05CC75E65}"/>
              </a:ext>
            </a:extLst>
          </p:cNvPr>
          <p:cNvSpPr txBox="1"/>
          <p:nvPr/>
        </p:nvSpPr>
        <p:spPr>
          <a:xfrm>
            <a:off x="355638" y="945531"/>
            <a:ext cx="11070003" cy="5632311"/>
          </a:xfrm>
          <a:prstGeom prst="rect">
            <a:avLst/>
          </a:prstGeom>
          <a:noFill/>
        </p:spPr>
        <p:txBody>
          <a:bodyPr wrap="square" rtlCol="0">
            <a:spAutoFit/>
          </a:bodyPr>
          <a:lstStyle/>
          <a:p>
            <a:pPr marL="285750" indent="-285750">
              <a:buFont typeface="Arial" panose="020B0604020202020204" pitchFamily="34" charset="0"/>
              <a:buChar char="•"/>
            </a:pPr>
            <a:r>
              <a:rPr lang="en-US" b="1" dirty="0">
                <a:solidFill>
                  <a:srgbClr val="008789"/>
                </a:solidFill>
                <a:latin typeface="Calibri" panose="020F0502020204030204" pitchFamily="34" charset="0"/>
                <a:cs typeface="Calibri" panose="020F0502020204030204" pitchFamily="34" charset="0"/>
              </a:rPr>
              <a:t>Tools – RUBINET.</a:t>
            </a:r>
          </a:p>
          <a:p>
            <a:pPr marL="742950" lvl="1" indent="-285750">
              <a:buFontTx/>
              <a:buChar char="-"/>
            </a:pPr>
            <a:r>
              <a:rPr lang="en-US" dirty="0">
                <a:solidFill>
                  <a:srgbClr val="008789"/>
                </a:solidFill>
                <a:latin typeface="Calibri" panose="020F0502020204030204" pitchFamily="34" charset="0"/>
                <a:cs typeface="Calibri" panose="020F0502020204030204" pitchFamily="34" charset="0"/>
              </a:rPr>
              <a:t>Agri Advisors are using external system, developed by Generali (RUBINET). RUBINET is a workflow system including offering (customers needs verification, simulation) &amp; sales processes. Each Agri Advisor has his own portfolio of customers. CABP as a agent is doing only sales. Advisor is generating link and send to customers via e-mail or paper version and next customer is paying insurances to Generali directly. </a:t>
            </a:r>
            <a:r>
              <a:rPr lang="en-US" b="1" dirty="0">
                <a:solidFill>
                  <a:srgbClr val="008789"/>
                </a:solidFill>
                <a:latin typeface="Calibri" panose="020F0502020204030204" pitchFamily="34" charset="0"/>
                <a:cs typeface="Calibri" panose="020F0502020204030204" pitchFamily="34" charset="0"/>
              </a:rPr>
              <a:t>	</a:t>
            </a:r>
          </a:p>
          <a:p>
            <a:pPr marL="742950" lvl="1" indent="-285750">
              <a:buFontTx/>
              <a:buChar char="-"/>
            </a:pPr>
            <a:r>
              <a:rPr lang="en-US" dirty="0">
                <a:solidFill>
                  <a:srgbClr val="008789"/>
                </a:solidFill>
                <a:latin typeface="Calibri" panose="020F0502020204030204" pitchFamily="34" charset="0"/>
                <a:cs typeface="Calibri" panose="020F0502020204030204" pitchFamily="34" charset="0"/>
              </a:rPr>
              <a:t>All after sales processes are maintain and manage by Generali workers, including losses, recovery. Generali deploys its own employees during claims settlement. Advisors are not involved in the process.</a:t>
            </a:r>
          </a:p>
          <a:p>
            <a:pPr marL="742950" lvl="1" indent="-285750">
              <a:buFontTx/>
              <a:buChar char="-"/>
            </a:pPr>
            <a:r>
              <a:rPr lang="en-US" dirty="0">
                <a:solidFill>
                  <a:srgbClr val="008789"/>
                </a:solidFill>
                <a:latin typeface="Calibri" panose="020F0502020204030204" pitchFamily="34" charset="0"/>
                <a:cs typeface="Calibri" panose="020F0502020204030204" pitchFamily="34" charset="0"/>
              </a:rPr>
              <a:t>Bank doesn’t incur any costs linked with claims.</a:t>
            </a:r>
            <a:endParaRPr lang="pl-PL" dirty="0">
              <a:solidFill>
                <a:srgbClr val="008789"/>
              </a:solidFill>
              <a:latin typeface="Calibri" panose="020F0502020204030204" pitchFamily="34" charset="0"/>
              <a:cs typeface="Calibri" panose="020F0502020204030204" pitchFamily="34" charset="0"/>
            </a:endParaRPr>
          </a:p>
          <a:p>
            <a:pPr lvl="1"/>
            <a:endParaRPr lang="en-US" dirty="0">
              <a:solidFill>
                <a:srgbClr val="008789"/>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dirty="0">
                <a:solidFill>
                  <a:srgbClr val="008789"/>
                </a:solidFill>
                <a:latin typeface="Calibri" panose="020F0502020204030204" pitchFamily="34" charset="0"/>
                <a:cs typeface="Calibri" panose="020F0502020204030204" pitchFamily="34" charset="0"/>
              </a:rPr>
              <a:t>Cooperation between CABP Agri advisors and Generali Team.</a:t>
            </a:r>
          </a:p>
          <a:p>
            <a:pPr marL="742950" lvl="1" indent="-285750">
              <a:buFontTx/>
              <a:buChar char="-"/>
            </a:pPr>
            <a:r>
              <a:rPr lang="en-US" dirty="0">
                <a:solidFill>
                  <a:srgbClr val="008789"/>
                </a:solidFill>
                <a:latin typeface="Calibri" panose="020F0502020204030204" pitchFamily="34" charset="0"/>
                <a:cs typeface="Calibri" panose="020F0502020204030204" pitchFamily="34" charset="0"/>
              </a:rPr>
              <a:t>GENERALI has a sales structure that roughly mirrors of CABP Sales Network. </a:t>
            </a:r>
          </a:p>
          <a:p>
            <a:pPr marL="742950" lvl="1" indent="-285750">
              <a:buFontTx/>
              <a:buChar char="-"/>
            </a:pPr>
            <a:r>
              <a:rPr lang="en-US" dirty="0">
                <a:solidFill>
                  <a:srgbClr val="008789"/>
                </a:solidFill>
                <a:latin typeface="Calibri" panose="020F0502020204030204" pitchFamily="34" charset="0"/>
                <a:cs typeface="Calibri" panose="020F0502020204030204" pitchFamily="34" charset="0"/>
              </a:rPr>
              <a:t>Regional Generali coordinators are available to the bank's advisors by phone</a:t>
            </a:r>
            <a:r>
              <a:rPr lang="pl-PL" dirty="0">
                <a:solidFill>
                  <a:srgbClr val="008789"/>
                </a:solidFill>
                <a:latin typeface="Calibri" panose="020F0502020204030204" pitchFamily="34" charset="0"/>
                <a:cs typeface="Calibri" panose="020F0502020204030204" pitchFamily="34" charset="0"/>
              </a:rPr>
              <a:t> &amp; e-mail</a:t>
            </a:r>
            <a:r>
              <a:rPr lang="en-US" dirty="0">
                <a:solidFill>
                  <a:srgbClr val="008789"/>
                </a:solidFill>
                <a:latin typeface="Calibri" panose="020F0502020204030204" pitchFamily="34" charset="0"/>
                <a:cs typeface="Calibri" panose="020F0502020204030204" pitchFamily="34" charset="0"/>
              </a:rPr>
              <a:t> and provide support for individual policies</a:t>
            </a:r>
            <a:r>
              <a:rPr lang="pl-PL" dirty="0">
                <a:solidFill>
                  <a:srgbClr val="008789"/>
                </a:solidFill>
                <a:latin typeface="Calibri" panose="020F0502020204030204" pitchFamily="34" charset="0"/>
                <a:cs typeface="Calibri" panose="020F0502020204030204" pitchFamily="34" charset="0"/>
              </a:rPr>
              <a:t> &amp; </a:t>
            </a:r>
            <a:r>
              <a:rPr lang="pl-PL" dirty="0" err="1">
                <a:solidFill>
                  <a:srgbClr val="008789"/>
                </a:solidFill>
                <a:latin typeface="Calibri" panose="020F0502020204030204" pitchFamily="34" charset="0"/>
                <a:cs typeface="Calibri" panose="020F0502020204030204" pitchFamily="34" charset="0"/>
              </a:rPr>
              <a:t>sales</a:t>
            </a:r>
            <a:r>
              <a:rPr lang="en-US" dirty="0">
                <a:solidFill>
                  <a:srgbClr val="008789"/>
                </a:solidFill>
                <a:latin typeface="Calibri" panose="020F0502020204030204" pitchFamily="34" charset="0"/>
                <a:cs typeface="Calibri" panose="020F0502020204030204" pitchFamily="34" charset="0"/>
              </a:rPr>
              <a:t>. They prepare client policy renewal lists. Regular team meetings, training sessions, and so on, are held. CABP invites Generali to its sales meetings to educate farmers locally and build joint sales.</a:t>
            </a:r>
            <a:endParaRPr lang="en-US" b="1" dirty="0">
              <a:solidFill>
                <a:srgbClr val="008789"/>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pl-PL" b="1" dirty="0">
              <a:solidFill>
                <a:srgbClr val="008789"/>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b="1" dirty="0">
                <a:solidFill>
                  <a:srgbClr val="008789"/>
                </a:solidFill>
                <a:latin typeface="Calibri" panose="020F0502020204030204" pitchFamily="34" charset="0"/>
                <a:cs typeface="Calibri" panose="020F0502020204030204" pitchFamily="34" charset="0"/>
              </a:rPr>
              <a:t>Certification.</a:t>
            </a:r>
          </a:p>
          <a:p>
            <a:pPr marL="742950" lvl="1" indent="-285750">
              <a:buFontTx/>
              <a:buChar char="-"/>
            </a:pPr>
            <a:r>
              <a:rPr lang="en-US" dirty="0">
                <a:solidFill>
                  <a:srgbClr val="008789"/>
                </a:solidFill>
                <a:latin typeface="Calibri" panose="020F0502020204030204" pitchFamily="34" charset="0"/>
                <a:cs typeface="Calibri" panose="020F0502020204030204" pitchFamily="34" charset="0"/>
              </a:rPr>
              <a:t>Due to regulatory requirements (KNF), each Agri Advisor must pass a certification exam for a person performing agency activities (O</a:t>
            </a:r>
            <a:r>
              <a:rPr lang="pl-PL" dirty="0">
                <a:solidFill>
                  <a:srgbClr val="008789"/>
                </a:solidFill>
                <a:latin typeface="Calibri" panose="020F0502020204030204" pitchFamily="34" charset="0"/>
                <a:cs typeface="Calibri" panose="020F0502020204030204" pitchFamily="34" charset="0"/>
              </a:rPr>
              <a:t>F</a:t>
            </a:r>
            <a:r>
              <a:rPr lang="en-US" dirty="0">
                <a:solidFill>
                  <a:srgbClr val="008789"/>
                </a:solidFill>
                <a:latin typeface="Calibri" panose="020F0502020204030204" pitchFamily="34" charset="0"/>
                <a:cs typeface="Calibri" panose="020F0502020204030204" pitchFamily="34" charset="0"/>
              </a:rPr>
              <a:t>WCA). </a:t>
            </a:r>
            <a:r>
              <a:rPr lang="pl-PL" dirty="0">
                <a:solidFill>
                  <a:srgbClr val="008789"/>
                </a:solidFill>
                <a:latin typeface="Calibri" panose="020F0502020204030204" pitchFamily="34" charset="0"/>
                <a:cs typeface="Calibri" panose="020F0502020204030204" pitchFamily="34" charset="0"/>
              </a:rPr>
              <a:t>T</a:t>
            </a:r>
            <a:r>
              <a:rPr lang="en-US" dirty="0">
                <a:solidFill>
                  <a:srgbClr val="008789"/>
                </a:solidFill>
                <a:latin typeface="Calibri" panose="020F0502020204030204" pitchFamily="34" charset="0"/>
                <a:cs typeface="Calibri" panose="020F0502020204030204" pitchFamily="34" charset="0"/>
              </a:rPr>
              <a:t>he O</a:t>
            </a:r>
            <a:r>
              <a:rPr lang="pl-PL" dirty="0">
                <a:solidFill>
                  <a:srgbClr val="008789"/>
                </a:solidFill>
                <a:latin typeface="Calibri" panose="020F0502020204030204" pitchFamily="34" charset="0"/>
                <a:cs typeface="Calibri" panose="020F0502020204030204" pitchFamily="34" charset="0"/>
              </a:rPr>
              <a:t>F</a:t>
            </a:r>
            <a:r>
              <a:rPr lang="en-US" dirty="0">
                <a:solidFill>
                  <a:srgbClr val="008789"/>
                </a:solidFill>
                <a:latin typeface="Calibri" panose="020F0502020204030204" pitchFamily="34" charset="0"/>
                <a:cs typeface="Calibri" panose="020F0502020204030204" pitchFamily="34" charset="0"/>
              </a:rPr>
              <a:t>WCA certification is perpetual. AGRO advisors must complete annual professional training to maintain certification.</a:t>
            </a:r>
            <a:r>
              <a:rPr lang="pl-PL" dirty="0">
                <a:solidFill>
                  <a:srgbClr val="008789"/>
                </a:solidFill>
                <a:latin typeface="Calibri" panose="020F0502020204030204" pitchFamily="34" charset="0"/>
                <a:cs typeface="Calibri" panose="020F0502020204030204" pitchFamily="34" charset="0"/>
              </a:rPr>
              <a:t> </a:t>
            </a:r>
            <a:r>
              <a:rPr lang="en-US" dirty="0">
                <a:solidFill>
                  <a:srgbClr val="008789"/>
                </a:solidFill>
                <a:latin typeface="Calibri" panose="020F0502020204030204" pitchFamily="34" charset="0"/>
                <a:cs typeface="Calibri" panose="020F0502020204030204" pitchFamily="34" charset="0"/>
              </a:rPr>
              <a:t>Learning platform belongs to Generali.</a:t>
            </a:r>
          </a:p>
        </p:txBody>
      </p:sp>
    </p:spTree>
    <p:extLst>
      <p:ext uri="{BB962C8B-B14F-4D97-AF65-F5344CB8AC3E}">
        <p14:creationId xmlns:p14="http://schemas.microsoft.com/office/powerpoint/2010/main" val="2924413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0EDA74-6602-7490-0A67-69563D732918}"/>
            </a:ext>
          </a:extLst>
        </p:cNvPr>
        <p:cNvGrpSpPr/>
        <p:nvPr/>
      </p:nvGrpSpPr>
      <p:grpSpPr>
        <a:xfrm>
          <a:off x="0" y="0"/>
          <a:ext cx="0" cy="0"/>
          <a:chOff x="0" y="0"/>
          <a:chExt cx="0" cy="0"/>
        </a:xfrm>
      </p:grpSpPr>
      <p:sp>
        <p:nvSpPr>
          <p:cNvPr id="3" name="Tytuł 1">
            <a:extLst>
              <a:ext uri="{FF2B5EF4-FFF2-40B4-BE49-F238E27FC236}">
                <a16:creationId xmlns:a16="http://schemas.microsoft.com/office/drawing/2014/main" id="{D32E041D-0B62-3BB9-76B4-78AA8BB10E22}"/>
              </a:ext>
            </a:extLst>
          </p:cNvPr>
          <p:cNvSpPr txBox="1">
            <a:spLocks/>
          </p:cNvSpPr>
          <p:nvPr/>
        </p:nvSpPr>
        <p:spPr bwMode="gray">
          <a:xfrm>
            <a:off x="1576117" y="3201732"/>
            <a:ext cx="8869909" cy="454536"/>
          </a:xfrm>
          <a:prstGeom prst="rect">
            <a:avLst/>
          </a:prstGeom>
        </p:spPr>
        <p:txBody>
          <a:bodyPr vert="horz" lIns="0" tIns="0" rIns="0" bIns="0" rtlCol="0" anchor="b" anchorCtr="0">
            <a:noAutofit/>
          </a:bodyPr>
          <a:lstStyle>
            <a:lvl1pPr algn="ctr" defTabSz="685773" rtl="0" eaLnBrk="1" latinLnBrk="0" hangingPunct="1">
              <a:lnSpc>
                <a:spcPct val="90000"/>
              </a:lnSpc>
              <a:spcBef>
                <a:spcPts val="0"/>
              </a:spcBef>
              <a:spcAft>
                <a:spcPts val="0"/>
              </a:spcAft>
              <a:buNone/>
              <a:defRPr sz="4500" b="1" kern="1200" cap="none" baseline="0">
                <a:solidFill>
                  <a:schemeClr val="accent1"/>
                </a:solidFill>
                <a:latin typeface="+mj-lt"/>
                <a:ea typeface="+mj-ea"/>
                <a:cs typeface="+mj-cs"/>
              </a:defRPr>
            </a:lvl1pPr>
          </a:lstStyle>
          <a:p>
            <a:pPr algn="l"/>
            <a:r>
              <a:rPr lang="en-US" sz="4000" dirty="0">
                <a:latin typeface="Calibri" panose="020F0502020204030204" pitchFamily="34" charset="0"/>
                <a:cs typeface="Calibri" panose="020F0502020204030204" pitchFamily="34" charset="0"/>
              </a:rPr>
              <a:t>Machines &amp; equipment financing</a:t>
            </a:r>
          </a:p>
          <a:p>
            <a:pPr algn="l"/>
            <a:r>
              <a:rPr lang="en-US" sz="4000" dirty="0">
                <a:latin typeface="Calibri" panose="020F0502020204030204" pitchFamily="34" charset="0"/>
                <a:cs typeface="Calibri" panose="020F0502020204030204" pitchFamily="34" charset="0"/>
              </a:rPr>
              <a:t>with multi</a:t>
            </a:r>
            <a:r>
              <a:rPr lang="pl-PL" sz="4000" dirty="0">
                <a:latin typeface="Calibri" panose="020F0502020204030204" pitchFamily="34" charset="0"/>
                <a:cs typeface="Calibri" panose="020F0502020204030204" pitchFamily="34" charset="0"/>
              </a:rPr>
              <a:t>-</a:t>
            </a:r>
            <a:r>
              <a:rPr lang="en-US" sz="4000" dirty="0">
                <a:latin typeface="Calibri" panose="020F0502020204030204" pitchFamily="34" charset="0"/>
                <a:cs typeface="Calibri" panose="020F0502020204030204" pitchFamily="34" charset="0"/>
              </a:rPr>
              <a:t>brand dealers </a:t>
            </a:r>
            <a:endParaRPr lang="pl-PL" sz="4000" dirty="0">
              <a:latin typeface="Calibri" panose="020F0502020204030204" pitchFamily="34" charset="0"/>
              <a:cs typeface="Calibri" panose="020F0502020204030204" pitchFamily="34" charset="0"/>
            </a:endParaRPr>
          </a:p>
          <a:p>
            <a:pPr algn="l"/>
            <a:r>
              <a:rPr lang="pl-PL" sz="4000" dirty="0">
                <a:latin typeface="Calibri" panose="020F0502020204030204" pitchFamily="34" charset="0"/>
                <a:cs typeface="Calibri" panose="020F0502020204030204" pitchFamily="34" charset="0"/>
              </a:rPr>
              <a:t>(15 min)</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90236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58961" y="0"/>
            <a:ext cx="10824633" cy="454536"/>
          </a:xfrm>
        </p:spPr>
        <p:txBody>
          <a:bodyPr/>
          <a:lstStyle/>
          <a:p>
            <a:r>
              <a:rPr lang="en-GB" sz="2400" dirty="0">
                <a:latin typeface="Calibri" panose="020F0502020204030204" pitchFamily="34" charset="0"/>
                <a:cs typeface="Calibri" panose="020F0502020204030204" pitchFamily="34" charset="0"/>
              </a:rPr>
              <a:t>Executive</a:t>
            </a:r>
            <a:r>
              <a:rPr lang="pl-PL" sz="2400" dirty="0">
                <a:latin typeface="Calibri" panose="020F0502020204030204" pitchFamily="34" charset="0"/>
                <a:cs typeface="Calibri" panose="020F0502020204030204" pitchFamily="34" charset="0"/>
              </a:rPr>
              <a:t> </a:t>
            </a:r>
            <a:r>
              <a:rPr lang="en-GB" sz="2400" dirty="0">
                <a:latin typeface="Calibri" panose="020F0502020204030204" pitchFamily="34" charset="0"/>
                <a:cs typeface="Calibri" panose="020F0502020204030204" pitchFamily="34" charset="0"/>
              </a:rPr>
              <a:t>summary</a:t>
            </a:r>
            <a:r>
              <a:rPr lang="pl-PL" sz="2400" dirty="0">
                <a:latin typeface="Calibri" panose="020F0502020204030204" pitchFamily="34" charset="0"/>
                <a:cs typeface="Calibri" panose="020F0502020204030204" pitchFamily="34" charset="0"/>
              </a:rPr>
              <a:t> (1/2)</a:t>
            </a:r>
            <a:endParaRPr lang="en-GB" sz="2400" dirty="0">
              <a:latin typeface="Calibri" panose="020F0502020204030204" pitchFamily="34" charset="0"/>
              <a:cs typeface="Calibri" panose="020F0502020204030204" pitchFamily="34" charset="0"/>
            </a:endParaRPr>
          </a:p>
        </p:txBody>
      </p:sp>
      <p:sp>
        <p:nvSpPr>
          <p:cNvPr id="4" name="Symbol zastępczy numeru slajdu 3"/>
          <p:cNvSpPr>
            <a:spLocks noGrp="1"/>
          </p:cNvSpPr>
          <p:nvPr>
            <p:ph type="sldNum" sz="quarter" idx="14"/>
          </p:nvPr>
        </p:nvSpPr>
        <p:spPr/>
        <p:txBody>
          <a:bodyPr/>
          <a:lstStyle/>
          <a:p>
            <a:fld id="{332DF002-2E43-485C-89F8-8DCEF59D6C4F}" type="slidenum">
              <a:rPr lang="pl-PL" smtClean="0"/>
              <a:pPr/>
              <a:t>6</a:t>
            </a:fld>
            <a:endParaRPr lang="pl-PL" dirty="0"/>
          </a:p>
        </p:txBody>
      </p:sp>
      <p:sp>
        <p:nvSpPr>
          <p:cNvPr id="7" name="Rectangle 9"/>
          <p:cNvSpPr/>
          <p:nvPr/>
        </p:nvSpPr>
        <p:spPr>
          <a:xfrm>
            <a:off x="267091" y="591337"/>
            <a:ext cx="11657817" cy="5355312"/>
          </a:xfrm>
          <a:prstGeom prst="rect">
            <a:avLst/>
          </a:prstGeom>
        </p:spPr>
        <p:txBody>
          <a:bodyPr wrap="square">
            <a:spAutoFit/>
          </a:bodyPr>
          <a:lstStyle/>
          <a:p>
            <a:pPr marL="380990" indent="-380990">
              <a:buFont typeface="Wingdings" panose="05000000000000000000" pitchFamily="2" charset="2"/>
              <a:buChar char="ü"/>
            </a:pPr>
            <a:endParaRPr lang="en-US" dirty="0">
              <a:solidFill>
                <a:srgbClr val="008789"/>
              </a:solidFill>
              <a:latin typeface="Calibri" panose="020F0502020204030204" pitchFamily="34" charset="0"/>
              <a:cs typeface="Calibri" panose="020F0502020204030204" pitchFamily="34" charset="0"/>
            </a:endParaRPr>
          </a:p>
          <a:p>
            <a:pPr marL="380990" indent="-380990">
              <a:buFont typeface="Wingdings" panose="05000000000000000000" pitchFamily="2" charset="2"/>
              <a:buChar char="ü"/>
            </a:pPr>
            <a:r>
              <a:rPr lang="en-US" dirty="0">
                <a:solidFill>
                  <a:srgbClr val="008789"/>
                </a:solidFill>
                <a:latin typeface="Calibri" panose="020F0502020204030204" pitchFamily="34" charset="0"/>
                <a:cs typeface="Calibri" panose="020F0502020204030204" pitchFamily="34" charset="0"/>
              </a:rPr>
              <a:t>CA Group is cooperating with John Deere in Poland by EFL and the Bank cannot cooperate with tractor vendors due to the exclusivity list, but CABP can cooperate with multi-brand dealers other than JD dealers.</a:t>
            </a:r>
          </a:p>
          <a:p>
            <a:pPr marL="380990" indent="-380990">
              <a:buFont typeface="Wingdings" panose="05000000000000000000" pitchFamily="2" charset="2"/>
              <a:buChar char="ü"/>
            </a:pPr>
            <a:endParaRPr lang="en-US" dirty="0">
              <a:solidFill>
                <a:srgbClr val="008789"/>
              </a:solidFill>
              <a:latin typeface="Calibri" panose="020F0502020204030204" pitchFamily="34" charset="0"/>
              <a:cs typeface="Calibri" panose="020F0502020204030204" pitchFamily="34" charset="0"/>
            </a:endParaRPr>
          </a:p>
          <a:p>
            <a:pPr marL="380990" indent="-380990">
              <a:buFont typeface="Wingdings" panose="05000000000000000000" pitchFamily="2" charset="2"/>
              <a:buChar char="ü"/>
            </a:pPr>
            <a:r>
              <a:rPr lang="en-US" dirty="0">
                <a:solidFill>
                  <a:srgbClr val="008789"/>
                </a:solidFill>
                <a:latin typeface="Calibri" panose="020F0502020204030204" pitchFamily="34" charset="0"/>
                <a:cs typeface="Calibri" panose="020F0502020204030204" pitchFamily="34" charset="0"/>
              </a:rPr>
              <a:t>Our goal is to gain a new customers also on machinery market with using gov. support in the form of subsidies from preferential loans  (</a:t>
            </a:r>
            <a:r>
              <a:rPr lang="en-US" dirty="0" err="1">
                <a:solidFill>
                  <a:srgbClr val="008789"/>
                </a:solidFill>
                <a:latin typeface="Calibri" panose="020F0502020204030204" pitchFamily="34" charset="0"/>
                <a:cs typeface="Calibri" panose="020F0502020204030204" pitchFamily="34" charset="0"/>
              </a:rPr>
              <a:t>ARiMR</a:t>
            </a:r>
            <a:r>
              <a:rPr lang="en-US" dirty="0">
                <a:solidFill>
                  <a:srgbClr val="008789"/>
                </a:solidFill>
                <a:latin typeface="Calibri" panose="020F0502020204030204" pitchFamily="34" charset="0"/>
                <a:cs typeface="Calibri" panose="020F0502020204030204" pitchFamily="34" charset="0"/>
              </a:rPr>
              <a:t> – State Agency) and BGK guarantees - available only for banking sector. </a:t>
            </a:r>
          </a:p>
          <a:p>
            <a:pPr marL="380990" indent="-380990">
              <a:buFont typeface="Wingdings" panose="05000000000000000000" pitchFamily="2" charset="2"/>
              <a:buChar char="ü"/>
            </a:pPr>
            <a:endParaRPr lang="en-US" dirty="0">
              <a:solidFill>
                <a:srgbClr val="008789"/>
              </a:solidFill>
              <a:latin typeface="Calibri" panose="020F0502020204030204" pitchFamily="34" charset="0"/>
              <a:cs typeface="Calibri" panose="020F0502020204030204" pitchFamily="34" charset="0"/>
            </a:endParaRPr>
          </a:p>
          <a:p>
            <a:pPr marL="380990" indent="-380990">
              <a:buFont typeface="Wingdings" panose="05000000000000000000" pitchFamily="2" charset="2"/>
              <a:buChar char="ü"/>
            </a:pPr>
            <a:r>
              <a:rPr lang="en-US" dirty="0">
                <a:solidFill>
                  <a:srgbClr val="008789"/>
                </a:solidFill>
                <a:latin typeface="Calibri" panose="020F0502020204030204" pitchFamily="34" charset="0"/>
                <a:cs typeface="Calibri" panose="020F0502020204030204" pitchFamily="34" charset="0"/>
              </a:rPr>
              <a:t>Financing of machinery and equipment is carried out by leasing companies as part of vendor programs. </a:t>
            </a:r>
            <a:r>
              <a:rPr lang="en-US" dirty="0">
                <a:solidFill>
                  <a:schemeClr val="accent1"/>
                </a:solidFill>
                <a:latin typeface="Calibri" panose="020F0502020204030204" pitchFamily="34" charset="0"/>
                <a:cs typeface="Calibri" panose="020F0502020204030204" pitchFamily="34" charset="0"/>
              </a:rPr>
              <a:t>The market is divided between tractor manufacturers and leasing companies:</a:t>
            </a:r>
          </a:p>
          <a:p>
            <a:pPr marL="838190" lvl="1" indent="-380990">
              <a:buFont typeface="Arial" panose="020B0604020202020204" pitchFamily="34" charset="0"/>
              <a:buChar char="•"/>
            </a:pPr>
            <a:r>
              <a:rPr lang="en-US" dirty="0">
                <a:solidFill>
                  <a:schemeClr val="accent1"/>
                </a:solidFill>
                <a:latin typeface="Calibri" panose="020F0502020204030204" pitchFamily="34" charset="0"/>
                <a:cs typeface="Calibri" panose="020F0502020204030204" pitchFamily="34" charset="0"/>
              </a:rPr>
              <a:t>BNP Leasing: Same Deutz </a:t>
            </a:r>
            <a:r>
              <a:rPr lang="en-US" dirty="0" err="1">
                <a:solidFill>
                  <a:schemeClr val="accent1"/>
                </a:solidFill>
                <a:latin typeface="Calibri" panose="020F0502020204030204" pitchFamily="34" charset="0"/>
                <a:cs typeface="Calibri" panose="020F0502020204030204" pitchFamily="34" charset="0"/>
              </a:rPr>
              <a:t>Fahr</a:t>
            </a:r>
            <a:r>
              <a:rPr lang="en-US" dirty="0">
                <a:solidFill>
                  <a:schemeClr val="accent1"/>
                </a:solidFill>
                <a:latin typeface="Calibri" panose="020F0502020204030204" pitchFamily="34" charset="0"/>
                <a:cs typeface="Calibri" panose="020F0502020204030204" pitchFamily="34" charset="0"/>
              </a:rPr>
              <a:t> Group, CNH (New Holland), Class </a:t>
            </a:r>
          </a:p>
          <a:p>
            <a:pPr marL="838190" lvl="1" indent="-380990">
              <a:buFont typeface="Arial" panose="020B0604020202020204" pitchFamily="34" charset="0"/>
              <a:buChar char="•"/>
            </a:pPr>
            <a:r>
              <a:rPr lang="en-US" dirty="0">
                <a:solidFill>
                  <a:schemeClr val="accent1"/>
                </a:solidFill>
                <a:latin typeface="Calibri" panose="020F0502020204030204" pitchFamily="34" charset="0"/>
                <a:cs typeface="Calibri" panose="020F0502020204030204" pitchFamily="34" charset="0"/>
              </a:rPr>
              <a:t>Santander: Kubota, </a:t>
            </a:r>
            <a:r>
              <a:rPr lang="en-US" dirty="0" err="1">
                <a:solidFill>
                  <a:schemeClr val="accent1"/>
                </a:solidFill>
                <a:latin typeface="Calibri" panose="020F0502020204030204" pitchFamily="34" charset="0"/>
                <a:cs typeface="Calibri" panose="020F0502020204030204" pitchFamily="34" charset="0"/>
              </a:rPr>
              <a:t>Farmtrac</a:t>
            </a:r>
            <a:endParaRPr lang="en-US" dirty="0">
              <a:solidFill>
                <a:schemeClr val="accent1"/>
              </a:solidFill>
              <a:latin typeface="Calibri" panose="020F0502020204030204" pitchFamily="34" charset="0"/>
              <a:cs typeface="Calibri" panose="020F0502020204030204" pitchFamily="34" charset="0"/>
            </a:endParaRPr>
          </a:p>
          <a:p>
            <a:pPr marL="838190" lvl="1" indent="-380990">
              <a:buFont typeface="Arial" panose="020B0604020202020204" pitchFamily="34" charset="0"/>
              <a:buChar char="•"/>
            </a:pPr>
            <a:r>
              <a:rPr lang="en-US" dirty="0">
                <a:solidFill>
                  <a:schemeClr val="accent1"/>
                </a:solidFill>
                <a:latin typeface="Calibri" panose="020F0502020204030204" pitchFamily="34" charset="0"/>
                <a:cs typeface="Calibri" panose="020F0502020204030204" pitchFamily="34" charset="0"/>
              </a:rPr>
              <a:t>DLL:  AGCO Group: (Fendt, Massey Fergusson, </a:t>
            </a:r>
            <a:r>
              <a:rPr lang="en-US" dirty="0" err="1">
                <a:solidFill>
                  <a:schemeClr val="accent1"/>
                </a:solidFill>
                <a:latin typeface="Calibri" panose="020F0502020204030204" pitchFamily="34" charset="0"/>
                <a:cs typeface="Calibri" panose="020F0502020204030204" pitchFamily="34" charset="0"/>
              </a:rPr>
              <a:t>Valtra</a:t>
            </a:r>
            <a:r>
              <a:rPr lang="en-US" dirty="0">
                <a:solidFill>
                  <a:schemeClr val="accent1"/>
                </a:solidFill>
                <a:latin typeface="Calibri" panose="020F0502020204030204" pitchFamily="34" charset="0"/>
                <a:cs typeface="Calibri" panose="020F0502020204030204" pitchFamily="34" charset="0"/>
              </a:rPr>
              <a:t>)</a:t>
            </a:r>
          </a:p>
          <a:p>
            <a:pPr marL="838190" lvl="1" indent="-380990">
              <a:buFont typeface="Arial" panose="020B0604020202020204" pitchFamily="34" charset="0"/>
              <a:buChar char="•"/>
            </a:pPr>
            <a:r>
              <a:rPr lang="en-US" dirty="0">
                <a:solidFill>
                  <a:schemeClr val="accent1"/>
                </a:solidFill>
                <a:latin typeface="Calibri" panose="020F0502020204030204" pitchFamily="34" charset="0"/>
                <a:cs typeface="Calibri" panose="020F0502020204030204" pitchFamily="34" charset="0"/>
              </a:rPr>
              <a:t>EFL: John Deere</a:t>
            </a:r>
          </a:p>
          <a:p>
            <a:endParaRPr lang="en-US" dirty="0">
              <a:solidFill>
                <a:srgbClr val="008789"/>
              </a:solidFill>
              <a:latin typeface="Calibri" panose="020F0502020204030204" pitchFamily="34" charset="0"/>
              <a:cs typeface="Calibri" panose="020F0502020204030204" pitchFamily="34" charset="0"/>
            </a:endParaRPr>
          </a:p>
          <a:p>
            <a:pPr marL="380990" indent="-380990">
              <a:buFont typeface="Wingdings" panose="05000000000000000000" pitchFamily="2" charset="2"/>
              <a:buChar char="ü"/>
            </a:pPr>
            <a:r>
              <a:rPr lang="en-US" dirty="0">
                <a:solidFill>
                  <a:srgbClr val="008789"/>
                </a:solidFill>
                <a:latin typeface="Calibri" panose="020F0502020204030204" pitchFamily="34" charset="0"/>
                <a:cs typeface="Calibri" panose="020F0502020204030204" pitchFamily="34" charset="0"/>
              </a:rPr>
              <a:t>In 2024 leasing companies financed the purchase of agricultural machinery and equipment worth 6.5 </a:t>
            </a:r>
            <a:r>
              <a:rPr lang="en-US" dirty="0" err="1">
                <a:solidFill>
                  <a:srgbClr val="008789"/>
                </a:solidFill>
                <a:latin typeface="Calibri" panose="020F0502020204030204" pitchFamily="34" charset="0"/>
                <a:cs typeface="Calibri" panose="020F0502020204030204" pitchFamily="34" charset="0"/>
              </a:rPr>
              <a:t>bPLN</a:t>
            </a:r>
            <a:r>
              <a:rPr lang="en-US" dirty="0">
                <a:solidFill>
                  <a:srgbClr val="008789"/>
                </a:solidFill>
                <a:latin typeface="Calibri" panose="020F0502020204030204" pitchFamily="34" charset="0"/>
                <a:cs typeface="Calibri" panose="020F0502020204030204" pitchFamily="34" charset="0"/>
              </a:rPr>
              <a:t>, including ~ 5 </a:t>
            </a:r>
            <a:r>
              <a:rPr lang="en-US" dirty="0" err="1">
                <a:solidFill>
                  <a:srgbClr val="008789"/>
                </a:solidFill>
                <a:latin typeface="Calibri" panose="020F0502020204030204" pitchFamily="34" charset="0"/>
                <a:cs typeface="Calibri" panose="020F0502020204030204" pitchFamily="34" charset="0"/>
              </a:rPr>
              <a:t>bPLN</a:t>
            </a:r>
            <a:r>
              <a:rPr lang="en-US" dirty="0">
                <a:solidFill>
                  <a:srgbClr val="008789"/>
                </a:solidFill>
                <a:latin typeface="Calibri" panose="020F0502020204030204" pitchFamily="34" charset="0"/>
                <a:cs typeface="Calibri" panose="020F0502020204030204" pitchFamily="34" charset="0"/>
              </a:rPr>
              <a:t> in lease loan (farmers) and 1.5 </a:t>
            </a:r>
            <a:r>
              <a:rPr lang="en-US" dirty="0" err="1">
                <a:solidFill>
                  <a:srgbClr val="008789"/>
                </a:solidFill>
                <a:latin typeface="Calibri" panose="020F0502020204030204" pitchFamily="34" charset="0"/>
                <a:cs typeface="Calibri" panose="020F0502020204030204" pitchFamily="34" charset="0"/>
              </a:rPr>
              <a:t>bPLN</a:t>
            </a:r>
            <a:r>
              <a:rPr lang="en-US" dirty="0">
                <a:solidFill>
                  <a:srgbClr val="008789"/>
                </a:solidFill>
                <a:latin typeface="Calibri" panose="020F0502020204030204" pitchFamily="34" charset="0"/>
                <a:cs typeface="Calibri" panose="020F0502020204030204" pitchFamily="34" charset="0"/>
              </a:rPr>
              <a:t> in leasing (companies). In 2024, banking sector financed agribusiness customers in the amount of 2.5 </a:t>
            </a:r>
            <a:r>
              <a:rPr lang="en-US" dirty="0" err="1">
                <a:solidFill>
                  <a:srgbClr val="008789"/>
                </a:solidFill>
                <a:latin typeface="Calibri" panose="020F0502020204030204" pitchFamily="34" charset="0"/>
                <a:cs typeface="Calibri" panose="020F0502020204030204" pitchFamily="34" charset="0"/>
              </a:rPr>
              <a:t>bPLN</a:t>
            </a:r>
            <a:r>
              <a:rPr lang="en-US" dirty="0">
                <a:solidFill>
                  <a:srgbClr val="008789"/>
                </a:solidFill>
                <a:latin typeface="Calibri" panose="020F0502020204030204" pitchFamily="34" charset="0"/>
                <a:cs typeface="Calibri" panose="020F0502020204030204" pitchFamily="34" charset="0"/>
              </a:rPr>
              <a:t> in investment loan including (real estate, machines &amp; equipment, usable land).</a:t>
            </a:r>
            <a:endParaRPr lang="en-US" dirty="0">
              <a:solidFill>
                <a:srgbClr val="008789"/>
              </a:solidFill>
              <a:highlight>
                <a:srgbClr val="FFFF00"/>
              </a:highlight>
              <a:latin typeface="Calibri" panose="020F0502020204030204" pitchFamily="34" charset="0"/>
              <a:cs typeface="Calibri" panose="020F0502020204030204" pitchFamily="34" charset="0"/>
            </a:endParaRPr>
          </a:p>
          <a:p>
            <a:pPr marL="380990" indent="-380990">
              <a:buFont typeface="Wingdings" panose="05000000000000000000" pitchFamily="2" charset="2"/>
              <a:buChar char="ü"/>
            </a:pPr>
            <a:endParaRPr lang="en-US" dirty="0">
              <a:solidFill>
                <a:srgbClr val="008789"/>
              </a:solidFill>
              <a:latin typeface="Calibri" panose="020F0502020204030204" pitchFamily="34" charset="0"/>
              <a:cs typeface="Calibri" panose="020F0502020204030204" pitchFamily="34" charset="0"/>
            </a:endParaRPr>
          </a:p>
          <a:p>
            <a:pPr marL="380990" indent="-380990">
              <a:buFont typeface="Wingdings" panose="05000000000000000000" pitchFamily="2" charset="2"/>
              <a:buChar char="ü"/>
            </a:pPr>
            <a:r>
              <a:rPr lang="en-US" dirty="0">
                <a:solidFill>
                  <a:srgbClr val="008789"/>
                </a:solidFill>
                <a:latin typeface="Calibri" panose="020F0502020204030204" pitchFamily="34" charset="0"/>
                <a:cs typeface="Calibri" panose="020F0502020204030204" pitchFamily="34" charset="0"/>
              </a:rPr>
              <a:t>The efficiency of leasing companies results from a quick process and simplified procedures (w/o KNF).</a:t>
            </a:r>
          </a:p>
        </p:txBody>
      </p:sp>
    </p:spTree>
    <p:extLst>
      <p:ext uri="{BB962C8B-B14F-4D97-AF65-F5344CB8AC3E}">
        <p14:creationId xmlns:p14="http://schemas.microsoft.com/office/powerpoint/2010/main" val="18852091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396972" y="155644"/>
            <a:ext cx="10824633" cy="454536"/>
          </a:xfrm>
        </p:spPr>
        <p:txBody>
          <a:bodyPr/>
          <a:lstStyle/>
          <a:p>
            <a:r>
              <a:rPr lang="en-GB" sz="2400" dirty="0">
                <a:latin typeface="Calibri" panose="020F0502020204030204" pitchFamily="34" charset="0"/>
                <a:cs typeface="Calibri" panose="020F0502020204030204" pitchFamily="34" charset="0"/>
              </a:rPr>
              <a:t>Executive</a:t>
            </a:r>
            <a:r>
              <a:rPr lang="pl-PL" sz="2400" dirty="0">
                <a:latin typeface="Calibri" panose="020F0502020204030204" pitchFamily="34" charset="0"/>
                <a:cs typeface="Calibri" panose="020F0502020204030204" pitchFamily="34" charset="0"/>
              </a:rPr>
              <a:t> </a:t>
            </a:r>
            <a:r>
              <a:rPr lang="en-GB" sz="2400" dirty="0">
                <a:latin typeface="Calibri" panose="020F0502020204030204" pitchFamily="34" charset="0"/>
                <a:cs typeface="Calibri" panose="020F0502020204030204" pitchFamily="34" charset="0"/>
              </a:rPr>
              <a:t>summary</a:t>
            </a:r>
            <a:r>
              <a:rPr lang="pl-PL" sz="2400" dirty="0">
                <a:latin typeface="Calibri" panose="020F0502020204030204" pitchFamily="34" charset="0"/>
                <a:cs typeface="Calibri" panose="020F0502020204030204" pitchFamily="34" charset="0"/>
              </a:rPr>
              <a:t> (2/2)</a:t>
            </a:r>
            <a:endParaRPr lang="en-GB" sz="2400" dirty="0">
              <a:latin typeface="Calibri" panose="020F0502020204030204" pitchFamily="34" charset="0"/>
              <a:cs typeface="Calibri" panose="020F0502020204030204" pitchFamily="34" charset="0"/>
            </a:endParaRPr>
          </a:p>
        </p:txBody>
      </p:sp>
      <p:sp>
        <p:nvSpPr>
          <p:cNvPr id="4" name="Symbol zastępczy numeru slajdu 3"/>
          <p:cNvSpPr>
            <a:spLocks noGrp="1"/>
          </p:cNvSpPr>
          <p:nvPr>
            <p:ph type="sldNum" sz="quarter" idx="14"/>
          </p:nvPr>
        </p:nvSpPr>
        <p:spPr/>
        <p:txBody>
          <a:bodyPr/>
          <a:lstStyle/>
          <a:p>
            <a:fld id="{332DF002-2E43-485C-89F8-8DCEF59D6C4F}" type="slidenum">
              <a:rPr lang="pl-PL" smtClean="0"/>
              <a:pPr/>
              <a:t>7</a:t>
            </a:fld>
            <a:endParaRPr lang="pl-PL" dirty="0"/>
          </a:p>
        </p:txBody>
      </p:sp>
      <p:sp>
        <p:nvSpPr>
          <p:cNvPr id="7" name="Rectangle 9"/>
          <p:cNvSpPr/>
          <p:nvPr/>
        </p:nvSpPr>
        <p:spPr>
          <a:xfrm>
            <a:off x="396972" y="574270"/>
            <a:ext cx="11510776" cy="5406545"/>
          </a:xfrm>
          <a:prstGeom prst="rect">
            <a:avLst/>
          </a:prstGeom>
        </p:spPr>
        <p:txBody>
          <a:bodyPr wrap="square">
            <a:spAutoFit/>
          </a:bodyPr>
          <a:lstStyle/>
          <a:p>
            <a:endParaRPr lang="en-US" sz="2133" b="1" dirty="0">
              <a:solidFill>
                <a:srgbClr val="008789"/>
              </a:solidFill>
              <a:latin typeface="Calibri" panose="020F0502020204030204" pitchFamily="34" charset="0"/>
              <a:cs typeface="Calibri" panose="020F0502020204030204" pitchFamily="34" charset="0"/>
            </a:endParaRPr>
          </a:p>
          <a:p>
            <a:pPr marL="380990" indent="-380990">
              <a:buFont typeface="Wingdings" panose="05000000000000000000" pitchFamily="2" charset="2"/>
              <a:buChar char="ü"/>
            </a:pPr>
            <a:r>
              <a:rPr lang="en-US" dirty="0">
                <a:solidFill>
                  <a:srgbClr val="008789"/>
                </a:solidFill>
                <a:latin typeface="Calibri" panose="020F0502020204030204" pitchFamily="34" charset="0"/>
                <a:cs typeface="Calibri" panose="020F0502020204030204" pitchFamily="34" charset="0"/>
              </a:rPr>
              <a:t>We are </a:t>
            </a:r>
            <a:r>
              <a:rPr lang="pl-PL" dirty="0" err="1">
                <a:solidFill>
                  <a:srgbClr val="008789"/>
                </a:solidFill>
                <a:latin typeface="Calibri" panose="020F0502020204030204" pitchFamily="34" charset="0"/>
                <a:cs typeface="Calibri" panose="020F0502020204030204" pitchFamily="34" charset="0"/>
              </a:rPr>
              <a:t>opening</a:t>
            </a:r>
            <a:r>
              <a:rPr lang="pl-PL" dirty="0">
                <a:solidFill>
                  <a:srgbClr val="008789"/>
                </a:solidFill>
                <a:latin typeface="Calibri" panose="020F0502020204030204" pitchFamily="34" charset="0"/>
                <a:cs typeface="Calibri" panose="020F0502020204030204" pitchFamily="34" charset="0"/>
              </a:rPr>
              <a:t> </a:t>
            </a:r>
            <a:r>
              <a:rPr lang="en-US" dirty="0">
                <a:solidFill>
                  <a:srgbClr val="008789"/>
                </a:solidFill>
                <a:latin typeface="Calibri" panose="020F0502020204030204" pitchFamily="34" charset="0"/>
                <a:cs typeface="Calibri" panose="020F0502020204030204" pitchFamily="34" charset="0"/>
              </a:rPr>
              <a:t>new opportunities on the market in „non-vendor” model and establish direct cooperation with local multi-brand dealers. CABP is enter</a:t>
            </a:r>
            <a:r>
              <a:rPr lang="pl-PL" dirty="0" err="1">
                <a:solidFill>
                  <a:srgbClr val="008789"/>
                </a:solidFill>
                <a:latin typeface="Calibri" panose="020F0502020204030204" pitchFamily="34" charset="0"/>
                <a:cs typeface="Calibri" panose="020F0502020204030204" pitchFamily="34" charset="0"/>
              </a:rPr>
              <a:t>ing</a:t>
            </a:r>
            <a:r>
              <a:rPr lang="en-US" dirty="0">
                <a:solidFill>
                  <a:srgbClr val="008789"/>
                </a:solidFill>
                <a:latin typeface="Calibri" panose="020F0502020204030204" pitchFamily="34" charset="0"/>
                <a:cs typeface="Calibri" panose="020F0502020204030204" pitchFamily="34" charset="0"/>
              </a:rPr>
              <a:t> into the market by selected PRONAR dealers network with banking offer supported by gov. subsidies – </a:t>
            </a:r>
            <a:r>
              <a:rPr lang="en-US" i="1" dirty="0">
                <a:solidFill>
                  <a:srgbClr val="008789"/>
                </a:solidFill>
                <a:latin typeface="Calibri" panose="020F0502020204030204" pitchFamily="34" charset="0"/>
                <a:cs typeface="Calibri" panose="020F0502020204030204" pitchFamily="34" charset="0"/>
              </a:rPr>
              <a:t>„foot in the door”.</a:t>
            </a:r>
          </a:p>
          <a:p>
            <a:pPr marL="380990" indent="-380990">
              <a:buFont typeface="Wingdings" panose="05000000000000000000" pitchFamily="2" charset="2"/>
              <a:buChar char="ü"/>
            </a:pPr>
            <a:endParaRPr lang="en-US" dirty="0">
              <a:solidFill>
                <a:srgbClr val="008789"/>
              </a:solidFill>
              <a:latin typeface="Calibri" panose="020F0502020204030204" pitchFamily="34" charset="0"/>
              <a:cs typeface="Calibri" panose="020F0502020204030204" pitchFamily="34" charset="0"/>
            </a:endParaRPr>
          </a:p>
          <a:p>
            <a:pPr marL="380990" indent="-380990">
              <a:buFont typeface="Wingdings" panose="05000000000000000000" pitchFamily="2" charset="2"/>
              <a:buChar char="ü"/>
            </a:pPr>
            <a:r>
              <a:rPr lang="en-US" dirty="0">
                <a:solidFill>
                  <a:srgbClr val="008789"/>
                </a:solidFill>
                <a:latin typeface="Calibri" panose="020F0502020204030204" pitchFamily="34" charset="0"/>
                <a:cs typeface="Calibri" panose="020F0502020204030204" pitchFamily="34" charset="0"/>
              </a:rPr>
              <a:t>PRONAR belongs to a segment of companies that are not manufacturers of tractors, but mainly agriculture trailers, machines for harvesting green fodder. PRONAR is also </a:t>
            </a:r>
            <a:r>
              <a:rPr lang="en-US" dirty="0" err="1">
                <a:solidFill>
                  <a:srgbClr val="008789"/>
                </a:solidFill>
                <a:latin typeface="Calibri" panose="020F0502020204030204" pitchFamily="34" charset="0"/>
                <a:cs typeface="Calibri" panose="020F0502020204030204" pitchFamily="34" charset="0"/>
              </a:rPr>
              <a:t>Corpo</a:t>
            </a:r>
            <a:r>
              <a:rPr lang="en-US" dirty="0">
                <a:solidFill>
                  <a:srgbClr val="008789"/>
                </a:solidFill>
                <a:latin typeface="Calibri" panose="020F0502020204030204" pitchFamily="34" charset="0"/>
                <a:cs typeface="Calibri" panose="020F0502020204030204" pitchFamily="34" charset="0"/>
              </a:rPr>
              <a:t> Division customer. We treat PRONAR as a </a:t>
            </a:r>
            <a:r>
              <a:rPr lang="en-US" i="1" dirty="0">
                <a:solidFill>
                  <a:srgbClr val="008789"/>
                </a:solidFill>
                <a:latin typeface="Calibri" panose="020F0502020204030204" pitchFamily="34" charset="0"/>
                <a:cs typeface="Calibri" panose="020F0502020204030204" pitchFamily="34" charset="0"/>
              </a:rPr>
              <a:t>„door opener”</a:t>
            </a:r>
            <a:r>
              <a:rPr lang="en-US" dirty="0">
                <a:solidFill>
                  <a:srgbClr val="008789"/>
                </a:solidFill>
                <a:latin typeface="Calibri" panose="020F0502020204030204" pitchFamily="34" charset="0"/>
                <a:cs typeface="Calibri" panose="020F0502020204030204" pitchFamily="34" charset="0"/>
              </a:rPr>
              <a:t>.</a:t>
            </a:r>
          </a:p>
          <a:p>
            <a:endParaRPr lang="en-US" dirty="0">
              <a:solidFill>
                <a:srgbClr val="008789"/>
              </a:solidFill>
              <a:latin typeface="Calibri" panose="020F0502020204030204" pitchFamily="34" charset="0"/>
              <a:cs typeface="Calibri" panose="020F0502020204030204" pitchFamily="34" charset="0"/>
            </a:endParaRPr>
          </a:p>
          <a:p>
            <a:pPr marL="380990" indent="-380990">
              <a:buFont typeface="Wingdings" panose="05000000000000000000" pitchFamily="2" charset="2"/>
              <a:buChar char="ü"/>
            </a:pPr>
            <a:r>
              <a:rPr lang="en-US" dirty="0">
                <a:solidFill>
                  <a:srgbClr val="008789"/>
                </a:solidFill>
                <a:latin typeface="Calibri" panose="020F0502020204030204" pitchFamily="34" charset="0"/>
                <a:cs typeface="Calibri" panose="020F0502020204030204" pitchFamily="34" charset="0"/>
              </a:rPr>
              <a:t>Thanks partnerships with gov. &amp; financial institutions </a:t>
            </a:r>
            <a:r>
              <a:rPr lang="en-US" dirty="0" err="1">
                <a:solidFill>
                  <a:srgbClr val="008789"/>
                </a:solidFill>
                <a:latin typeface="Calibri" panose="020F0502020204030204" pitchFamily="34" charset="0"/>
                <a:cs typeface="Calibri" panose="020F0502020204030204" pitchFamily="34" charset="0"/>
              </a:rPr>
              <a:t>ARiMR</a:t>
            </a:r>
            <a:r>
              <a:rPr lang="en-US" dirty="0">
                <a:solidFill>
                  <a:srgbClr val="008789"/>
                </a:solidFill>
                <a:latin typeface="Calibri" panose="020F0502020204030204" pitchFamily="34" charset="0"/>
                <a:cs typeface="Calibri" panose="020F0502020204030204" pitchFamily="34" charset="0"/>
              </a:rPr>
              <a:t> and BGK, CABP can distribute products that leasing companies don't offer, including preferential loans and guarantees. The attractiveness of the offer may be noticed by dealers and manufacturers of machinery &amp; equipment.</a:t>
            </a:r>
          </a:p>
          <a:p>
            <a:pPr marL="380990" indent="-380990">
              <a:buFont typeface="Wingdings" panose="05000000000000000000" pitchFamily="2" charset="2"/>
              <a:buChar char="ü"/>
            </a:pPr>
            <a:endParaRPr lang="pl-PL" dirty="0">
              <a:solidFill>
                <a:srgbClr val="008789"/>
              </a:solidFill>
              <a:latin typeface="Calibri" panose="020F0502020204030204" pitchFamily="34" charset="0"/>
              <a:cs typeface="Calibri" panose="020F0502020204030204" pitchFamily="34" charset="0"/>
            </a:endParaRPr>
          </a:p>
          <a:p>
            <a:pPr marL="380990" indent="-380990">
              <a:buFont typeface="Wingdings" panose="05000000000000000000" pitchFamily="2" charset="2"/>
              <a:buChar char="ü"/>
            </a:pPr>
            <a:endParaRPr lang="en-US" dirty="0">
              <a:solidFill>
                <a:srgbClr val="008789"/>
              </a:solidFill>
              <a:latin typeface="Calibri" panose="020F0502020204030204" pitchFamily="34" charset="0"/>
              <a:cs typeface="Calibri" panose="020F0502020204030204" pitchFamily="34" charset="0"/>
            </a:endParaRPr>
          </a:p>
          <a:p>
            <a:r>
              <a:rPr lang="en-US" b="1" dirty="0">
                <a:solidFill>
                  <a:srgbClr val="008789"/>
                </a:solidFill>
                <a:latin typeface="Calibri" panose="020F0502020204030204" pitchFamily="34" charset="0"/>
                <a:cs typeface="Calibri" panose="020F0502020204030204" pitchFamily="34" charset="0"/>
              </a:rPr>
              <a:t>        To enter into the market of machines &amp; equipment and compete with lease companies, we </a:t>
            </a:r>
            <a:r>
              <a:rPr lang="pl-PL" b="1" dirty="0" err="1">
                <a:solidFill>
                  <a:srgbClr val="008789"/>
                </a:solidFill>
                <a:latin typeface="Calibri" panose="020F0502020204030204" pitchFamily="34" charset="0"/>
                <a:cs typeface="Calibri" panose="020F0502020204030204" pitchFamily="34" charset="0"/>
              </a:rPr>
              <a:t>implemented</a:t>
            </a:r>
            <a:r>
              <a:rPr lang="en-US" b="1" dirty="0">
                <a:solidFill>
                  <a:srgbClr val="008789"/>
                </a:solidFill>
                <a:latin typeface="Calibri" panose="020F0502020204030204" pitchFamily="34" charset="0"/>
                <a:cs typeface="Calibri" panose="020F0502020204030204" pitchFamily="34" charset="0"/>
              </a:rPr>
              <a:t>:</a:t>
            </a:r>
          </a:p>
          <a:p>
            <a:pPr marL="838190" lvl="1" indent="-380990">
              <a:buFont typeface="Wingdings" panose="05000000000000000000" pitchFamily="2" charset="2"/>
              <a:buChar char="ü"/>
            </a:pPr>
            <a:r>
              <a:rPr lang="en-US" b="1" dirty="0">
                <a:solidFill>
                  <a:srgbClr val="008789"/>
                </a:solidFill>
                <a:latin typeface="Calibri" panose="020F0502020204030204" pitchFamily="34" charset="0"/>
                <a:cs typeface="Calibri" panose="020F0502020204030204" pitchFamily="34" charset="0"/>
              </a:rPr>
              <a:t>simplified process of granting loans,</a:t>
            </a:r>
          </a:p>
          <a:p>
            <a:pPr marL="838190" lvl="1" indent="-380990">
              <a:buFont typeface="Wingdings" panose="05000000000000000000" pitchFamily="2" charset="2"/>
              <a:buChar char="ü"/>
            </a:pPr>
            <a:r>
              <a:rPr lang="en-US" b="1" dirty="0">
                <a:solidFill>
                  <a:srgbClr val="008789"/>
                </a:solidFill>
                <a:latin typeface="Calibri" panose="020F0502020204030204" pitchFamily="34" charset="0"/>
                <a:cs typeface="Calibri" panose="020F0502020204030204" pitchFamily="34" charset="0"/>
              </a:rPr>
              <a:t>effective multi-brand dealers penetration (thanks partnerships like PRONAR and Sales Network business plan)</a:t>
            </a:r>
          </a:p>
          <a:p>
            <a:pPr marL="838190" lvl="1" indent="-380990">
              <a:buFont typeface="Wingdings" panose="05000000000000000000" pitchFamily="2" charset="2"/>
              <a:buChar char="ü"/>
            </a:pPr>
            <a:r>
              <a:rPr lang="en-US" b="1" dirty="0">
                <a:solidFill>
                  <a:srgbClr val="008789"/>
                </a:solidFill>
                <a:latin typeface="Calibri" panose="020F0502020204030204" pitchFamily="34" charset="0"/>
                <a:cs typeface="Calibri" panose="020F0502020204030204" pitchFamily="34" charset="0"/>
              </a:rPr>
              <a:t>promotional offer in the form of investment loan with gov. subsidies (BGK, </a:t>
            </a:r>
            <a:r>
              <a:rPr lang="en-US" b="1" dirty="0" err="1">
                <a:solidFill>
                  <a:srgbClr val="008789"/>
                </a:solidFill>
                <a:latin typeface="Calibri" panose="020F0502020204030204" pitchFamily="34" charset="0"/>
                <a:cs typeface="Calibri" panose="020F0502020204030204" pitchFamily="34" charset="0"/>
              </a:rPr>
              <a:t>ARiMR</a:t>
            </a:r>
            <a:r>
              <a:rPr lang="en-US" b="1" dirty="0">
                <a:solidFill>
                  <a:srgbClr val="008789"/>
                </a:solidFill>
                <a:latin typeface="Calibri" panose="020F0502020204030204" pitchFamily="34" charset="0"/>
                <a:cs typeface="Calibri" panose="020F0502020204030204" pitchFamily="34" charset="0"/>
              </a:rPr>
              <a:t>) </a:t>
            </a:r>
            <a:r>
              <a:rPr lang="pl-PL" b="1" dirty="0">
                <a:solidFill>
                  <a:srgbClr val="008789"/>
                </a:solidFill>
                <a:latin typeface="Calibri" panose="020F0502020204030204" pitchFamily="34" charset="0"/>
                <a:cs typeface="Calibri" panose="020F0502020204030204" pitchFamily="34" charset="0"/>
              </a:rPr>
              <a:t>- </a:t>
            </a:r>
            <a:r>
              <a:rPr lang="en-US" b="1" dirty="0">
                <a:solidFill>
                  <a:srgbClr val="008789"/>
                </a:solidFill>
                <a:latin typeface="Calibri" panose="020F0502020204030204" pitchFamily="34" charset="0"/>
                <a:cs typeface="Calibri" panose="020F0502020204030204" pitchFamily="34" charset="0"/>
              </a:rPr>
              <a:t>missing among leasing companies, including costs of acquisition – commission for dealers.</a:t>
            </a:r>
          </a:p>
          <a:p>
            <a:pPr lvl="1"/>
            <a:endParaRPr lang="en-US" b="1" dirty="0">
              <a:solidFill>
                <a:srgbClr val="008789"/>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6767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9"/>
          <p:cNvSpPr/>
          <p:nvPr/>
        </p:nvSpPr>
        <p:spPr>
          <a:xfrm>
            <a:off x="285556" y="1200217"/>
            <a:ext cx="5261529" cy="4247317"/>
          </a:xfrm>
          <a:prstGeom prst="rect">
            <a:avLst/>
          </a:prstGeom>
        </p:spPr>
        <p:txBody>
          <a:bodyPr wrap="square">
            <a:spAutoFit/>
          </a:bodyPr>
          <a:lstStyle/>
          <a:p>
            <a:pPr marL="0" lvl="1">
              <a:defRPr/>
            </a:pPr>
            <a:r>
              <a:rPr lang="en-US" b="1" dirty="0">
                <a:solidFill>
                  <a:schemeClr val="accent3"/>
                </a:solidFill>
                <a:latin typeface="Calibri" panose="020F0502020204030204" pitchFamily="34" charset="0"/>
                <a:cs typeface="Calibri" panose="020F0502020204030204" pitchFamily="34" charset="0"/>
              </a:rPr>
              <a:t>Preferential loan: RR line  </a:t>
            </a:r>
          </a:p>
          <a:p>
            <a:pPr marL="0" lvl="1">
              <a:defRPr/>
            </a:pPr>
            <a:endParaRPr lang="en-US" b="1" dirty="0">
              <a:solidFill>
                <a:schemeClr val="accent3"/>
              </a:solidFill>
              <a:latin typeface="Calibri" panose="020F0502020204030204" pitchFamily="34" charset="0"/>
              <a:cs typeface="Calibri" panose="020F0502020204030204" pitchFamily="34" charset="0"/>
            </a:endParaRPr>
          </a:p>
          <a:p>
            <a:pPr marL="0" lvl="1">
              <a:defRPr/>
            </a:pPr>
            <a:r>
              <a:rPr lang="en-US" b="1" dirty="0">
                <a:solidFill>
                  <a:schemeClr val="accent1"/>
                </a:solidFill>
                <a:latin typeface="Calibri" panose="020F0502020204030204" pitchFamily="34" charset="0"/>
                <a:cs typeface="Calibri" panose="020F0502020204030204" pitchFamily="34" charset="0"/>
              </a:rPr>
              <a:t>Subsidies level:</a:t>
            </a:r>
          </a:p>
          <a:p>
            <a:pPr marL="0" lvl="1">
              <a:defRPr/>
            </a:pPr>
            <a:endParaRPr lang="en-US" b="1" dirty="0">
              <a:solidFill>
                <a:schemeClr val="accent1"/>
              </a:solidFill>
              <a:latin typeface="Calibri" panose="020F0502020204030204" pitchFamily="34" charset="0"/>
              <a:cs typeface="Calibri" panose="020F0502020204030204" pitchFamily="34" charset="0"/>
            </a:endParaRPr>
          </a:p>
          <a:p>
            <a:pPr marL="0" lvl="1">
              <a:defRPr/>
            </a:pPr>
            <a:r>
              <a:rPr lang="en-US" b="1" dirty="0">
                <a:solidFill>
                  <a:schemeClr val="accent1"/>
                </a:solidFill>
                <a:latin typeface="Calibri" panose="020F0502020204030204" pitchFamily="34" charset="0"/>
                <a:cs typeface="Calibri" panose="020F0502020204030204" pitchFamily="34" charset="0"/>
              </a:rPr>
              <a:t>The interest rate is payable by:</a:t>
            </a:r>
          </a:p>
          <a:p>
            <a:pPr marL="0" lvl="1">
              <a:defRPr/>
            </a:pPr>
            <a:r>
              <a:rPr lang="en-US" b="1" dirty="0">
                <a:solidFill>
                  <a:schemeClr val="accent1"/>
                </a:solidFill>
                <a:latin typeface="Calibri" panose="020F0502020204030204" pitchFamily="34" charset="0"/>
                <a:cs typeface="Calibri" panose="020F0502020204030204" pitchFamily="34" charset="0"/>
              </a:rPr>
              <a:t>a) the </a:t>
            </a:r>
            <a:r>
              <a:rPr lang="pl-PL" b="1" dirty="0">
                <a:solidFill>
                  <a:schemeClr val="accent1"/>
                </a:solidFill>
                <a:latin typeface="Calibri" panose="020F0502020204030204" pitchFamily="34" charset="0"/>
                <a:cs typeface="Calibri" panose="020F0502020204030204" pitchFamily="34" charset="0"/>
              </a:rPr>
              <a:t>farmer </a:t>
            </a:r>
            <a:r>
              <a:rPr lang="en-US" b="1" dirty="0">
                <a:solidFill>
                  <a:schemeClr val="accent1"/>
                </a:solidFill>
                <a:latin typeface="Calibri" panose="020F0502020204030204" pitchFamily="34" charset="0"/>
                <a:cs typeface="Calibri" panose="020F0502020204030204" pitchFamily="34" charset="0"/>
              </a:rPr>
              <a:t>in the amount of 0.67% of the total loan interest rate</a:t>
            </a:r>
          </a:p>
          <a:p>
            <a:pPr marL="285750" lvl="1" indent="-285750">
              <a:buFont typeface="Arial" panose="020B0604020202020204" pitchFamily="34" charset="0"/>
              <a:buChar char="•"/>
              <a:defRPr/>
            </a:pPr>
            <a:r>
              <a:rPr lang="en-US" dirty="0">
                <a:solidFill>
                  <a:schemeClr val="accent1"/>
                </a:solidFill>
                <a:latin typeface="Calibri" panose="020F0502020204030204" pitchFamily="34" charset="0"/>
                <a:cs typeface="Calibri" panose="020F0502020204030204" pitchFamily="34" charset="0"/>
              </a:rPr>
              <a:t>not less than 3%</a:t>
            </a:r>
          </a:p>
          <a:p>
            <a:pPr marL="285750" lvl="1" indent="-285750">
              <a:buFont typeface="Arial" panose="020B0604020202020204" pitchFamily="34" charset="0"/>
              <a:buChar char="•"/>
              <a:defRPr/>
            </a:pPr>
            <a:r>
              <a:rPr lang="en-US" dirty="0">
                <a:solidFill>
                  <a:schemeClr val="accent1"/>
                </a:solidFill>
                <a:latin typeface="Calibri" panose="020F0502020204030204" pitchFamily="34" charset="0"/>
                <a:cs typeface="Calibri" panose="020F0502020204030204" pitchFamily="34" charset="0"/>
              </a:rPr>
              <a:t>if the interest rate is below 3%, in the amount of this interest rate,</a:t>
            </a:r>
          </a:p>
          <a:p>
            <a:pPr marL="0" lvl="1">
              <a:defRPr/>
            </a:pPr>
            <a:endParaRPr lang="en-US" b="1" dirty="0">
              <a:solidFill>
                <a:schemeClr val="accent1"/>
              </a:solidFill>
              <a:latin typeface="Calibri" panose="020F0502020204030204" pitchFamily="34" charset="0"/>
              <a:cs typeface="Calibri" panose="020F0502020204030204" pitchFamily="34" charset="0"/>
            </a:endParaRPr>
          </a:p>
          <a:p>
            <a:pPr marL="0" lvl="1">
              <a:defRPr/>
            </a:pPr>
            <a:r>
              <a:rPr lang="en-US" b="1" dirty="0">
                <a:solidFill>
                  <a:schemeClr val="accent1"/>
                </a:solidFill>
                <a:latin typeface="Calibri" panose="020F0502020204030204" pitchFamily="34" charset="0"/>
                <a:cs typeface="Calibri" panose="020F0502020204030204" pitchFamily="34" charset="0"/>
              </a:rPr>
              <a:t>b) the Agency in the remaining part</a:t>
            </a:r>
          </a:p>
          <a:p>
            <a:endParaRPr lang="en-US" dirty="0">
              <a:latin typeface="Calibri" panose="020F0502020204030204" pitchFamily="34" charset="0"/>
              <a:ea typeface="Calibri" panose="020F0502020204030204" pitchFamily="34" charset="0"/>
              <a:cs typeface="Calibri" panose="020F0502020204030204" pitchFamily="34" charset="0"/>
            </a:endParaRPr>
          </a:p>
          <a:p>
            <a:r>
              <a:rPr lang="en-US" b="1" dirty="0">
                <a:solidFill>
                  <a:schemeClr val="accent3"/>
                </a:solidFill>
                <a:latin typeface="Calibri" panose="020F0502020204030204" pitchFamily="34" charset="0"/>
                <a:cs typeface="Calibri" panose="020F0502020204030204" pitchFamily="34" charset="0"/>
              </a:rPr>
              <a:t>Min. down-payment: 20%</a:t>
            </a:r>
          </a:p>
          <a:p>
            <a:r>
              <a:rPr lang="en-US" b="1" dirty="0">
                <a:solidFill>
                  <a:schemeClr val="accent3"/>
                </a:solidFill>
                <a:latin typeface="Calibri" panose="020F0502020204030204" pitchFamily="34" charset="0"/>
                <a:cs typeface="Calibri" panose="020F0502020204030204" pitchFamily="34" charset="0"/>
              </a:rPr>
              <a:t>Max duration: 15Y</a:t>
            </a:r>
          </a:p>
        </p:txBody>
      </p:sp>
      <p:sp>
        <p:nvSpPr>
          <p:cNvPr id="16" name="Title 1"/>
          <p:cNvSpPr txBox="1">
            <a:spLocks/>
          </p:cNvSpPr>
          <p:nvPr/>
        </p:nvSpPr>
        <p:spPr bwMode="gray">
          <a:xfrm>
            <a:off x="285556" y="62783"/>
            <a:ext cx="11832563" cy="480005"/>
          </a:xfrm>
          <a:prstGeom prst="rect">
            <a:avLst/>
          </a:prstGeom>
        </p:spPr>
        <p:txBody>
          <a:bodyPr vert="horz" lIns="0" tIns="0" rIns="0" bIns="0" rtlCol="0" anchor="b" anchorCtr="0">
            <a:noAutofit/>
          </a:bodyPr>
          <a:lstStyle>
            <a:lvl1pPr algn="ctr" defTabSz="685773" rtl="0" eaLnBrk="1" latinLnBrk="0" hangingPunct="1">
              <a:lnSpc>
                <a:spcPct val="90000"/>
              </a:lnSpc>
              <a:spcBef>
                <a:spcPts val="0"/>
              </a:spcBef>
              <a:spcAft>
                <a:spcPts val="0"/>
              </a:spcAft>
              <a:buNone/>
              <a:defRPr sz="4500" b="1" kern="1200" cap="none" baseline="0">
                <a:solidFill>
                  <a:schemeClr val="accent1"/>
                </a:solidFill>
                <a:latin typeface="+mj-lt"/>
                <a:ea typeface="+mj-ea"/>
                <a:cs typeface="+mj-cs"/>
              </a:defRPr>
            </a:lvl1pPr>
          </a:lstStyle>
          <a:p>
            <a:pPr algn="l"/>
            <a:r>
              <a:rPr lang="en-US" sz="2000" dirty="0">
                <a:latin typeface="+mn-lt"/>
                <a:cs typeface="Calibri" panose="020F0502020204030204" pitchFamily="34" charset="0"/>
              </a:rPr>
              <a:t>Product perspective: </a:t>
            </a:r>
            <a:r>
              <a:rPr lang="en-US" sz="2000" dirty="0" err="1">
                <a:latin typeface="+mn-lt"/>
                <a:cs typeface="Calibri" panose="020F0502020204030204" pitchFamily="34" charset="0"/>
              </a:rPr>
              <a:t>ARiMR</a:t>
            </a:r>
            <a:r>
              <a:rPr lang="en-US" sz="2000" dirty="0">
                <a:latin typeface="+mn-lt"/>
                <a:cs typeface="Calibri" panose="020F0502020204030204" pitchFamily="34" charset="0"/>
              </a:rPr>
              <a:t> &amp; BGK support for machine</a:t>
            </a:r>
            <a:r>
              <a:rPr lang="pl-PL" sz="2000" dirty="0">
                <a:latin typeface="+mn-lt"/>
                <a:cs typeface="Calibri" panose="020F0502020204030204" pitchFamily="34" charset="0"/>
              </a:rPr>
              <a:t>s</a:t>
            </a:r>
            <a:r>
              <a:rPr lang="en-US" sz="2000" dirty="0">
                <a:latin typeface="+mn-lt"/>
                <a:cs typeface="Calibri" panose="020F0502020204030204" pitchFamily="34" charset="0"/>
              </a:rPr>
              <a:t> &amp; equipment financing </a:t>
            </a:r>
          </a:p>
        </p:txBody>
      </p:sp>
      <p:sp>
        <p:nvSpPr>
          <p:cNvPr id="2" name="Symbol zastępczy numeru slajdu 1">
            <a:extLst>
              <a:ext uri="{FF2B5EF4-FFF2-40B4-BE49-F238E27FC236}">
                <a16:creationId xmlns:a16="http://schemas.microsoft.com/office/drawing/2014/main" id="{0BBFF621-C4C8-435E-B862-FBF2E4AD6D4C}"/>
              </a:ext>
            </a:extLst>
          </p:cNvPr>
          <p:cNvSpPr>
            <a:spLocks noGrp="1"/>
          </p:cNvSpPr>
          <p:nvPr>
            <p:ph type="sldNum" sz="quarter" idx="12"/>
          </p:nvPr>
        </p:nvSpPr>
        <p:spPr/>
        <p:txBody>
          <a:bodyPr/>
          <a:lstStyle/>
          <a:p>
            <a:fld id="{F2EA4784-F090-4F20-8E24-BA4A181779D8}" type="slidenum">
              <a:rPr lang="en-US" smtClean="0"/>
              <a:t>8</a:t>
            </a:fld>
            <a:endParaRPr lang="en-US" dirty="0"/>
          </a:p>
        </p:txBody>
      </p:sp>
      <p:pic>
        <p:nvPicPr>
          <p:cNvPr id="2050" name="Picture 2">
            <a:extLst>
              <a:ext uri="{FF2B5EF4-FFF2-40B4-BE49-F238E27FC236}">
                <a16:creationId xmlns:a16="http://schemas.microsoft.com/office/drawing/2014/main" id="{94C2744B-E848-47FB-AEA2-03C3FD76C0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756" y="1233125"/>
            <a:ext cx="1030001" cy="944386"/>
          </a:xfrm>
          <a:prstGeom prst="rect">
            <a:avLst/>
          </a:prstGeom>
          <a:noFill/>
          <a:extLst>
            <a:ext uri="{909E8E84-426E-40DD-AFC4-6F175D3DCCD1}">
              <a14:hiddenFill xmlns:a14="http://schemas.microsoft.com/office/drawing/2010/main">
                <a:solidFill>
                  <a:srgbClr val="FFFFFF"/>
                </a:solidFill>
              </a14:hiddenFill>
            </a:ext>
          </a:extLst>
        </p:spPr>
      </p:pic>
      <p:pic>
        <p:nvPicPr>
          <p:cNvPr id="11" name="Obraz 10">
            <a:extLst>
              <a:ext uri="{FF2B5EF4-FFF2-40B4-BE49-F238E27FC236}">
                <a16:creationId xmlns:a16="http://schemas.microsoft.com/office/drawing/2014/main" id="{72B7FD8D-7362-46F8-BA4F-7C073BEC4FBB}"/>
              </a:ext>
            </a:extLst>
          </p:cNvPr>
          <p:cNvPicPr>
            <a:picLocks noChangeAspect="1"/>
          </p:cNvPicPr>
          <p:nvPr/>
        </p:nvPicPr>
        <p:blipFill>
          <a:blip r:embed="rId4"/>
          <a:stretch>
            <a:fillRect/>
          </a:stretch>
        </p:blipFill>
        <p:spPr>
          <a:xfrm>
            <a:off x="11027249" y="1277335"/>
            <a:ext cx="897429" cy="645813"/>
          </a:xfrm>
          <a:prstGeom prst="rect">
            <a:avLst/>
          </a:prstGeom>
        </p:spPr>
      </p:pic>
      <p:sp>
        <p:nvSpPr>
          <p:cNvPr id="12" name="Rectangle 9">
            <a:extLst>
              <a:ext uri="{FF2B5EF4-FFF2-40B4-BE49-F238E27FC236}">
                <a16:creationId xmlns:a16="http://schemas.microsoft.com/office/drawing/2014/main" id="{62BC5C9D-6D77-45EE-9EDF-C387D757C383}"/>
              </a:ext>
            </a:extLst>
          </p:cNvPr>
          <p:cNvSpPr/>
          <p:nvPr/>
        </p:nvSpPr>
        <p:spPr>
          <a:xfrm>
            <a:off x="6071548" y="500128"/>
            <a:ext cx="5853130" cy="3631763"/>
          </a:xfrm>
          <a:prstGeom prst="rect">
            <a:avLst/>
          </a:prstGeom>
        </p:spPr>
        <p:txBody>
          <a:bodyPr wrap="square">
            <a:spAutoFit/>
          </a:bodyPr>
          <a:lstStyle/>
          <a:p>
            <a:pPr marL="0" lvl="1">
              <a:defRPr/>
            </a:pPr>
            <a:endParaRPr lang="en-US" sz="1400" dirty="0">
              <a:solidFill>
                <a:schemeClr val="accent3"/>
              </a:solidFill>
              <a:latin typeface="Calibri" panose="020F0502020204030204" pitchFamily="34" charset="0"/>
              <a:cs typeface="Calibri" panose="020F0502020204030204" pitchFamily="34" charset="0"/>
            </a:endParaRPr>
          </a:p>
          <a:p>
            <a:pPr marL="0" lvl="1">
              <a:defRPr/>
            </a:pPr>
            <a:r>
              <a:rPr lang="en-US" b="1" dirty="0" err="1">
                <a:solidFill>
                  <a:schemeClr val="accent3"/>
                </a:solidFill>
                <a:latin typeface="Calibri" panose="020F0502020204030204" pitchFamily="34" charset="0"/>
                <a:cs typeface="Calibri" panose="020F0502020204030204" pitchFamily="34" charset="0"/>
              </a:rPr>
              <a:t>AgroMax</a:t>
            </a:r>
            <a:r>
              <a:rPr lang="en-US" b="1" dirty="0">
                <a:solidFill>
                  <a:schemeClr val="accent3"/>
                </a:solidFill>
                <a:latin typeface="Calibri" panose="020F0502020204030204" pitchFamily="34" charset="0"/>
                <a:cs typeface="Calibri" panose="020F0502020204030204" pitchFamily="34" charset="0"/>
              </a:rPr>
              <a:t> guarantee (limit 20 </a:t>
            </a:r>
            <a:r>
              <a:rPr lang="en-US" b="1" dirty="0" err="1">
                <a:solidFill>
                  <a:schemeClr val="accent3"/>
                </a:solidFill>
                <a:latin typeface="Calibri" panose="020F0502020204030204" pitchFamily="34" charset="0"/>
                <a:cs typeface="Calibri" panose="020F0502020204030204" pitchFamily="34" charset="0"/>
              </a:rPr>
              <a:t>mPLN</a:t>
            </a:r>
            <a:r>
              <a:rPr lang="en-US" b="1" dirty="0">
                <a:solidFill>
                  <a:schemeClr val="accent3"/>
                </a:solidFill>
                <a:latin typeface="Calibri" panose="020F0502020204030204" pitchFamily="34" charset="0"/>
                <a:cs typeface="Calibri" panose="020F0502020204030204" pitchFamily="34" charset="0"/>
              </a:rPr>
              <a:t>)</a:t>
            </a:r>
          </a:p>
          <a:p>
            <a:pPr marL="0" lvl="1">
              <a:defRPr/>
            </a:pPr>
            <a:endParaRPr lang="en-US" b="1" dirty="0">
              <a:solidFill>
                <a:schemeClr val="accent3"/>
              </a:solidFill>
              <a:latin typeface="Calibri" panose="020F0502020204030204" pitchFamily="34" charset="0"/>
              <a:cs typeface="Calibri" panose="020F0502020204030204" pitchFamily="34" charset="0"/>
            </a:endParaRPr>
          </a:p>
          <a:p>
            <a:pPr marL="0" lvl="1">
              <a:defRPr/>
            </a:pPr>
            <a:r>
              <a:rPr lang="en-US" b="1" dirty="0">
                <a:solidFill>
                  <a:schemeClr val="accent3"/>
                </a:solidFill>
                <a:latin typeface="Calibri" panose="020F0502020204030204" pitchFamily="34" charset="0"/>
                <a:cs typeface="Calibri" panose="020F0502020204030204" pitchFamily="34" charset="0"/>
              </a:rPr>
              <a:t>a</a:t>
            </a:r>
            <a:r>
              <a:rPr lang="en-US" b="1" dirty="0">
                <a:solidFill>
                  <a:schemeClr val="accent1"/>
                </a:solidFill>
                <a:latin typeface="Calibri" panose="020F0502020204030204" pitchFamily="34" charset="0"/>
                <a:cs typeface="Calibri" panose="020F0502020204030204" pitchFamily="34" charset="0"/>
              </a:rPr>
              <a:t>) Young Farmers (up-to 40 years)</a:t>
            </a:r>
          </a:p>
          <a:p>
            <a:pPr marL="285750" lvl="1" indent="-285750">
              <a:buFont typeface="Arial" panose="020B0604020202020204" pitchFamily="34" charset="0"/>
              <a:buChar char="•"/>
              <a:defRPr/>
            </a:pPr>
            <a:r>
              <a:rPr lang="en-US" dirty="0">
                <a:solidFill>
                  <a:schemeClr val="accent1"/>
                </a:solidFill>
                <a:latin typeface="Calibri" panose="020F0502020204030204" pitchFamily="34" charset="0"/>
                <a:cs typeface="Calibri" panose="020F0502020204030204" pitchFamily="34" charset="0"/>
              </a:rPr>
              <a:t>subsidies: 100% for interest for 2 years </a:t>
            </a:r>
          </a:p>
          <a:p>
            <a:pPr marL="285750" lvl="1" indent="-285750">
              <a:buFont typeface="Arial" panose="020B0604020202020204" pitchFamily="34" charset="0"/>
              <a:buChar char="•"/>
              <a:defRPr/>
            </a:pPr>
            <a:r>
              <a:rPr lang="en-US" dirty="0">
                <a:solidFill>
                  <a:schemeClr val="accent1"/>
                </a:solidFill>
                <a:latin typeface="Calibri" panose="020F0502020204030204" pitchFamily="34" charset="0"/>
                <a:cs typeface="Calibri" panose="020F0502020204030204" pitchFamily="34" charset="0"/>
              </a:rPr>
              <a:t>interest rate: 0% for 2 years </a:t>
            </a:r>
          </a:p>
          <a:p>
            <a:pPr marL="285750" lvl="1" indent="-285750">
              <a:buFont typeface="Arial" panose="020B0604020202020204" pitchFamily="34" charset="0"/>
              <a:buChar char="•"/>
              <a:defRPr/>
            </a:pPr>
            <a:r>
              <a:rPr lang="en-US" dirty="0">
                <a:solidFill>
                  <a:schemeClr val="accent1"/>
                </a:solidFill>
                <a:latin typeface="Calibri" panose="020F0502020204030204" pitchFamily="34" charset="0"/>
                <a:cs typeface="Calibri" panose="020F0502020204030204" pitchFamily="34" charset="0"/>
              </a:rPr>
              <a:t>up-front fee: 2%</a:t>
            </a:r>
          </a:p>
          <a:p>
            <a:pPr marL="285750" lvl="1" indent="-285750">
              <a:buFont typeface="Arial" panose="020B0604020202020204" pitchFamily="34" charset="0"/>
              <a:buChar char="•"/>
              <a:defRPr/>
            </a:pPr>
            <a:endParaRPr lang="en-US" dirty="0">
              <a:solidFill>
                <a:schemeClr val="accent1"/>
              </a:solidFill>
              <a:latin typeface="Calibri" panose="020F0502020204030204" pitchFamily="34" charset="0"/>
              <a:cs typeface="Calibri" panose="020F0502020204030204" pitchFamily="34" charset="0"/>
            </a:endParaRPr>
          </a:p>
          <a:p>
            <a:pPr marL="0" lvl="1">
              <a:defRPr/>
            </a:pPr>
            <a:r>
              <a:rPr lang="en-US" b="1" dirty="0">
                <a:solidFill>
                  <a:schemeClr val="accent1"/>
                </a:solidFill>
                <a:latin typeface="Calibri" panose="020F0502020204030204" pitchFamily="34" charset="0"/>
                <a:cs typeface="Calibri" panose="020F0502020204030204" pitchFamily="34" charset="0"/>
              </a:rPr>
              <a:t>b) Other Farmers &amp; </a:t>
            </a:r>
            <a:r>
              <a:rPr lang="en-US" b="1" dirty="0">
                <a:solidFill>
                  <a:srgbClr val="FFC000"/>
                </a:solidFill>
                <a:latin typeface="Calibri" panose="020F0502020204030204" pitchFamily="34" charset="0"/>
                <a:cs typeface="Calibri" panose="020F0502020204030204" pitchFamily="34" charset="0"/>
              </a:rPr>
              <a:t>machines contributing to environmental and climate protection</a:t>
            </a:r>
          </a:p>
          <a:p>
            <a:pPr marL="285750" lvl="1" indent="-285750">
              <a:buFont typeface="Arial" panose="020B0604020202020204" pitchFamily="34" charset="0"/>
              <a:buChar char="•"/>
              <a:defRPr/>
            </a:pPr>
            <a:r>
              <a:rPr lang="en-US" dirty="0">
                <a:solidFill>
                  <a:schemeClr val="accent1"/>
                </a:solidFill>
                <a:latin typeface="Calibri" panose="020F0502020204030204" pitchFamily="34" charset="0"/>
                <a:cs typeface="Calibri" panose="020F0502020204030204" pitchFamily="34" charset="0"/>
              </a:rPr>
              <a:t>subsidies: 50% for interest for 2  years</a:t>
            </a:r>
          </a:p>
          <a:p>
            <a:pPr marL="285750" lvl="1" indent="-285750">
              <a:buFont typeface="Arial" panose="020B0604020202020204" pitchFamily="34" charset="0"/>
              <a:buChar char="•"/>
              <a:defRPr/>
            </a:pPr>
            <a:r>
              <a:rPr lang="en-US" dirty="0">
                <a:solidFill>
                  <a:schemeClr val="accent1"/>
                </a:solidFill>
                <a:latin typeface="Calibri" panose="020F0502020204030204" pitchFamily="34" charset="0"/>
                <a:cs typeface="Calibri" panose="020F0502020204030204" pitchFamily="34" charset="0"/>
              </a:rPr>
              <a:t>interest rate: 3.</a:t>
            </a:r>
            <a:r>
              <a:rPr lang="pl-PL" dirty="0">
                <a:solidFill>
                  <a:schemeClr val="accent1"/>
                </a:solidFill>
                <a:latin typeface="Calibri" panose="020F0502020204030204" pitchFamily="34" charset="0"/>
                <a:cs typeface="Calibri" panose="020F0502020204030204" pitchFamily="34" charset="0"/>
              </a:rPr>
              <a:t>11</a:t>
            </a:r>
            <a:r>
              <a:rPr lang="en-US" dirty="0">
                <a:solidFill>
                  <a:schemeClr val="accent1"/>
                </a:solidFill>
                <a:latin typeface="Calibri" panose="020F0502020204030204" pitchFamily="34" charset="0"/>
                <a:cs typeface="Calibri" panose="020F0502020204030204" pitchFamily="34" charset="0"/>
              </a:rPr>
              <a:t>% for 2 years</a:t>
            </a:r>
          </a:p>
          <a:p>
            <a:pPr marL="285750" lvl="1" indent="-285750">
              <a:buFont typeface="Arial" panose="020B0604020202020204" pitchFamily="34" charset="0"/>
              <a:buChar char="•"/>
              <a:defRPr/>
            </a:pPr>
            <a:r>
              <a:rPr lang="en-US" dirty="0">
                <a:solidFill>
                  <a:schemeClr val="accent1"/>
                </a:solidFill>
                <a:latin typeface="Calibri" panose="020F0502020204030204" pitchFamily="34" charset="0"/>
                <a:cs typeface="Calibri" panose="020F0502020204030204" pitchFamily="34" charset="0"/>
              </a:rPr>
              <a:t>up-front fee: 2%</a:t>
            </a:r>
          </a:p>
        </p:txBody>
      </p:sp>
      <p:sp>
        <p:nvSpPr>
          <p:cNvPr id="13" name="Rounded Rectangle 57">
            <a:extLst>
              <a:ext uri="{FF2B5EF4-FFF2-40B4-BE49-F238E27FC236}">
                <a16:creationId xmlns:a16="http://schemas.microsoft.com/office/drawing/2014/main" id="{974B3270-37B5-4AE4-A29A-371D0C82110B}"/>
              </a:ext>
            </a:extLst>
          </p:cNvPr>
          <p:cNvSpPr/>
          <p:nvPr/>
        </p:nvSpPr>
        <p:spPr>
          <a:xfrm>
            <a:off x="6071548" y="4317379"/>
            <a:ext cx="5745746" cy="2312767"/>
          </a:xfrm>
          <a:prstGeom prst="roundRect">
            <a:avLst>
              <a:gd name="adj" fmla="val 2960"/>
            </a:avLst>
          </a:prstGeom>
          <a:noFill/>
          <a:ln w="12700" cap="rnd" cmpd="sng" algn="ctr">
            <a:solidFill>
              <a:srgbClr val="009597"/>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Lst>
        </p:spPr>
        <p:txBody>
          <a:bodyPr rot="0" spcFirstLastPara="0" vertOverflow="overflow" horzOverflow="overflow" vert="horz" wrap="square" lIns="72000" tIns="144000" rIns="72000" bIns="72000" numCol="1" spcCol="0" rtlCol="0" fromWordArt="0" anchor="t" anchorCtr="0" forceAA="0" compatLnSpc="1">
            <a:prstTxWarp prst="textNoShape">
              <a:avLst/>
            </a:prstTxWarp>
            <a:noAutofit/>
          </a:bodyPr>
          <a:lstStyle/>
          <a:p>
            <a:pPr marL="263525"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tab pos="182563" algn="l"/>
                <a:tab pos="354013" algn="l"/>
              </a:tabLst>
              <a:defRPr/>
            </a:pPr>
            <a:r>
              <a:rPr lang="en-US" sz="1200" dirty="0">
                <a:solidFill>
                  <a:schemeClr val="accent3"/>
                </a:solidFill>
                <a:latin typeface="Arial"/>
              </a:rPr>
              <a:t>Forage harvesting trailers with drum mowers (forage cutters), universal and specialized trailers (i.e., bale platforms (platform trailers) for transporting bales of hay and forage, volume trailers for transporting forage from permanent grassland).</a:t>
            </a:r>
            <a:endParaRPr lang="pl-PL" sz="1200" dirty="0">
              <a:solidFill>
                <a:schemeClr val="accent3"/>
              </a:solidFill>
              <a:latin typeface="Arial"/>
            </a:endParaRPr>
          </a:p>
          <a:p>
            <a:pPr marL="263525" indent="-171450">
              <a:spcAft>
                <a:spcPts val="100"/>
              </a:spcAft>
              <a:buFont typeface="Arial" panose="020B0604020202020204" pitchFamily="34" charset="0"/>
              <a:buChar char="•"/>
              <a:tabLst>
                <a:tab pos="182563" algn="l"/>
                <a:tab pos="354013" algn="l"/>
              </a:tabLst>
              <a:defRPr/>
            </a:pPr>
            <a:r>
              <a:rPr lang="en-US" sz="1200" dirty="0">
                <a:solidFill>
                  <a:schemeClr val="accent3"/>
                </a:solidFill>
                <a:latin typeface="Arial"/>
              </a:rPr>
              <a:t>Forage harvesting machines: rotary tedders, rakes (rotor, comb, pick-up belt), tedder-rakers (rotor, belt, wheel), which, depending on the setting, can tedder or rake the forage.</a:t>
            </a:r>
            <a:endParaRPr lang="pl-PL" sz="1200" dirty="0">
              <a:solidFill>
                <a:schemeClr val="accent3"/>
              </a:solidFill>
              <a:latin typeface="Arial"/>
            </a:endParaRPr>
          </a:p>
          <a:p>
            <a:pPr marL="263525" marR="0" lvl="0" indent="-171450" algn="l" defTabSz="914400" rtl="0" eaLnBrk="1" fontAlgn="auto" latinLnBrk="0" hangingPunct="1">
              <a:lnSpc>
                <a:spcPct val="100000"/>
              </a:lnSpc>
              <a:spcBef>
                <a:spcPts val="0"/>
              </a:spcBef>
              <a:spcAft>
                <a:spcPts val="100"/>
              </a:spcAft>
              <a:buClrTx/>
              <a:buSzTx/>
              <a:buFont typeface="Arial" panose="020B0604020202020204" pitchFamily="34" charset="0"/>
              <a:buChar char="•"/>
              <a:tabLst>
                <a:tab pos="182563" algn="l"/>
                <a:tab pos="354013" algn="l"/>
              </a:tabLst>
              <a:defRPr/>
            </a:pPr>
            <a:r>
              <a:rPr lang="en-US" sz="1200" dirty="0">
                <a:solidFill>
                  <a:schemeClr val="accent3"/>
                </a:solidFill>
                <a:latin typeface="Arial"/>
              </a:rPr>
              <a:t>Agricultural tractors powered by electricity, hybrids, biofuels, or those meeting the emission standards specified in Regulation (EU) 2016/1628 of the European Parliament and of the Council of 14 September 2016. Vehicles equipped with wide tracks or tires with low ground pressure (&lt;70 kPa).</a:t>
            </a:r>
            <a:endParaRPr lang="pl-PL" sz="1200" dirty="0">
              <a:solidFill>
                <a:schemeClr val="accent3"/>
              </a:solidFill>
              <a:latin typeface="Arial"/>
            </a:endParaRPr>
          </a:p>
        </p:txBody>
      </p:sp>
      <p:sp>
        <p:nvSpPr>
          <p:cNvPr id="14" name="ZoneTexte 24">
            <a:extLst>
              <a:ext uri="{FF2B5EF4-FFF2-40B4-BE49-F238E27FC236}">
                <a16:creationId xmlns:a16="http://schemas.microsoft.com/office/drawing/2014/main" id="{A5F572F3-84E7-4388-9699-F6E2E9CB8FE9}"/>
              </a:ext>
            </a:extLst>
          </p:cNvPr>
          <p:cNvSpPr txBox="1"/>
          <p:nvPr/>
        </p:nvSpPr>
        <p:spPr>
          <a:xfrm>
            <a:off x="6332287" y="4178879"/>
            <a:ext cx="5224268" cy="276999"/>
          </a:xfrm>
          <a:prstGeom prst="rect">
            <a:avLst/>
          </a:prstGeom>
          <a:solidFill>
            <a:schemeClr val="bg1"/>
          </a:solidFill>
          <a:ln>
            <a:solidFill>
              <a:schemeClr val="bg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FFC000"/>
                </a:solidFill>
                <a:latin typeface="Arial"/>
              </a:rPr>
              <a:t>machines contributing to environmental and climate protection</a:t>
            </a:r>
          </a:p>
        </p:txBody>
      </p:sp>
      <p:cxnSp>
        <p:nvCxnSpPr>
          <p:cNvPr id="5" name="Łącznik prosty 4"/>
          <p:cNvCxnSpPr>
            <a:cxnSpLocks/>
          </p:cNvCxnSpPr>
          <p:nvPr/>
        </p:nvCxnSpPr>
        <p:spPr>
          <a:xfrm>
            <a:off x="5679012" y="1377030"/>
            <a:ext cx="0" cy="5253116"/>
          </a:xfrm>
          <a:prstGeom prst="line">
            <a:avLst/>
          </a:prstGeom>
        </p:spPr>
        <p:style>
          <a:lnRef idx="1">
            <a:schemeClr val="accent1"/>
          </a:lnRef>
          <a:fillRef idx="0">
            <a:schemeClr val="accent1"/>
          </a:fillRef>
          <a:effectRef idx="0">
            <a:schemeClr val="accent1"/>
          </a:effectRef>
          <a:fontRef idx="minor">
            <a:schemeClr val="tx1"/>
          </a:fontRef>
        </p:style>
      </p:cxnSp>
      <p:sp>
        <p:nvSpPr>
          <p:cNvPr id="3" name="Owal 2">
            <a:extLst>
              <a:ext uri="{FF2B5EF4-FFF2-40B4-BE49-F238E27FC236}">
                <a16:creationId xmlns:a16="http://schemas.microsoft.com/office/drawing/2014/main" id="{2F799DBC-CFC5-F10C-B8D9-0F661E4BBFDE}"/>
              </a:ext>
            </a:extLst>
          </p:cNvPr>
          <p:cNvSpPr/>
          <p:nvPr/>
        </p:nvSpPr>
        <p:spPr>
          <a:xfrm>
            <a:off x="5679012" y="1016093"/>
            <a:ext cx="4376468" cy="1560488"/>
          </a:xfrm>
          <a:prstGeom prst="ellipse">
            <a:avLst/>
          </a:prstGeom>
          <a:noFill/>
          <a:ln>
            <a:solidFill>
              <a:schemeClr val="bg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wal 3">
            <a:extLst>
              <a:ext uri="{FF2B5EF4-FFF2-40B4-BE49-F238E27FC236}">
                <a16:creationId xmlns:a16="http://schemas.microsoft.com/office/drawing/2014/main" id="{ED07572F-2C3A-7311-2033-4285AD4E588A}"/>
              </a:ext>
            </a:extLst>
          </p:cNvPr>
          <p:cNvSpPr/>
          <p:nvPr/>
        </p:nvSpPr>
        <p:spPr>
          <a:xfrm>
            <a:off x="153629" y="1923148"/>
            <a:ext cx="5132848" cy="2255731"/>
          </a:xfrm>
          <a:prstGeom prst="ellipse">
            <a:avLst/>
          </a:prstGeom>
          <a:noFill/>
          <a:ln>
            <a:solidFill>
              <a:schemeClr val="bg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1979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4"/>
          </p:nvPr>
        </p:nvSpPr>
        <p:spPr>
          <a:xfrm>
            <a:off x="48673" y="6401325"/>
            <a:ext cx="943180" cy="366183"/>
          </a:xfrm>
        </p:spPr>
        <p:txBody>
          <a:bodyPr/>
          <a:lstStyle/>
          <a:p>
            <a:pPr defTabSz="467527">
              <a:defRPr/>
            </a:pPr>
            <a:fld id="{332DF002-2E43-485C-89F8-8DCEF59D6C4F}" type="slidenum">
              <a:rPr lang="en-US" smtClean="0">
                <a:latin typeface="Arial"/>
              </a:rPr>
              <a:pPr defTabSz="467527">
                <a:defRPr/>
              </a:pPr>
              <a:t>9</a:t>
            </a:fld>
            <a:endParaRPr lang="en-US" dirty="0">
              <a:latin typeface="Arial"/>
            </a:endParaRPr>
          </a:p>
        </p:txBody>
      </p:sp>
      <p:sp>
        <p:nvSpPr>
          <p:cNvPr id="9" name="Title 1">
            <a:extLst>
              <a:ext uri="{FF2B5EF4-FFF2-40B4-BE49-F238E27FC236}">
                <a16:creationId xmlns:a16="http://schemas.microsoft.com/office/drawing/2014/main" id="{B6E025C7-DF0F-4C07-B6CA-7AF61C147709}"/>
              </a:ext>
            </a:extLst>
          </p:cNvPr>
          <p:cNvSpPr>
            <a:spLocks noGrp="1"/>
          </p:cNvSpPr>
          <p:nvPr>
            <p:ph type="title"/>
          </p:nvPr>
        </p:nvSpPr>
        <p:spPr>
          <a:xfrm>
            <a:off x="1492711" y="271482"/>
            <a:ext cx="9739972" cy="418060"/>
          </a:xfrm>
        </p:spPr>
        <p:txBody>
          <a:bodyPr/>
          <a:lstStyle/>
          <a:p>
            <a:pPr>
              <a:defRPr/>
            </a:pPr>
            <a:r>
              <a:rPr lang="en-US" sz="2400" dirty="0">
                <a:latin typeface="Calibri" panose="020F0502020204030204" pitchFamily="34" charset="0"/>
                <a:cs typeface="Calibri" panose="020F0502020204030204" pitchFamily="34" charset="0"/>
              </a:rPr>
              <a:t>PRONAR – „door opener”  </a:t>
            </a:r>
          </a:p>
        </p:txBody>
      </p:sp>
      <p:sp>
        <p:nvSpPr>
          <p:cNvPr id="10" name="Rectangle 9">
            <a:extLst>
              <a:ext uri="{FF2B5EF4-FFF2-40B4-BE49-F238E27FC236}">
                <a16:creationId xmlns:a16="http://schemas.microsoft.com/office/drawing/2014/main" id="{6D657949-7BC5-4A9E-9371-A84B087A67A1}"/>
              </a:ext>
            </a:extLst>
          </p:cNvPr>
          <p:cNvSpPr/>
          <p:nvPr/>
        </p:nvSpPr>
        <p:spPr>
          <a:xfrm>
            <a:off x="423264" y="1213596"/>
            <a:ext cx="8479525" cy="5078313"/>
          </a:xfrm>
          <a:prstGeom prst="rect">
            <a:avLst/>
          </a:prstGeom>
        </p:spPr>
        <p:txBody>
          <a:bodyPr wrap="square">
            <a:spAutoFit/>
          </a:bodyPr>
          <a:lstStyle/>
          <a:p>
            <a:r>
              <a:rPr lang="en-US" b="1" dirty="0">
                <a:solidFill>
                  <a:schemeClr val="accent3"/>
                </a:solidFill>
                <a:latin typeface="Calibri" panose="020F0502020204030204" pitchFamily="34" charset="0"/>
                <a:cs typeface="Calibri" panose="020F0502020204030204" pitchFamily="34" charset="0"/>
              </a:rPr>
              <a:t>Information </a:t>
            </a:r>
            <a:r>
              <a:rPr lang="en-US" sz="1400" b="1" dirty="0">
                <a:solidFill>
                  <a:schemeClr val="accent3"/>
                </a:solidFill>
                <a:latin typeface="Calibri" panose="020F0502020204030204" pitchFamily="34" charset="0"/>
                <a:cs typeface="Calibri" panose="020F0502020204030204" pitchFamily="34" charset="0"/>
              </a:rPr>
              <a:t>(polish company founded 1988)</a:t>
            </a:r>
            <a:r>
              <a:rPr lang="en-US" b="1" dirty="0">
                <a:solidFill>
                  <a:schemeClr val="accent3"/>
                </a:solidFill>
                <a:latin typeface="Calibri" panose="020F0502020204030204" pitchFamily="34" charset="0"/>
                <a:cs typeface="Calibri" panose="020F0502020204030204" pitchFamily="34" charset="0"/>
              </a:rPr>
              <a:t>:</a:t>
            </a:r>
            <a:r>
              <a:rPr lang="en-US" dirty="0">
                <a:solidFill>
                  <a:schemeClr val="accent3"/>
                </a:solidFill>
                <a:latin typeface="Calibri" panose="020F0502020204030204" pitchFamily="34" charset="0"/>
                <a:cs typeface="Calibri" panose="020F0502020204030204" pitchFamily="34" charset="0"/>
              </a:rPr>
              <a:t> </a:t>
            </a:r>
          </a:p>
          <a:p>
            <a:pPr marL="380990" lvl="1" indent="-380990">
              <a:buFont typeface="Arial" panose="020B0604020202020204" pitchFamily="34" charset="0"/>
              <a:buChar char="•"/>
              <a:defRPr/>
            </a:pPr>
            <a:r>
              <a:rPr lang="en-US" dirty="0">
                <a:solidFill>
                  <a:schemeClr val="accent3"/>
                </a:solidFill>
                <a:latin typeface="Calibri" panose="020F0502020204030204" pitchFamily="34" charset="0"/>
                <a:cs typeface="Calibri" panose="020F0502020204030204" pitchFamily="34" charset="0"/>
              </a:rPr>
              <a:t>CABP </a:t>
            </a:r>
            <a:r>
              <a:rPr lang="en-US" dirty="0" err="1">
                <a:solidFill>
                  <a:schemeClr val="accent3"/>
                </a:solidFill>
                <a:latin typeface="Calibri" panose="020F0502020204030204" pitchFamily="34" charset="0"/>
                <a:cs typeface="Calibri" panose="020F0502020204030204" pitchFamily="34" charset="0"/>
              </a:rPr>
              <a:t>Corpo</a:t>
            </a:r>
            <a:r>
              <a:rPr lang="en-US" dirty="0">
                <a:solidFill>
                  <a:schemeClr val="accent3"/>
                </a:solidFill>
                <a:latin typeface="Calibri" panose="020F0502020204030204" pitchFamily="34" charset="0"/>
                <a:cs typeface="Calibri" panose="020F0502020204030204" pitchFamily="34" charset="0"/>
              </a:rPr>
              <a:t> customer</a:t>
            </a:r>
          </a:p>
          <a:p>
            <a:pPr marL="380990" lvl="1" indent="-380990">
              <a:buFont typeface="Arial" panose="020B0604020202020204" pitchFamily="34" charset="0"/>
              <a:buChar char="•"/>
              <a:defRPr/>
            </a:pPr>
            <a:r>
              <a:rPr lang="en-US" dirty="0">
                <a:solidFill>
                  <a:schemeClr val="accent3"/>
                </a:solidFill>
                <a:latin typeface="Calibri" panose="020F0502020204030204" pitchFamily="34" charset="0"/>
                <a:cs typeface="Calibri" panose="020F0502020204030204" pitchFamily="34" charset="0"/>
              </a:rPr>
              <a:t>Cooperation with Santander: </a:t>
            </a:r>
            <a:r>
              <a:rPr lang="en-US" sz="1600" dirty="0">
                <a:solidFill>
                  <a:schemeClr val="accent3"/>
                </a:solidFill>
                <a:latin typeface="Calibri" panose="020F0502020204030204" pitchFamily="34" charset="0"/>
                <a:cs typeface="Calibri" panose="020F0502020204030204" pitchFamily="34" charset="0"/>
              </a:rPr>
              <a:t>(~25-30 </a:t>
            </a:r>
            <a:r>
              <a:rPr lang="en-US" sz="1600" dirty="0" err="1">
                <a:solidFill>
                  <a:schemeClr val="accent3"/>
                </a:solidFill>
                <a:latin typeface="Calibri" panose="020F0502020204030204" pitchFamily="34" charset="0"/>
                <a:cs typeface="Calibri" panose="020F0502020204030204" pitchFamily="34" charset="0"/>
              </a:rPr>
              <a:t>mPLN</a:t>
            </a:r>
            <a:r>
              <a:rPr lang="en-US" sz="1600" dirty="0">
                <a:solidFill>
                  <a:schemeClr val="accent3"/>
                </a:solidFill>
                <a:latin typeface="Calibri" panose="020F0502020204030204" pitchFamily="34" charset="0"/>
                <a:cs typeface="Calibri" panose="020F0502020204030204" pitchFamily="34" charset="0"/>
              </a:rPr>
              <a:t> yearly sales, estimation)</a:t>
            </a:r>
          </a:p>
          <a:p>
            <a:pPr marL="380990" lvl="1" indent="-380990">
              <a:buFont typeface="Arial" panose="020B0604020202020204" pitchFamily="34" charset="0"/>
              <a:buChar char="•"/>
              <a:defRPr/>
            </a:pPr>
            <a:endParaRPr lang="en-US" dirty="0">
              <a:solidFill>
                <a:schemeClr val="accent3"/>
              </a:solidFill>
              <a:latin typeface="Calibri" panose="020F0502020204030204" pitchFamily="34" charset="0"/>
              <a:cs typeface="Calibri" panose="020F0502020204030204" pitchFamily="34" charset="0"/>
            </a:endParaRPr>
          </a:p>
          <a:p>
            <a:pPr marL="380990" lvl="1" indent="-380990">
              <a:buFont typeface="Arial" panose="020B0604020202020204" pitchFamily="34" charset="0"/>
              <a:buChar char="•"/>
              <a:defRPr/>
            </a:pPr>
            <a:r>
              <a:rPr lang="en-US" dirty="0">
                <a:solidFill>
                  <a:schemeClr val="accent3"/>
                </a:solidFill>
                <a:latin typeface="Calibri" panose="020F0502020204030204" pitchFamily="34" charset="0"/>
                <a:cs typeface="Calibri" panose="020F0502020204030204" pitchFamily="34" charset="0"/>
              </a:rPr>
              <a:t>9 factories, 2.500 employees, </a:t>
            </a:r>
          </a:p>
          <a:p>
            <a:pPr marL="380990" lvl="1" indent="-380990">
              <a:buFont typeface="Arial" panose="020B0604020202020204" pitchFamily="34" charset="0"/>
              <a:buChar char="•"/>
              <a:defRPr/>
            </a:pPr>
            <a:r>
              <a:rPr lang="en-US" dirty="0">
                <a:solidFill>
                  <a:schemeClr val="accent3"/>
                </a:solidFill>
                <a:latin typeface="Calibri" panose="020F0502020204030204" pitchFamily="34" charset="0"/>
                <a:cs typeface="Calibri" panose="020F0502020204030204" pitchFamily="34" charset="0"/>
              </a:rPr>
              <a:t>2024: revenues of </a:t>
            </a:r>
            <a:r>
              <a:rPr lang="pl-PL" dirty="0">
                <a:solidFill>
                  <a:schemeClr val="accent3"/>
                </a:solidFill>
                <a:latin typeface="Calibri" panose="020F0502020204030204" pitchFamily="34" charset="0"/>
                <a:cs typeface="Calibri" panose="020F0502020204030204" pitchFamily="34" charset="0"/>
              </a:rPr>
              <a:t>0.7</a:t>
            </a:r>
            <a:r>
              <a:rPr lang="en-US" dirty="0">
                <a:solidFill>
                  <a:schemeClr val="accent3"/>
                </a:solidFill>
                <a:latin typeface="Calibri" panose="020F0502020204030204" pitchFamily="34" charset="0"/>
                <a:cs typeface="Calibri" panose="020F0502020204030204" pitchFamily="34" charset="0"/>
              </a:rPr>
              <a:t> </a:t>
            </a:r>
            <a:r>
              <a:rPr lang="en-US" dirty="0" err="1">
                <a:solidFill>
                  <a:schemeClr val="accent3"/>
                </a:solidFill>
                <a:latin typeface="Calibri" panose="020F0502020204030204" pitchFamily="34" charset="0"/>
                <a:cs typeface="Calibri" panose="020F0502020204030204" pitchFamily="34" charset="0"/>
              </a:rPr>
              <a:t>bPLN</a:t>
            </a:r>
            <a:endParaRPr lang="en-US" dirty="0">
              <a:solidFill>
                <a:schemeClr val="accent3"/>
              </a:solidFill>
              <a:latin typeface="Calibri" panose="020F0502020204030204" pitchFamily="34" charset="0"/>
              <a:cs typeface="Calibri" panose="020F0502020204030204" pitchFamily="34" charset="0"/>
            </a:endParaRPr>
          </a:p>
          <a:p>
            <a:pPr marL="380990" lvl="1" indent="-380990">
              <a:buFont typeface="Arial" panose="020B0604020202020204" pitchFamily="34" charset="0"/>
              <a:buChar char="•"/>
              <a:defRPr/>
            </a:pPr>
            <a:r>
              <a:rPr lang="en-US" dirty="0">
                <a:solidFill>
                  <a:schemeClr val="accent3"/>
                </a:solidFill>
                <a:latin typeface="Calibri" panose="020F0502020204030204" pitchFamily="34" charset="0"/>
                <a:cs typeface="Calibri" panose="020F0502020204030204" pitchFamily="34" charset="0"/>
              </a:rPr>
              <a:t>manufacturer of rims for trucks and steel products, </a:t>
            </a:r>
          </a:p>
          <a:p>
            <a:pPr marL="380990" lvl="1" indent="-380990">
              <a:buFont typeface="Arial" panose="020B0604020202020204" pitchFamily="34" charset="0"/>
              <a:buChar char="•"/>
              <a:defRPr/>
            </a:pPr>
            <a:r>
              <a:rPr lang="en-US" dirty="0">
                <a:solidFill>
                  <a:schemeClr val="accent3"/>
                </a:solidFill>
                <a:latin typeface="Calibri" panose="020F0502020204030204" pitchFamily="34" charset="0"/>
                <a:cs typeface="Calibri" panose="020F0502020204030204" pitchFamily="34" charset="0"/>
              </a:rPr>
              <a:t>processes 120k tons of steel per year,  </a:t>
            </a:r>
          </a:p>
          <a:p>
            <a:pPr marL="380990" lvl="1" indent="-380990">
              <a:buFont typeface="Arial" panose="020B0604020202020204" pitchFamily="34" charset="0"/>
              <a:buChar char="•"/>
              <a:defRPr/>
            </a:pPr>
            <a:r>
              <a:rPr lang="en-US" dirty="0">
                <a:solidFill>
                  <a:schemeClr val="accent3"/>
                </a:solidFill>
                <a:latin typeface="Calibri" panose="020F0502020204030204" pitchFamily="34" charset="0"/>
                <a:cs typeface="Calibri" panose="020F0502020204030204" pitchFamily="34" charset="0"/>
              </a:rPr>
              <a:t>the largest manufacturer of agricultural trailers in Poland (25% of the market share)</a:t>
            </a:r>
          </a:p>
          <a:p>
            <a:pPr marL="380990" lvl="1" indent="-380990">
              <a:buFont typeface="Arial" panose="020B0604020202020204" pitchFamily="34" charset="0"/>
              <a:buChar char="•"/>
              <a:defRPr/>
            </a:pPr>
            <a:r>
              <a:rPr lang="en-US" dirty="0">
                <a:solidFill>
                  <a:schemeClr val="accent3"/>
                </a:solidFill>
                <a:latin typeface="Calibri" panose="020F0502020204030204" pitchFamily="34" charset="0"/>
                <a:cs typeface="Calibri" panose="020F0502020204030204" pitchFamily="34" charset="0"/>
              </a:rPr>
              <a:t>Yearly sales (approx.):</a:t>
            </a:r>
          </a:p>
          <a:p>
            <a:pPr marL="838190" lvl="2" indent="-380990">
              <a:buFont typeface="Arial" panose="020B0604020202020204" pitchFamily="34" charset="0"/>
              <a:buChar char="•"/>
              <a:defRPr/>
            </a:pPr>
            <a:r>
              <a:rPr lang="en-US" dirty="0">
                <a:solidFill>
                  <a:schemeClr val="accent1"/>
                </a:solidFill>
                <a:latin typeface="Calibri" panose="020F0502020204030204" pitchFamily="34" charset="0"/>
                <a:cs typeface="Calibri" panose="020F0502020204030204" pitchFamily="34" charset="0"/>
              </a:rPr>
              <a:t>trailers: 110 </a:t>
            </a:r>
            <a:r>
              <a:rPr lang="en-US" dirty="0" err="1">
                <a:solidFill>
                  <a:schemeClr val="accent1"/>
                </a:solidFill>
                <a:latin typeface="Calibri" panose="020F0502020204030204" pitchFamily="34" charset="0"/>
                <a:cs typeface="Calibri" panose="020F0502020204030204" pitchFamily="34" charset="0"/>
              </a:rPr>
              <a:t>mPLN</a:t>
            </a:r>
            <a:r>
              <a:rPr lang="en-US" dirty="0">
                <a:solidFill>
                  <a:schemeClr val="accent1"/>
                </a:solidFill>
                <a:latin typeface="Calibri" panose="020F0502020204030204" pitchFamily="34" charset="0"/>
                <a:cs typeface="Calibri" panose="020F0502020204030204" pitchFamily="34" charset="0"/>
              </a:rPr>
              <a:t> (1 400 units), avg = 80 </a:t>
            </a:r>
            <a:r>
              <a:rPr lang="en-US" dirty="0" err="1">
                <a:solidFill>
                  <a:schemeClr val="accent1"/>
                </a:solidFill>
                <a:latin typeface="Calibri" panose="020F0502020204030204" pitchFamily="34" charset="0"/>
                <a:cs typeface="Calibri" panose="020F0502020204030204" pitchFamily="34" charset="0"/>
              </a:rPr>
              <a:t>kPLN</a:t>
            </a:r>
            <a:r>
              <a:rPr lang="en-US" dirty="0">
                <a:solidFill>
                  <a:schemeClr val="accent1"/>
                </a:solidFill>
                <a:latin typeface="Calibri" panose="020F0502020204030204" pitchFamily="34" charset="0"/>
                <a:cs typeface="Calibri" panose="020F0502020204030204" pitchFamily="34" charset="0"/>
              </a:rPr>
              <a:t>, </a:t>
            </a:r>
          </a:p>
          <a:p>
            <a:pPr marL="838190" lvl="2" indent="-380990">
              <a:buFont typeface="Arial" panose="020B0604020202020204" pitchFamily="34" charset="0"/>
              <a:buChar char="•"/>
              <a:defRPr/>
            </a:pPr>
            <a:r>
              <a:rPr lang="en-US" dirty="0">
                <a:solidFill>
                  <a:schemeClr val="accent1"/>
                </a:solidFill>
                <a:latin typeface="Calibri" panose="020F0502020204030204" pitchFamily="34" charset="0"/>
                <a:cs typeface="Calibri" panose="020F0502020204030204" pitchFamily="34" charset="0"/>
              </a:rPr>
              <a:t>greenery machines:  20 </a:t>
            </a:r>
            <a:r>
              <a:rPr lang="en-US" dirty="0" err="1">
                <a:solidFill>
                  <a:schemeClr val="accent1"/>
                </a:solidFill>
                <a:latin typeface="Calibri" panose="020F0502020204030204" pitchFamily="34" charset="0"/>
                <a:cs typeface="Calibri" panose="020F0502020204030204" pitchFamily="34" charset="0"/>
              </a:rPr>
              <a:t>mPLN</a:t>
            </a:r>
            <a:r>
              <a:rPr lang="en-US" dirty="0">
                <a:solidFill>
                  <a:schemeClr val="accent1"/>
                </a:solidFill>
                <a:latin typeface="Calibri" panose="020F0502020204030204" pitchFamily="34" charset="0"/>
                <a:cs typeface="Calibri" panose="020F0502020204030204" pitchFamily="34" charset="0"/>
              </a:rPr>
              <a:t>, </a:t>
            </a:r>
          </a:p>
          <a:p>
            <a:pPr marL="838190" lvl="2" indent="-380990">
              <a:buFont typeface="Arial" panose="020B0604020202020204" pitchFamily="34" charset="0"/>
              <a:buChar char="•"/>
              <a:defRPr/>
            </a:pPr>
            <a:r>
              <a:rPr lang="en-US" dirty="0">
                <a:solidFill>
                  <a:schemeClr val="accent3"/>
                </a:solidFill>
                <a:latin typeface="Calibri" panose="020F0502020204030204" pitchFamily="34" charset="0"/>
                <a:cs typeface="Calibri" panose="020F0502020204030204" pitchFamily="34" charset="0"/>
              </a:rPr>
              <a:t>municipal machines (JST </a:t>
            </a:r>
            <a:r>
              <a:rPr lang="pl-PL" dirty="0">
                <a:solidFill>
                  <a:schemeClr val="accent3"/>
                </a:solidFill>
                <a:latin typeface="Calibri" panose="020F0502020204030204" pitchFamily="34" charset="0"/>
                <a:cs typeface="Calibri" panose="020F0502020204030204" pitchFamily="34" charset="0"/>
              </a:rPr>
              <a:t>- </a:t>
            </a:r>
            <a:r>
              <a:rPr lang="en-US" dirty="0">
                <a:solidFill>
                  <a:schemeClr val="accent3"/>
                </a:solidFill>
                <a:latin typeface="Calibri" panose="020F0502020204030204" pitchFamily="34" charset="0"/>
                <a:cs typeface="Calibri" panose="020F0502020204030204" pitchFamily="34" charset="0"/>
              </a:rPr>
              <a:t>local government units).</a:t>
            </a:r>
          </a:p>
          <a:p>
            <a:pPr marL="380990" lvl="1" indent="-380990">
              <a:buFontTx/>
              <a:buChar char="-"/>
              <a:defRPr/>
            </a:pPr>
            <a:endParaRPr lang="en-US" dirty="0">
              <a:solidFill>
                <a:schemeClr val="accent3"/>
              </a:solidFill>
              <a:latin typeface="Calibri" panose="020F0502020204030204" pitchFamily="34" charset="0"/>
              <a:cs typeface="Calibri" panose="020F0502020204030204" pitchFamily="34" charset="0"/>
            </a:endParaRPr>
          </a:p>
          <a:p>
            <a:pPr marL="0" lvl="1">
              <a:defRPr/>
            </a:pPr>
            <a:r>
              <a:rPr lang="en-US" b="1" dirty="0">
                <a:solidFill>
                  <a:schemeClr val="accent3"/>
                </a:solidFill>
                <a:latin typeface="Calibri" panose="020F0502020204030204" pitchFamily="34" charset="0"/>
                <a:cs typeface="Calibri" panose="020F0502020204030204" pitchFamily="34" charset="0"/>
              </a:rPr>
              <a:t>Dealers network:</a:t>
            </a:r>
          </a:p>
          <a:p>
            <a:pPr marL="380990" lvl="1" indent="-380990">
              <a:buFont typeface="Arial" panose="020B0604020202020204" pitchFamily="34" charset="0"/>
              <a:buChar char="•"/>
              <a:defRPr/>
            </a:pPr>
            <a:r>
              <a:rPr lang="en-US" dirty="0">
                <a:solidFill>
                  <a:schemeClr val="accent3"/>
                </a:solidFill>
                <a:latin typeface="Calibri" panose="020F0502020204030204" pitchFamily="34" charset="0"/>
                <a:cs typeface="Calibri" panose="020F0502020204030204" pitchFamily="34" charset="0"/>
              </a:rPr>
              <a:t>7 own points (</a:t>
            </a:r>
            <a:r>
              <a:rPr lang="en-US" dirty="0" err="1">
                <a:solidFill>
                  <a:schemeClr val="accent3"/>
                </a:solidFill>
                <a:latin typeface="Calibri" panose="020F0502020204030204" pitchFamily="34" charset="0"/>
                <a:cs typeface="Calibri" panose="020F0502020204030204" pitchFamily="34" charset="0"/>
              </a:rPr>
              <a:t>Podlasie</a:t>
            </a:r>
            <a:r>
              <a:rPr lang="en-US" dirty="0">
                <a:solidFill>
                  <a:schemeClr val="accent3"/>
                </a:solidFill>
                <a:latin typeface="Calibri" panose="020F0502020204030204" pitchFamily="34" charset="0"/>
                <a:cs typeface="Calibri" panose="020F0502020204030204" pitchFamily="34" charset="0"/>
              </a:rPr>
              <a:t> – 4 points), </a:t>
            </a:r>
          </a:p>
          <a:p>
            <a:pPr marL="380990" lvl="1" indent="-380990">
              <a:buFont typeface="Arial" panose="020B0604020202020204" pitchFamily="34" charset="0"/>
              <a:buChar char="•"/>
              <a:defRPr/>
            </a:pPr>
            <a:r>
              <a:rPr lang="en-US" dirty="0">
                <a:solidFill>
                  <a:schemeClr val="accent3"/>
                </a:solidFill>
                <a:latin typeface="Calibri" panose="020F0502020204030204" pitchFamily="34" charset="0"/>
                <a:cs typeface="Calibri" panose="020F0502020204030204" pitchFamily="34" charset="0"/>
              </a:rPr>
              <a:t>108 of multi-brans-dealers sales points</a:t>
            </a:r>
            <a:endParaRPr lang="en-US" b="1" dirty="0">
              <a:solidFill>
                <a:schemeClr val="accent3"/>
              </a:solidFill>
              <a:latin typeface="Calibri" panose="020F0502020204030204" pitchFamily="34" charset="0"/>
              <a:cs typeface="Calibri" panose="020F0502020204030204" pitchFamily="34" charset="0"/>
            </a:endParaRPr>
          </a:p>
          <a:p>
            <a:pPr marL="0" lvl="1">
              <a:defRPr/>
            </a:pPr>
            <a:endParaRPr lang="en-US" b="1" dirty="0">
              <a:solidFill>
                <a:schemeClr val="accent3"/>
              </a:solidFill>
              <a:latin typeface="Calibri" panose="020F0502020204030204" pitchFamily="34" charset="0"/>
              <a:cs typeface="Calibri" panose="020F0502020204030204" pitchFamily="34" charset="0"/>
            </a:endParaRPr>
          </a:p>
        </p:txBody>
      </p:sp>
      <p:pic>
        <p:nvPicPr>
          <p:cNvPr id="6" name="Obraz 1">
            <a:extLst>
              <a:ext uri="{FF2B5EF4-FFF2-40B4-BE49-F238E27FC236}">
                <a16:creationId xmlns:a16="http://schemas.microsoft.com/office/drawing/2014/main" id="{F0E9E88A-334E-4ACB-84C1-2842B7A9E919}"/>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411552" y="4120028"/>
            <a:ext cx="2266819" cy="2114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ole tekstowe 7">
            <a:extLst>
              <a:ext uri="{FF2B5EF4-FFF2-40B4-BE49-F238E27FC236}">
                <a16:creationId xmlns:a16="http://schemas.microsoft.com/office/drawing/2014/main" id="{C3FFD8BC-B710-436C-A9BA-CDE3806293B0}"/>
              </a:ext>
            </a:extLst>
          </p:cNvPr>
          <p:cNvSpPr txBox="1"/>
          <p:nvPr/>
        </p:nvSpPr>
        <p:spPr>
          <a:xfrm>
            <a:off x="9960569" y="699167"/>
            <a:ext cx="2356774" cy="276999"/>
          </a:xfrm>
          <a:prstGeom prst="rect">
            <a:avLst/>
          </a:prstGeom>
          <a:noFill/>
        </p:spPr>
        <p:txBody>
          <a:bodyPr wrap="square" rtlCol="0">
            <a:spAutoFit/>
          </a:bodyPr>
          <a:lstStyle/>
          <a:p>
            <a:pPr marL="0" marR="0" lvl="0" indent="0" algn="l" defTabSz="467527"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schemeClr val="accent3"/>
                </a:solidFill>
                <a:effectLst/>
                <a:uLnTx/>
                <a:uFillTx/>
                <a:latin typeface="Calibri" panose="020F0502020204030204" pitchFamily="34" charset="0"/>
                <a:ea typeface="+mn-ea"/>
                <a:cs typeface="Calibri" panose="020F0502020204030204" pitchFamily="34" charset="0"/>
              </a:rPr>
              <a:t>PRONAR  </a:t>
            </a:r>
            <a:r>
              <a:rPr kumimoji="0" lang="pl-PL" sz="1200" b="1" i="0" u="none" strike="noStrike" kern="1200" cap="none" spc="0" normalizeH="0" baseline="0" noProof="0" dirty="0" err="1">
                <a:ln>
                  <a:noFill/>
                </a:ln>
                <a:solidFill>
                  <a:schemeClr val="accent3"/>
                </a:solidFill>
                <a:effectLst/>
                <a:uLnTx/>
                <a:uFillTx/>
                <a:latin typeface="Calibri" panose="020F0502020204030204" pitchFamily="34" charset="0"/>
                <a:ea typeface="+mn-ea"/>
                <a:cs typeface="Calibri" panose="020F0502020204030204" pitchFamily="34" charset="0"/>
              </a:rPr>
              <a:t>dealers</a:t>
            </a:r>
            <a:r>
              <a:rPr kumimoji="0" lang="pl-PL" sz="1200" b="1" i="0" u="none" strike="noStrike" kern="1200" cap="none" spc="0" normalizeH="0" baseline="0" noProof="0" dirty="0">
                <a:ln>
                  <a:noFill/>
                </a:ln>
                <a:solidFill>
                  <a:schemeClr val="accent3"/>
                </a:solidFill>
                <a:effectLst/>
                <a:uLnTx/>
                <a:uFillTx/>
                <a:latin typeface="Calibri" panose="020F0502020204030204" pitchFamily="34" charset="0"/>
                <a:ea typeface="+mn-ea"/>
                <a:cs typeface="Calibri" panose="020F0502020204030204" pitchFamily="34" charset="0"/>
              </a:rPr>
              <a:t> network</a:t>
            </a:r>
          </a:p>
        </p:txBody>
      </p:sp>
      <p:sp>
        <p:nvSpPr>
          <p:cNvPr id="11" name="pole tekstowe 10">
            <a:extLst>
              <a:ext uri="{FF2B5EF4-FFF2-40B4-BE49-F238E27FC236}">
                <a16:creationId xmlns:a16="http://schemas.microsoft.com/office/drawing/2014/main" id="{24E04F6B-215B-4885-AE86-90F2C88D064E}"/>
              </a:ext>
            </a:extLst>
          </p:cNvPr>
          <p:cNvSpPr txBox="1"/>
          <p:nvPr/>
        </p:nvSpPr>
        <p:spPr>
          <a:xfrm>
            <a:off x="8854869" y="3716192"/>
            <a:ext cx="3082750" cy="276999"/>
          </a:xfrm>
          <a:prstGeom prst="rect">
            <a:avLst/>
          </a:prstGeom>
          <a:noFill/>
        </p:spPr>
        <p:txBody>
          <a:bodyPr wrap="square" rtlCol="0">
            <a:spAutoFit/>
          </a:bodyPr>
          <a:lstStyle/>
          <a:p>
            <a:pPr marL="0" marR="0" lvl="0" indent="0" algn="l" defTabSz="467527" rtl="0" eaLnBrk="1" fontAlgn="auto" latinLnBrk="0" hangingPunct="1">
              <a:lnSpc>
                <a:spcPct val="100000"/>
              </a:lnSpc>
              <a:spcBef>
                <a:spcPts val="0"/>
              </a:spcBef>
              <a:spcAft>
                <a:spcPts val="0"/>
              </a:spcAft>
              <a:buClrTx/>
              <a:buSzTx/>
              <a:buFontTx/>
              <a:buNone/>
              <a:tabLst/>
              <a:defRPr/>
            </a:pPr>
            <a:r>
              <a:rPr kumimoji="0" lang="pl-PL" sz="1200" b="1" i="0" u="none" strike="noStrike" kern="1200" cap="none" spc="0" normalizeH="0" baseline="0" noProof="0" dirty="0">
                <a:ln>
                  <a:noFill/>
                </a:ln>
                <a:solidFill>
                  <a:schemeClr val="bg2"/>
                </a:solidFill>
                <a:effectLst/>
                <a:uLnTx/>
                <a:uFillTx/>
                <a:latin typeface="Calibri" panose="020F0502020204030204" pitchFamily="34" charset="0"/>
                <a:ea typeface="+mn-ea"/>
                <a:cs typeface="Calibri" panose="020F0502020204030204" pitchFamily="34" charset="0"/>
              </a:rPr>
              <a:t>CABP network</a:t>
            </a:r>
            <a:r>
              <a:rPr kumimoji="0" lang="pl-PL" sz="1200" b="1" i="0" u="none" strike="noStrike" kern="1200" cap="none" spc="0" normalizeH="0" baseline="0" noProof="0" dirty="0">
                <a:ln>
                  <a:noFill/>
                </a:ln>
                <a:solidFill>
                  <a:schemeClr val="accent3"/>
                </a:solidFill>
                <a:effectLst/>
                <a:uLnTx/>
                <a:uFillTx/>
                <a:latin typeface="Calibri" panose="020F0502020204030204" pitchFamily="34" charset="0"/>
                <a:ea typeface="+mn-ea"/>
                <a:cs typeface="Calibri" panose="020F0502020204030204" pitchFamily="34" charset="0"/>
              </a:rPr>
              <a:t> , </a:t>
            </a:r>
            <a:r>
              <a:rPr lang="en-US" sz="1200" b="1" dirty="0">
                <a:solidFill>
                  <a:schemeClr val="tx2">
                    <a:lumMod val="60000"/>
                    <a:lumOff val="40000"/>
                  </a:schemeClr>
                </a:solidFill>
                <a:latin typeface="Calibri" panose="020F0502020204030204" pitchFamily="34" charset="0"/>
                <a:cs typeface="Calibri" panose="020F0502020204030204" pitchFamily="34" charset="0"/>
              </a:rPr>
              <a:t>Red – </a:t>
            </a:r>
            <a:r>
              <a:rPr lang="pl-PL" sz="1200" b="1" dirty="0">
                <a:solidFill>
                  <a:schemeClr val="tx2">
                    <a:lumMod val="60000"/>
                    <a:lumOff val="40000"/>
                  </a:schemeClr>
                </a:solidFill>
                <a:latin typeface="Calibri" panose="020F0502020204030204" pitchFamily="34" charset="0"/>
                <a:cs typeface="Calibri" panose="020F0502020204030204" pitchFamily="34" charset="0"/>
              </a:rPr>
              <a:t>12 </a:t>
            </a:r>
            <a:r>
              <a:rPr lang="pl-PL" sz="1200" b="1" dirty="0" err="1">
                <a:solidFill>
                  <a:schemeClr val="tx2">
                    <a:lumMod val="60000"/>
                    <a:lumOff val="40000"/>
                  </a:schemeClr>
                </a:solidFill>
                <a:latin typeface="Calibri" panose="020F0502020204030204" pitchFamily="34" charset="0"/>
                <a:cs typeface="Calibri" panose="020F0502020204030204" pitchFamily="34" charset="0"/>
              </a:rPr>
              <a:t>new</a:t>
            </a:r>
            <a:r>
              <a:rPr lang="en-US" sz="1200" b="1" dirty="0">
                <a:solidFill>
                  <a:schemeClr val="tx2">
                    <a:lumMod val="60000"/>
                    <a:lumOff val="40000"/>
                  </a:schemeClr>
                </a:solidFill>
                <a:latin typeface="Calibri" panose="020F0502020204030204" pitchFamily="34" charset="0"/>
                <a:cs typeface="Calibri" panose="020F0502020204030204" pitchFamily="34" charset="0"/>
              </a:rPr>
              <a:t> </a:t>
            </a:r>
            <a:r>
              <a:rPr lang="pl-PL" sz="1200" b="1" dirty="0" err="1">
                <a:solidFill>
                  <a:schemeClr val="tx2">
                    <a:lumMod val="60000"/>
                    <a:lumOff val="40000"/>
                  </a:schemeClr>
                </a:solidFill>
                <a:latin typeface="Calibri" panose="020F0502020204030204" pitchFamily="34" charset="0"/>
                <a:cs typeface="Calibri" panose="020F0502020204030204" pitchFamily="34" charset="0"/>
              </a:rPr>
              <a:t>Agri</a:t>
            </a:r>
            <a:r>
              <a:rPr lang="pl-PL" sz="1200" b="1" dirty="0">
                <a:solidFill>
                  <a:schemeClr val="tx2">
                    <a:lumMod val="60000"/>
                    <a:lumOff val="40000"/>
                  </a:schemeClr>
                </a:solidFill>
                <a:latin typeface="Calibri" panose="020F0502020204030204" pitchFamily="34" charset="0"/>
                <a:cs typeface="Calibri" panose="020F0502020204030204" pitchFamily="34" charset="0"/>
              </a:rPr>
              <a:t> </a:t>
            </a:r>
            <a:r>
              <a:rPr lang="en-US" sz="1200" b="1" dirty="0">
                <a:solidFill>
                  <a:schemeClr val="tx2">
                    <a:lumMod val="60000"/>
                    <a:lumOff val="40000"/>
                  </a:schemeClr>
                </a:solidFill>
                <a:latin typeface="Calibri" panose="020F0502020204030204" pitchFamily="34" charset="0"/>
                <a:cs typeface="Calibri" panose="020F0502020204030204" pitchFamily="34" charset="0"/>
              </a:rPr>
              <a:t>Advisors </a:t>
            </a:r>
            <a:endParaRPr kumimoji="0" lang="en-US" sz="1200" b="1" i="0" u="none" strike="noStrike" kern="1200" cap="none" spc="0" normalizeH="0" baseline="0" noProof="0" dirty="0">
              <a:ln>
                <a:noFill/>
              </a:ln>
              <a:solidFill>
                <a:schemeClr val="tx2">
                  <a:lumMod val="60000"/>
                  <a:lumOff val="40000"/>
                </a:schemeClr>
              </a:solidFill>
              <a:effectLst/>
              <a:uLnTx/>
              <a:uFillTx/>
              <a:latin typeface="Calibri" panose="020F0502020204030204" pitchFamily="34" charset="0"/>
              <a:ea typeface="+mn-ea"/>
              <a:cs typeface="Calibri" panose="020F0502020204030204" pitchFamily="34" charset="0"/>
            </a:endParaRPr>
          </a:p>
        </p:txBody>
      </p:sp>
      <p:pic>
        <p:nvPicPr>
          <p:cNvPr id="4" name="Obraz 3">
            <a:extLst>
              <a:ext uri="{FF2B5EF4-FFF2-40B4-BE49-F238E27FC236}">
                <a16:creationId xmlns:a16="http://schemas.microsoft.com/office/drawing/2014/main" id="{E2C1B9E5-AB42-4F3F-80B6-4438B044AB5E}"/>
              </a:ext>
            </a:extLst>
          </p:cNvPr>
          <p:cNvPicPr>
            <a:picLocks noChangeAspect="1"/>
          </p:cNvPicPr>
          <p:nvPr/>
        </p:nvPicPr>
        <p:blipFill>
          <a:blip r:embed="rId4"/>
          <a:stretch>
            <a:fillRect/>
          </a:stretch>
        </p:blipFill>
        <p:spPr>
          <a:xfrm>
            <a:off x="9355001" y="1168201"/>
            <a:ext cx="2356774" cy="2123219"/>
          </a:xfrm>
          <a:prstGeom prst="rect">
            <a:avLst/>
          </a:prstGeom>
        </p:spPr>
      </p:pic>
      <p:cxnSp>
        <p:nvCxnSpPr>
          <p:cNvPr id="12" name="Łącznik prosty 11">
            <a:extLst>
              <a:ext uri="{FF2B5EF4-FFF2-40B4-BE49-F238E27FC236}">
                <a16:creationId xmlns:a16="http://schemas.microsoft.com/office/drawing/2014/main" id="{F6CD737E-616C-4F26-A202-08666460A8C1}"/>
              </a:ext>
            </a:extLst>
          </p:cNvPr>
          <p:cNvCxnSpPr>
            <a:cxnSpLocks/>
          </p:cNvCxnSpPr>
          <p:nvPr/>
        </p:nvCxnSpPr>
        <p:spPr>
          <a:xfrm>
            <a:off x="8970745" y="1059696"/>
            <a:ext cx="2741030" cy="1"/>
          </a:xfrm>
          <a:prstGeom prst="line">
            <a:avLst/>
          </a:prstGeom>
          <a:ln>
            <a:solidFill>
              <a:srgbClr val="7E93A5"/>
            </a:solidFill>
          </a:ln>
        </p:spPr>
        <p:style>
          <a:lnRef idx="1">
            <a:schemeClr val="accent1"/>
          </a:lnRef>
          <a:fillRef idx="0">
            <a:schemeClr val="accent1"/>
          </a:fillRef>
          <a:effectRef idx="0">
            <a:schemeClr val="accent1"/>
          </a:effectRef>
          <a:fontRef idx="minor">
            <a:schemeClr val="tx1"/>
          </a:fontRef>
        </p:style>
      </p:cxnSp>
      <p:cxnSp>
        <p:nvCxnSpPr>
          <p:cNvPr id="13" name="Łącznik prosty 12">
            <a:extLst>
              <a:ext uri="{FF2B5EF4-FFF2-40B4-BE49-F238E27FC236}">
                <a16:creationId xmlns:a16="http://schemas.microsoft.com/office/drawing/2014/main" id="{7E3BEDC0-5B25-4826-99F9-01D3D69139DC}"/>
              </a:ext>
            </a:extLst>
          </p:cNvPr>
          <p:cNvCxnSpPr>
            <a:cxnSpLocks/>
          </p:cNvCxnSpPr>
          <p:nvPr/>
        </p:nvCxnSpPr>
        <p:spPr>
          <a:xfrm>
            <a:off x="8946966" y="3999722"/>
            <a:ext cx="2741030" cy="1"/>
          </a:xfrm>
          <a:prstGeom prst="line">
            <a:avLst/>
          </a:prstGeom>
          <a:ln>
            <a:solidFill>
              <a:srgbClr val="7E93A5"/>
            </a:solidFill>
          </a:ln>
        </p:spPr>
        <p:style>
          <a:lnRef idx="1">
            <a:schemeClr val="accent1"/>
          </a:lnRef>
          <a:fillRef idx="0">
            <a:schemeClr val="accent1"/>
          </a:fillRef>
          <a:effectRef idx="0">
            <a:schemeClr val="accent1"/>
          </a:effectRef>
          <a:fontRef idx="minor">
            <a:schemeClr val="tx1"/>
          </a:fontRef>
        </p:style>
      </p:cxnSp>
      <p:pic>
        <p:nvPicPr>
          <p:cNvPr id="15" name="Obraz 14">
            <a:extLst>
              <a:ext uri="{FF2B5EF4-FFF2-40B4-BE49-F238E27FC236}">
                <a16:creationId xmlns:a16="http://schemas.microsoft.com/office/drawing/2014/main" id="{268AFBC0-289D-4DF3-982F-723E0EC1C15F}"/>
              </a:ext>
            </a:extLst>
          </p:cNvPr>
          <p:cNvPicPr>
            <a:picLocks noChangeAspect="1"/>
          </p:cNvPicPr>
          <p:nvPr/>
        </p:nvPicPr>
        <p:blipFill>
          <a:blip r:embed="rId5"/>
          <a:stretch>
            <a:fillRect/>
          </a:stretch>
        </p:blipFill>
        <p:spPr>
          <a:xfrm>
            <a:off x="480285" y="120714"/>
            <a:ext cx="802821" cy="802821"/>
          </a:xfrm>
          <a:prstGeom prst="rect">
            <a:avLst/>
          </a:prstGeom>
        </p:spPr>
      </p:pic>
      <p:sp>
        <p:nvSpPr>
          <p:cNvPr id="2" name="Nawias klamrowy zamykający 1">
            <a:extLst>
              <a:ext uri="{FF2B5EF4-FFF2-40B4-BE49-F238E27FC236}">
                <a16:creationId xmlns:a16="http://schemas.microsoft.com/office/drawing/2014/main" id="{96163AA7-D673-4416-AF14-F4ABFE808CF3}"/>
              </a:ext>
            </a:extLst>
          </p:cNvPr>
          <p:cNvSpPr/>
          <p:nvPr/>
        </p:nvSpPr>
        <p:spPr>
          <a:xfrm>
            <a:off x="5909912" y="3996536"/>
            <a:ext cx="186088" cy="5101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b="1" dirty="0"/>
          </a:p>
        </p:txBody>
      </p:sp>
      <p:sp>
        <p:nvSpPr>
          <p:cNvPr id="5" name="Prostokąt 4">
            <a:extLst>
              <a:ext uri="{FF2B5EF4-FFF2-40B4-BE49-F238E27FC236}">
                <a16:creationId xmlns:a16="http://schemas.microsoft.com/office/drawing/2014/main" id="{8D5EC8A5-B481-4E0F-9005-DBB80C5C4440}"/>
              </a:ext>
            </a:extLst>
          </p:cNvPr>
          <p:cNvSpPr/>
          <p:nvPr/>
        </p:nvSpPr>
        <p:spPr>
          <a:xfrm>
            <a:off x="6257859" y="3947856"/>
            <a:ext cx="2597010" cy="6074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latin typeface="Calibri" panose="020F0502020204030204" pitchFamily="34" charset="0"/>
                <a:ea typeface="Calibri" panose="020F0502020204030204" pitchFamily="34" charset="0"/>
                <a:cs typeface="Calibri" panose="020F0502020204030204" pitchFamily="34" charset="0"/>
              </a:rPr>
              <a:t>CABP focus</a:t>
            </a:r>
          </a:p>
          <a:p>
            <a:pPr algn="ctr"/>
            <a:r>
              <a:rPr lang="en-US" sz="1200" b="1" dirty="0">
                <a:latin typeface="Calibri" panose="020F0502020204030204" pitchFamily="34" charset="0"/>
                <a:ea typeface="Calibri" panose="020F0502020204030204" pitchFamily="34" charset="0"/>
                <a:cs typeface="Calibri" panose="020F0502020204030204" pitchFamily="34" charset="0"/>
              </a:rPr>
              <a:t>young farmers &amp; green assets</a:t>
            </a:r>
          </a:p>
        </p:txBody>
      </p:sp>
    </p:spTree>
    <p:extLst>
      <p:ext uri="{BB962C8B-B14F-4D97-AF65-F5344CB8AC3E}">
        <p14:creationId xmlns:p14="http://schemas.microsoft.com/office/powerpoint/2010/main" val="676152613"/>
      </p:ext>
    </p:extLst>
  </p:cSld>
  <p:clrMapOvr>
    <a:masterClrMapping/>
  </p:clrMapOvr>
</p:sld>
</file>

<file path=ppt/theme/theme1.xml><?xml version="1.0" encoding="utf-8"?>
<a:theme xmlns:a="http://schemas.openxmlformats.org/drawingml/2006/main" name="Credit Agricole motyw 16x9">
  <a:themeElements>
    <a:clrScheme name="Niestandardowy 1">
      <a:dk1>
        <a:srgbClr val="000000"/>
      </a:dk1>
      <a:lt1>
        <a:srgbClr val="FFFFFF"/>
      </a:lt1>
      <a:dk2>
        <a:srgbClr val="ED1B2F"/>
      </a:dk2>
      <a:lt2>
        <a:srgbClr val="81BC00"/>
      </a:lt2>
      <a:accent1>
        <a:srgbClr val="009597"/>
      </a:accent1>
      <a:accent2>
        <a:srgbClr val="BEC9D3"/>
      </a:accent2>
      <a:accent3>
        <a:srgbClr val="7E93A5"/>
      </a:accent3>
      <a:accent4>
        <a:srgbClr val="81BC00"/>
      </a:accent4>
      <a:accent5>
        <a:srgbClr val="70A300"/>
      </a:accent5>
      <a:accent6>
        <a:srgbClr val="ED1B2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tyw CA 2017" id="{A540E9FD-BE66-4743-B2B5-62DB9A71CE29}" vid="{EC7551C2-7E9D-E644-9EE6-357AB5371BA9}"/>
    </a:ext>
  </a:extLst>
</a:theme>
</file>

<file path=ppt/theme/theme2.xml><?xml version="1.0" encoding="utf-8"?>
<a:theme xmlns:a="http://schemas.openxmlformats.org/drawingml/2006/main" name="Projekt niestandardowy">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redit Agricole motyw 16x9">
  <a:themeElements>
    <a:clrScheme name="Niestandardowy 1">
      <a:dk1>
        <a:srgbClr val="000000"/>
      </a:dk1>
      <a:lt1>
        <a:srgbClr val="FFFFFF"/>
      </a:lt1>
      <a:dk2>
        <a:srgbClr val="ED1B2F"/>
      </a:dk2>
      <a:lt2>
        <a:srgbClr val="81BC00"/>
      </a:lt2>
      <a:accent1>
        <a:srgbClr val="009597"/>
      </a:accent1>
      <a:accent2>
        <a:srgbClr val="BEC9D3"/>
      </a:accent2>
      <a:accent3>
        <a:srgbClr val="7E93A5"/>
      </a:accent3>
      <a:accent4>
        <a:srgbClr val="81BC00"/>
      </a:accent4>
      <a:accent5>
        <a:srgbClr val="70A300"/>
      </a:accent5>
      <a:accent6>
        <a:srgbClr val="ED1B2F"/>
      </a:accent6>
      <a:hlink>
        <a:srgbClr val="000000"/>
      </a:hlink>
      <a:folHlink>
        <a:srgbClr val="000000"/>
      </a:folHlink>
    </a:clrScheme>
    <a:fontScheme name="ARIAL -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tyw CA 2017" id="{A540E9FD-BE66-4743-B2B5-62DB9A71CE29}" vid="{EC7551C2-7E9D-E644-9EE6-357AB5371BA9}"/>
    </a:ext>
  </a:extLst>
</a:theme>
</file>

<file path=ppt/theme/theme4.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akiet 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Pakiet 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Nr_x0020_dokumentu_x0020_GW xmlns="0fa5dd19-a8f1-4756-a893-13bcb25a4c7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2F290305BCA1F64B876FE524D0984BE1" ma:contentTypeVersion="1" ma:contentTypeDescription="Utwórz nowy dokument." ma:contentTypeScope="" ma:versionID="31ec26a3b05cf258048e3015488a0f00">
  <xsd:schema xmlns:xsd="http://www.w3.org/2001/XMLSchema" xmlns:xs="http://www.w3.org/2001/XMLSchema" xmlns:p="http://schemas.microsoft.com/office/2006/metadata/properties" xmlns:ns2="0fa5dd19-a8f1-4756-a893-13bcb25a4c77" targetNamespace="http://schemas.microsoft.com/office/2006/metadata/properties" ma:root="true" ma:fieldsID="579f8a579108428f7fe5ffca38fb2452" ns2:_="">
    <xsd:import namespace="0fa5dd19-a8f1-4756-a893-13bcb25a4c77"/>
    <xsd:element name="properties">
      <xsd:complexType>
        <xsd:sequence>
          <xsd:element name="documentManagement">
            <xsd:complexType>
              <xsd:all>
                <xsd:element ref="ns2:Nr_x0020_dokumentu_x0020_G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a5dd19-a8f1-4756-a893-13bcb25a4c77" elementFormDefault="qualified">
    <xsd:import namespace="http://schemas.microsoft.com/office/2006/documentManagement/types"/>
    <xsd:import namespace="http://schemas.microsoft.com/office/infopath/2007/PartnerControls"/>
    <xsd:element name="Nr_x0020_dokumentu_x0020_GW" ma:index="8" nillable="true" ma:displayName="Nr dokumentu GW" ma:decimals="0" ma:internalName="Nr_x0020_dokumentu_x0020_GW">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144C9E-AA55-4025-A137-2CF1538FA566}">
  <ds:schemaRefs>
    <ds:schemaRef ds:uri="http://purl.org/dc/terms/"/>
    <ds:schemaRef ds:uri="http://schemas.openxmlformats.org/package/2006/metadata/core-properties"/>
    <ds:schemaRef ds:uri="0fa5dd19-a8f1-4756-a893-13bcb25a4c77"/>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52EE1664-8120-4E35-85AB-F51AD814C60C}">
  <ds:schemaRefs>
    <ds:schemaRef ds:uri="http://schemas.microsoft.com/sharepoint/v3/contenttype/forms"/>
  </ds:schemaRefs>
</ds:datastoreItem>
</file>

<file path=customXml/itemProps3.xml><?xml version="1.0" encoding="utf-8"?>
<ds:datastoreItem xmlns:ds="http://schemas.openxmlformats.org/officeDocument/2006/customXml" ds:itemID="{6EB8ECC0-D49B-4E4D-962C-128F6146A24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a5dd19-a8f1-4756-a893-13bcb25a4c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18982</TotalTime>
  <Words>3044</Words>
  <Application>Microsoft Office PowerPoint</Application>
  <PresentationFormat>Panoramiczny</PresentationFormat>
  <Paragraphs>537</Paragraphs>
  <Slides>22</Slides>
  <Notes>19</Notes>
  <HiddenSlides>0</HiddenSlides>
  <MMClips>0</MMClips>
  <ScaleCrop>false</ScaleCrop>
  <HeadingPairs>
    <vt:vector size="6" baseType="variant">
      <vt:variant>
        <vt:lpstr>Używane czcionki</vt:lpstr>
      </vt:variant>
      <vt:variant>
        <vt:i4>6</vt:i4>
      </vt:variant>
      <vt:variant>
        <vt:lpstr>Motyw</vt:lpstr>
      </vt:variant>
      <vt:variant>
        <vt:i4>3</vt:i4>
      </vt:variant>
      <vt:variant>
        <vt:lpstr>Tytuły slajdów</vt:lpstr>
      </vt:variant>
      <vt:variant>
        <vt:i4>22</vt:i4>
      </vt:variant>
    </vt:vector>
  </HeadingPairs>
  <TitlesOfParts>
    <vt:vector size="31" baseType="lpstr">
      <vt:lpstr>Aptos</vt:lpstr>
      <vt:lpstr>Arial</vt:lpstr>
      <vt:lpstr>Arial Black</vt:lpstr>
      <vt:lpstr>Calibri</vt:lpstr>
      <vt:lpstr>Calibri Light</vt:lpstr>
      <vt:lpstr>Wingdings</vt:lpstr>
      <vt:lpstr>Credit Agricole motyw 16x9</vt:lpstr>
      <vt:lpstr>Projekt niestandardowy</vt:lpstr>
      <vt:lpstr>1_Credit Agricole motyw 16x9</vt:lpstr>
      <vt:lpstr>Prezentacja programu PowerPoint</vt:lpstr>
      <vt:lpstr>Prezentacja programu PowerPoint</vt:lpstr>
      <vt:lpstr>Insurances: crop, equipment, and farm insurances as the main sources of revenues. Under discussion renumeration for insurance sales to Advisors. </vt:lpstr>
      <vt:lpstr>Insurances: current agri insurance model and process in CABP  </vt:lpstr>
      <vt:lpstr>Prezentacja programu PowerPoint</vt:lpstr>
      <vt:lpstr>Executive summary (1/2)</vt:lpstr>
      <vt:lpstr>Executive summary (2/2)</vt:lpstr>
      <vt:lpstr>Prezentacja programu PowerPoint</vt:lpstr>
      <vt:lpstr>PRONAR – „door opener”  </vt:lpstr>
      <vt:lpstr>Multi-brand dealers characteristics – examples </vt:lpstr>
      <vt:lpstr>Business plan for multi-brand dealers acquisition</vt:lpstr>
      <vt:lpstr>Prezentacja programu PowerPoint</vt:lpstr>
      <vt:lpstr>Prezentacja programu PowerPoint</vt:lpstr>
      <vt:lpstr>The process of approving dealers to cooperate with the Bank</vt:lpstr>
      <vt:lpstr>Prezentacja programu PowerPoint</vt:lpstr>
      <vt:lpstr>Prezentacja programu PowerPoint</vt:lpstr>
      <vt:lpstr>Prezentacja programu PowerPoint</vt:lpstr>
      <vt:lpstr>Prezentacja programu PowerPoint</vt:lpstr>
      <vt:lpstr>Prezentacja programu PowerPoint</vt:lpstr>
      <vt:lpstr>Commercial Partnerships: maintaining and dev. a strong source of leads and new customers, supported by automated decisions in AgriFlow and new sectors.</vt:lpstr>
      <vt:lpstr>Commercial Partnerships: growth in the numbers of commercial partnerships (+18) thanks new strategy sectors adjustment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Bartosz Fabianowicz</dc:creator>
  <cp:lastModifiedBy>Arkadiusz Krygier</cp:lastModifiedBy>
  <cp:revision>457</cp:revision>
  <cp:lastPrinted>2025-01-31T10:43:24Z</cp:lastPrinted>
  <dcterms:created xsi:type="dcterms:W3CDTF">2025-01-17T09:28:27Z</dcterms:created>
  <dcterms:modified xsi:type="dcterms:W3CDTF">2026-03-03T11:36:54Z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0x0101002F290305BCA1F64B876FE524D0984BE1</vt:lpwstr>
  </property>
</Properties>
</file>