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82" r:id="rId4"/>
    <p:sldId id="259" r:id="rId5"/>
    <p:sldId id="280" r:id="rId6"/>
    <p:sldId id="281" r:id="rId7"/>
    <p:sldId id="284"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lghany Hindam" initials="AH" lastIdx="4" clrIdx="0">
    <p:extLst>
      <p:ext uri="{19B8F6BF-5375-455C-9EA6-DF929625EA0E}">
        <p15:presenceInfo xmlns:p15="http://schemas.microsoft.com/office/powerpoint/2012/main" userId="S-1-5-21-1177238915-2139871995-839522115-242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a:srgbClr val="838383"/>
    <a:srgbClr val="00ACC1"/>
    <a:srgbClr val="24A4A6"/>
    <a:srgbClr val="009597"/>
    <a:srgbClr val="006264"/>
    <a:srgbClr val="E7EFEF"/>
    <a:srgbClr val="B48900"/>
    <a:srgbClr val="9B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autoAdjust="0"/>
  </p:normalViewPr>
  <p:slideViewPr>
    <p:cSldViewPr snapToGrid="0" showGuides="1">
      <p:cViewPr varScale="1">
        <p:scale>
          <a:sx n="85" d="100"/>
          <a:sy n="85" d="100"/>
        </p:scale>
        <p:origin x="590" y="67"/>
      </p:cViewPr>
      <p:guideLst>
        <p:guide orient="horz" pos="2160"/>
        <p:guide pos="3840"/>
      </p:guideLst>
    </p:cSldViewPr>
  </p:slideViewPr>
  <p:outlineViewPr>
    <p:cViewPr>
      <p:scale>
        <a:sx n="66" d="100"/>
        <a:sy n="66"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49" d="100"/>
          <a:sy n="49" d="100"/>
        </p:scale>
        <p:origin x="291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FC3047-8BC5-447F-8637-AA417937AD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63DF70E-134E-4F17-BF15-A31E0A425A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BDA55-7CBD-4123-8A9E-30AA3D7A9896}" type="datetimeFigureOut">
              <a:rPr lang="fr-FR" smtClean="0"/>
              <a:t>21/01/2026</a:t>
            </a:fld>
            <a:endParaRPr lang="fr-FR"/>
          </a:p>
        </p:txBody>
      </p:sp>
      <p:sp>
        <p:nvSpPr>
          <p:cNvPr id="4" name="Espace réservé du pied de page 3">
            <a:extLst>
              <a:ext uri="{FF2B5EF4-FFF2-40B4-BE49-F238E27FC236}">
                <a16:creationId xmlns:a16="http://schemas.microsoft.com/office/drawing/2014/main" id="{701FF280-FD97-44F9-9035-541314C344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D8808BD-65BD-4336-A3F2-E2C2A32C0D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98439-A425-4340-9811-8CB32256CDDA}" type="slidenum">
              <a:rPr lang="fr-FR" smtClean="0"/>
              <a:t>‹#›</a:t>
            </a:fld>
            <a:endParaRPr lang="fr-FR"/>
          </a:p>
        </p:txBody>
      </p:sp>
    </p:spTree>
    <p:extLst>
      <p:ext uri="{BB962C8B-B14F-4D97-AF65-F5344CB8AC3E}">
        <p14:creationId xmlns:p14="http://schemas.microsoft.com/office/powerpoint/2010/main" val="369863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30B54-B498-4DC0-90E2-E4C4DFE9BCCA}" type="datetimeFigureOut">
              <a:rPr lang="fr-FR" smtClean="0"/>
              <a:t>21/01/2026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BD9EF-1AA2-4759-8280-CF59376D338D}" type="slidenum">
              <a:rPr lang="fr-FR" smtClean="0"/>
              <a:t>‹#›</a:t>
            </a:fld>
            <a:endParaRPr lang="fr-FR"/>
          </a:p>
        </p:txBody>
      </p:sp>
    </p:spTree>
    <p:extLst>
      <p:ext uri="{BB962C8B-B14F-4D97-AF65-F5344CB8AC3E}">
        <p14:creationId xmlns:p14="http://schemas.microsoft.com/office/powerpoint/2010/main" val="55683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avec photo">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4207"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6230470" y="731743"/>
            <a:ext cx="5580000" cy="2414623"/>
          </a:xfrm>
        </p:spPr>
        <p:txBody>
          <a:bodyPr anchor="b">
            <a:normAutofit/>
          </a:bodyPr>
          <a:lstStyle>
            <a:lvl1pPr algn="l" defTabSz="360000">
              <a:lnSpc>
                <a:spcPct val="85000"/>
              </a:lnSpc>
              <a:tabLst/>
              <a:defRPr sz="4400"/>
            </a:lvl1pPr>
          </a:lstStyle>
          <a:p>
            <a:r>
              <a:rPr lang="en-US"/>
              <a:t>Click to edit Master title style</a:t>
            </a:r>
            <a:endParaRPr lang="fr-FR" dirty="0"/>
          </a:p>
        </p:txBody>
      </p:sp>
      <p:cxnSp>
        <p:nvCxnSpPr>
          <p:cNvPr id="17" name="Connecteur droit 16">
            <a:extLst>
              <a:ext uri="{FF2B5EF4-FFF2-40B4-BE49-F238E27FC236}">
                <a16:creationId xmlns:a16="http://schemas.microsoft.com/office/drawing/2014/main" id="{88175086-68EB-4950-BC23-A9DFECDDDE2E}"/>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8309" y="641844"/>
            <a:ext cx="4722740" cy="5122218"/>
          </a:xfrm>
          <a:prstGeom prst="rect">
            <a:avLst/>
          </a:prstGeom>
        </p:spPr>
      </p:pic>
      <p:pic>
        <p:nvPicPr>
          <p:cNvPr id="9" name="Picture 8"/>
          <p:cNvPicPr>
            <a:picLocks noChangeAspect="1"/>
          </p:cNvPicPr>
          <p:nvPr userDrawn="1"/>
        </p:nvPicPr>
        <p:blipFill>
          <a:blip r:embed="rId3"/>
          <a:stretch>
            <a:fillRect/>
          </a:stretch>
        </p:blipFill>
        <p:spPr>
          <a:xfrm>
            <a:off x="6414349" y="4727873"/>
            <a:ext cx="5131031" cy="1341571"/>
          </a:xfrm>
          <a:prstGeom prst="rect">
            <a:avLst/>
          </a:prstGeom>
        </p:spPr>
      </p:pic>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6230470" y="3056037"/>
            <a:ext cx="5580000" cy="2340000"/>
          </a:xfrm>
        </p:spPr>
        <p:txBody>
          <a:bodyPr anchor="t"/>
          <a:lstStyle>
            <a:lvl1pPr marL="0" indent="0" algn="l" defTabSz="360000">
              <a:lnSpc>
                <a:spcPct val="85000"/>
              </a:lnSpc>
              <a:buNone/>
              <a:tabLst/>
              <a:defRPr sz="4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Tree>
    <p:extLst>
      <p:ext uri="{BB962C8B-B14F-4D97-AF65-F5344CB8AC3E}">
        <p14:creationId xmlns:p14="http://schemas.microsoft.com/office/powerpoint/2010/main" val="13744821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6414349" y="4727873"/>
            <a:ext cx="5131031" cy="1341571"/>
          </a:xfrm>
          <a:prstGeom prst="rect">
            <a:avLst/>
          </a:prstGeom>
        </p:spPr>
      </p:pic>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71928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2" name="Titre 1">
            <a:extLst>
              <a:ext uri="{FF2B5EF4-FFF2-40B4-BE49-F238E27FC236}">
                <a16:creationId xmlns:a16="http://schemas.microsoft.com/office/drawing/2014/main" id="{2930B45F-AEDD-411B-9BBC-1B13EFEDC0E7}"/>
              </a:ext>
            </a:extLst>
          </p:cNvPr>
          <p:cNvSpPr>
            <a:spLocks noGrp="1"/>
          </p:cNvSpPr>
          <p:nvPr>
            <p:ph type="ctrTitle"/>
          </p:nvPr>
        </p:nvSpPr>
        <p:spPr>
          <a:xfrm>
            <a:off x="720000" y="460800"/>
            <a:ext cx="10980000" cy="2520000"/>
          </a:xfrm>
        </p:spPr>
        <p:txBody>
          <a:bodyPr anchor="b">
            <a:normAutofit/>
          </a:bodyPr>
          <a:lstStyle>
            <a:lvl1pPr algn="l" defTabSz="360000">
              <a:lnSpc>
                <a:spcPct val="85000"/>
              </a:lnSpc>
              <a:tabLst/>
              <a:defRPr sz="5400"/>
            </a:lvl1pPr>
          </a:lstStyle>
          <a:p>
            <a:r>
              <a:rPr lang="en-US"/>
              <a:t>Click to edit Master title style</a:t>
            </a:r>
            <a:endParaRPr lang="fr-FR" dirty="0"/>
          </a:p>
        </p:txBody>
      </p:sp>
      <p:sp>
        <p:nvSpPr>
          <p:cNvPr id="13" name="Sous-titre 2">
            <a:extLst>
              <a:ext uri="{FF2B5EF4-FFF2-40B4-BE49-F238E27FC236}">
                <a16:creationId xmlns:a16="http://schemas.microsoft.com/office/drawing/2014/main" id="{9B55D30E-725C-43C0-B80E-301FBBB3B6E0}"/>
              </a:ext>
            </a:extLst>
          </p:cNvPr>
          <p:cNvSpPr>
            <a:spLocks noGrp="1"/>
          </p:cNvSpPr>
          <p:nvPr>
            <p:ph type="subTitle" idx="1"/>
          </p:nvPr>
        </p:nvSpPr>
        <p:spPr>
          <a:xfrm>
            <a:off x="720000" y="2890800"/>
            <a:ext cx="10980000" cy="2340000"/>
          </a:xfrm>
        </p:spPr>
        <p:txBody>
          <a:bodyPr anchor="t">
            <a:norm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cxnSp>
        <p:nvCxnSpPr>
          <p:cNvPr id="7" name="Connecteur droit 6">
            <a:extLst>
              <a:ext uri="{FF2B5EF4-FFF2-40B4-BE49-F238E27FC236}">
                <a16:creationId xmlns:a16="http://schemas.microsoft.com/office/drawing/2014/main" id="{35F25D88-16F6-4D3B-8C17-BA11C25DC62C}"/>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41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9F42C373-ED48-49D9-A3E7-74C5F8A1C44A}" type="datetime1">
              <a:rPr lang="fr-FR" smtClean="0"/>
              <a:t>21/01/2026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fr-FR"/>
              <a:t>-  Titre de la présentation</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a:t>
            </a:fld>
            <a:endParaRPr lang="fr-FR"/>
          </a:p>
        </p:txBody>
      </p:sp>
      <p:sp>
        <p:nvSpPr>
          <p:cNvPr id="13" name="Titre 1">
            <a:extLst>
              <a:ext uri="{FF2B5EF4-FFF2-40B4-BE49-F238E27FC236}">
                <a16:creationId xmlns:a16="http://schemas.microsoft.com/office/drawing/2014/main" id="{EB846008-EFE2-47B0-B7F8-92425D08C318}"/>
              </a:ext>
            </a:extLst>
          </p:cNvPr>
          <p:cNvSpPr>
            <a:spLocks noGrp="1"/>
          </p:cNvSpPr>
          <p:nvPr>
            <p:ph type="ctrTitle"/>
          </p:nvPr>
        </p:nvSpPr>
        <p:spPr>
          <a:xfrm>
            <a:off x="720000" y="462061"/>
            <a:ext cx="10980000" cy="2520000"/>
          </a:xfrm>
        </p:spPr>
        <p:txBody>
          <a:bodyPr anchor="b">
            <a:normAutofit/>
          </a:bodyPr>
          <a:lstStyle>
            <a:lvl1pPr algn="l" defTabSz="360000">
              <a:lnSpc>
                <a:spcPct val="85000"/>
              </a:lnSpc>
              <a:tabLst/>
              <a:defRPr sz="5400"/>
            </a:lvl1pPr>
          </a:lstStyle>
          <a:p>
            <a:r>
              <a:rPr lang="en-US"/>
              <a:t>Click to edit Master title style</a:t>
            </a:r>
            <a:endParaRPr lang="fr-FR" dirty="0"/>
          </a:p>
        </p:txBody>
      </p:sp>
      <p:sp>
        <p:nvSpPr>
          <p:cNvPr id="14" name="Sous-titre 2">
            <a:extLst>
              <a:ext uri="{FF2B5EF4-FFF2-40B4-BE49-F238E27FC236}">
                <a16:creationId xmlns:a16="http://schemas.microsoft.com/office/drawing/2014/main" id="{21BC1F89-C2D8-4D79-A074-D1E96076541C}"/>
              </a:ext>
            </a:extLst>
          </p:cNvPr>
          <p:cNvSpPr>
            <a:spLocks noGrp="1"/>
          </p:cNvSpPr>
          <p:nvPr>
            <p:ph type="subTitle" idx="1"/>
          </p:nvPr>
        </p:nvSpPr>
        <p:spPr>
          <a:xfrm>
            <a:off x="720000" y="2891731"/>
            <a:ext cx="10980000" cy="2340000"/>
          </a:xfrm>
        </p:spPr>
        <p:txBody>
          <a:bodyPr anchor="t">
            <a:noAutofit/>
          </a:bodyPr>
          <a:lstStyle>
            <a:lvl1pPr marL="0" indent="0" algn="l" defTabSz="360000">
              <a:lnSpc>
                <a:spcPct val="85000"/>
              </a:lnSpc>
              <a:buNone/>
              <a:tabLst/>
              <a:defRPr sz="54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Tree>
    <p:extLst>
      <p:ext uri="{BB962C8B-B14F-4D97-AF65-F5344CB8AC3E}">
        <p14:creationId xmlns:p14="http://schemas.microsoft.com/office/powerpoint/2010/main" val="347338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10800000" cy="432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20B38CFD-3C70-474F-87FE-73F70D80645B}" type="datetime1">
              <a:rPr lang="fr-FR" smtClean="0"/>
              <a:t>21/01/2026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fr-FR"/>
              <a:t>-  Titre de la présentation</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657475"/>
            <a:ext cx="10800000" cy="318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a:t>Click to edit Master title style</a:t>
            </a:r>
            <a:endParaRPr lang="fr-FR" dirty="0"/>
          </a:p>
        </p:txBody>
      </p:sp>
    </p:spTree>
    <p:extLst>
      <p:ext uri="{BB962C8B-B14F-4D97-AF65-F5344CB8AC3E}">
        <p14:creationId xmlns:p14="http://schemas.microsoft.com/office/powerpoint/2010/main" val="30829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19997" y="2124916"/>
            <a:ext cx="6480000" cy="720000"/>
          </a:xfrm>
        </p:spPr>
        <p:txBody>
          <a:bodyPr anchor="t"/>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74E6A647-4CCE-45A0-A1E4-593DF6E58788}" type="datetime1">
              <a:rPr lang="fr-FR" smtClean="0"/>
              <a:t>21/01/2026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fr-FR"/>
              <a:t>-  Titre de la présentation</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719999" y="2993652"/>
            <a:ext cx="6480000" cy="28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a:t>Click to edit Master title style</a:t>
            </a:r>
            <a:endParaRPr lang="fr-FR" dirty="0"/>
          </a:p>
        </p:txBody>
      </p:sp>
      <p:sp>
        <p:nvSpPr>
          <p:cNvPr id="6" name="Espace réservé du graphique 5">
            <a:extLst>
              <a:ext uri="{FF2B5EF4-FFF2-40B4-BE49-F238E27FC236}">
                <a16:creationId xmlns:a16="http://schemas.microsoft.com/office/drawing/2014/main" id="{5B4A068C-20AD-4FFB-9C49-0DC3A94E5C56}"/>
              </a:ext>
            </a:extLst>
          </p:cNvPr>
          <p:cNvSpPr>
            <a:spLocks noGrp="1"/>
          </p:cNvSpPr>
          <p:nvPr>
            <p:ph type="chart" sz="quarter" idx="14"/>
          </p:nvPr>
        </p:nvSpPr>
        <p:spPr>
          <a:xfrm>
            <a:off x="7389158" y="2125662"/>
            <a:ext cx="3998842" cy="3747989"/>
          </a:xfrm>
          <a:solidFill>
            <a:schemeClr val="bg1">
              <a:lumMod val="95000"/>
            </a:schemeClr>
          </a:solidFill>
        </p:spPr>
        <p:txBody>
          <a:bodyPr anchor="ctr"/>
          <a:lstStyle>
            <a:lvl1pPr algn="ctr">
              <a:defRPr/>
            </a:lvl1pPr>
          </a:lstStyle>
          <a:p>
            <a:r>
              <a:rPr lang="en-US"/>
              <a:t>Click icon to add chart</a:t>
            </a:r>
            <a:endParaRPr lang="fr-FR"/>
          </a:p>
        </p:txBody>
      </p:sp>
    </p:spTree>
    <p:extLst>
      <p:ext uri="{BB962C8B-B14F-4D97-AF65-F5344CB8AC3E}">
        <p14:creationId xmlns:p14="http://schemas.microsoft.com/office/powerpoint/2010/main" val="376650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6480000" y="6174395"/>
            <a:ext cx="4320000" cy="252000"/>
          </a:xfrm>
        </p:spPr>
        <p:txBody>
          <a:bodyPr anchor="ctr"/>
          <a:lstStyle>
            <a:lvl1pPr marL="0" indent="0" algn="r">
              <a:buNone/>
              <a:defRPr sz="10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a:xfrm>
            <a:off x="1138238" y="6174395"/>
            <a:ext cx="828017" cy="252000"/>
          </a:xfrm>
          <a:prstGeom prst="rect">
            <a:avLst/>
          </a:prstGeom>
        </p:spPr>
        <p:txBody>
          <a:bodyPr/>
          <a:lstStyle/>
          <a:p>
            <a:fld id="{D67BF204-B52D-4221-9F94-875BD33580E6}" type="datetime1">
              <a:rPr lang="fr-FR" smtClean="0"/>
              <a:t>21/01/2026</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a:xfrm>
            <a:off x="1852612" y="6174395"/>
            <a:ext cx="4320000" cy="252000"/>
          </a:xfrm>
        </p:spPr>
        <p:txBody>
          <a:bodyPr/>
          <a:lstStyle/>
          <a:p>
            <a:r>
              <a:rPr lang="fr-FR"/>
              <a:t>-  Titre de la présentation</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a:t>
            </a:fld>
            <a:endParaRPr lang="fr-FR"/>
          </a:p>
        </p:txBody>
      </p:sp>
      <p:sp>
        <p:nvSpPr>
          <p:cNvPr id="4" name="Titre 3">
            <a:extLst>
              <a:ext uri="{FF2B5EF4-FFF2-40B4-BE49-F238E27FC236}">
                <a16:creationId xmlns:a16="http://schemas.microsoft.com/office/drawing/2014/main" id="{D4E7EC6F-59D9-4EE7-89BA-68CAF6A316B2}"/>
              </a:ext>
            </a:extLst>
          </p:cNvPr>
          <p:cNvSpPr>
            <a:spLocks noGrp="1"/>
          </p:cNvSpPr>
          <p:nvPr>
            <p:ph type="title"/>
          </p:nvPr>
        </p:nvSpPr>
        <p:spPr>
          <a:xfrm>
            <a:off x="719999" y="624956"/>
            <a:ext cx="10800000" cy="900000"/>
          </a:xfrm>
        </p:spPr>
        <p:txBody>
          <a:bodyPr/>
          <a:lstStyle/>
          <a:p>
            <a:r>
              <a:rPr lang="en-US"/>
              <a:t>Click to edit Master title style</a:t>
            </a:r>
            <a:endParaRPr lang="fr-FR" dirty="0"/>
          </a:p>
        </p:txBody>
      </p:sp>
      <p:sp>
        <p:nvSpPr>
          <p:cNvPr id="12" name="Espace réservé pour une image  2">
            <a:extLst>
              <a:ext uri="{FF2B5EF4-FFF2-40B4-BE49-F238E27FC236}">
                <a16:creationId xmlns:a16="http://schemas.microsoft.com/office/drawing/2014/main" id="{37D94D00-328F-462D-A767-108EAF86E589}"/>
              </a:ext>
            </a:extLst>
          </p:cNvPr>
          <p:cNvSpPr>
            <a:spLocks noGrp="1"/>
          </p:cNvSpPr>
          <p:nvPr>
            <p:ph type="pic" idx="14"/>
          </p:nvPr>
        </p:nvSpPr>
        <p:spPr>
          <a:xfrm>
            <a:off x="828000" y="1728000"/>
            <a:ext cx="10535920" cy="4084479"/>
          </a:xfrm>
          <a:solidFill>
            <a:schemeClr val="bg1">
              <a:lumMod val="95000"/>
            </a:schemeClr>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Tree>
    <p:extLst>
      <p:ext uri="{BB962C8B-B14F-4D97-AF65-F5344CB8AC3E}">
        <p14:creationId xmlns:p14="http://schemas.microsoft.com/office/powerpoint/2010/main" val="3618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559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999" y="594000"/>
            <a:ext cx="10800000" cy="900000"/>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999" y="2638800"/>
            <a:ext cx="10800000" cy="306000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138238" y="6174395"/>
            <a:ext cx="828017" cy="252000"/>
          </a:xfrm>
          <a:prstGeom prst="rect">
            <a:avLst/>
          </a:prstGeom>
        </p:spPr>
        <p:txBody>
          <a:bodyPr vert="horz" lIns="91440" tIns="45720" rIns="91440" bIns="45720" rtlCol="0" anchor="ctr">
            <a:normAutofit/>
          </a:bodyPr>
          <a:lstStyle>
            <a:lvl1pPr algn="r">
              <a:defRPr sz="1000" b="1">
                <a:solidFill>
                  <a:schemeClr val="bg2"/>
                </a:solidFill>
              </a:defRPr>
            </a:lvl1pPr>
          </a:lstStyle>
          <a:p>
            <a:fld id="{DC00C446-2BD5-4E33-87A6-359237703AFB}" type="datetime1">
              <a:rPr lang="fr-FR" smtClean="0"/>
              <a:t>21/01/2026</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852612" y="6174395"/>
            <a:ext cx="4320000" cy="252000"/>
          </a:xfrm>
          <a:prstGeom prst="rect">
            <a:avLst/>
          </a:prstGeom>
        </p:spPr>
        <p:txBody>
          <a:bodyPr vert="horz" lIns="91440" tIns="45720" rIns="91440" bIns="45720" rtlCol="0" anchor="ctr">
            <a:normAutofit/>
          </a:bodyPr>
          <a:lstStyle>
            <a:lvl1pPr algn="l">
              <a:defRPr sz="1000" b="1" cap="all" baseline="0">
                <a:solidFill>
                  <a:schemeClr val="accent1"/>
                </a:solidFill>
              </a:defRPr>
            </a:lvl1pPr>
          </a:lstStyle>
          <a:p>
            <a:r>
              <a:rPr lang="fr-FR"/>
              <a:t>-  Titre de la présentation</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05996" y="6174395"/>
            <a:ext cx="540000" cy="252000"/>
          </a:xfrm>
          <a:prstGeom prst="rect">
            <a:avLst/>
          </a:prstGeom>
        </p:spPr>
        <p:txBody>
          <a:bodyPr vert="horz" lIns="91440" tIns="45720" rIns="91440" bIns="45720" rtlCol="0" anchor="ctr">
            <a:normAutofit/>
          </a:bodyPr>
          <a:lstStyle>
            <a:lvl1pPr algn="l">
              <a:defRPr sz="1000" b="1">
                <a:solidFill>
                  <a:schemeClr val="bg2"/>
                </a:solidFill>
              </a:defRPr>
            </a:lvl1pPr>
          </a:lstStyle>
          <a:p>
            <a:fld id="{975A587B-5814-4D9B-9598-FE9CB954CB01}" type="slidenum">
              <a:rPr lang="fr-FR" smtClean="0"/>
              <a:pPr/>
              <a:t>‹#›</a:t>
            </a:fld>
            <a:endParaRPr lang="fr-FR" dirty="0"/>
          </a:p>
        </p:txBody>
      </p:sp>
      <p:cxnSp>
        <p:nvCxnSpPr>
          <p:cNvPr id="10" name="Connecteur droit 9">
            <a:extLst>
              <a:ext uri="{FF2B5EF4-FFF2-40B4-BE49-F238E27FC236}">
                <a16:creationId xmlns:a16="http://schemas.microsoft.com/office/drawing/2014/main" id="{6CAF1617-1922-47D2-9D0D-C966F5A1F5ED}"/>
              </a:ext>
            </a:extLst>
          </p:cNvPr>
          <p:cNvCxnSpPr/>
          <p:nvPr userDrawn="1"/>
        </p:nvCxnSpPr>
        <p:spPr>
          <a:xfrm>
            <a:off x="804000" y="6120000"/>
            <a:ext cx="105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Une image contenant capture d’écran&#10;&#10;Description générée automatiquement">
            <a:extLst>
              <a:ext uri="{FF2B5EF4-FFF2-40B4-BE49-F238E27FC236}">
                <a16:creationId xmlns:a16="http://schemas.microsoft.com/office/drawing/2014/main" id="{8BC241DB-E6E3-4C5E-B3F2-C55F451EF557}"/>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a:xfrm>
            <a:off x="10894217" y="6174580"/>
            <a:ext cx="559595" cy="414339"/>
          </a:xfrm>
          <a:prstGeom prst="rect">
            <a:avLst/>
          </a:prstGeom>
        </p:spPr>
      </p:pic>
    </p:spTree>
    <p:extLst>
      <p:ext uri="{BB962C8B-B14F-4D97-AF65-F5344CB8AC3E}">
        <p14:creationId xmlns:p14="http://schemas.microsoft.com/office/powerpoint/2010/main" val="3487987680"/>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4" r:id="rId3"/>
    <p:sldLayoutId id="2147483661" r:id="rId4"/>
    <p:sldLayoutId id="2147483667" r:id="rId5"/>
    <p:sldLayoutId id="2147483666" r:id="rId6"/>
    <p:sldLayoutId id="2147483668" r:id="rId7"/>
  </p:sldLayoutIdLst>
  <p:hf hdr="0"/>
  <p:txStyles>
    <p:title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0" indent="144000" algn="l" defTabSz="914400" rtl="0" eaLnBrk="1" latinLnBrk="0" hangingPunct="1">
        <a:lnSpc>
          <a:spcPct val="100000"/>
        </a:lnSpc>
        <a:spcBef>
          <a:spcPts val="2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0" indent="108000" algn="l" defTabSz="914400" rtl="0" eaLnBrk="1" latinLnBrk="0" hangingPunct="1">
        <a:lnSpc>
          <a:spcPct val="100000"/>
        </a:lnSpc>
        <a:spcBef>
          <a:spcPts val="2300"/>
        </a:spcBef>
        <a:buFont typeface="Arial" panose="020B0604020202020204" pitchFamily="34" charset="0"/>
        <a:buChar char="•"/>
        <a:defRPr sz="1400" kern="1200">
          <a:solidFill>
            <a:schemeClr val="tx1"/>
          </a:solidFill>
          <a:latin typeface="+mn-lt"/>
          <a:ea typeface="+mn-ea"/>
          <a:cs typeface="+mn-cs"/>
        </a:defRPr>
      </a:lvl3pPr>
      <a:lvl4pPr marL="396000" indent="-144000" algn="l" defTabSz="914400" rtl="0" eaLnBrk="1" latinLnBrk="0" hangingPunct="1">
        <a:lnSpc>
          <a:spcPct val="100000"/>
        </a:lnSpc>
        <a:spcBef>
          <a:spcPts val="1800"/>
        </a:spcBef>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5A9F27-04A6-40EE-ADB1-745465707EEB}"/>
              </a:ext>
            </a:extLst>
          </p:cNvPr>
          <p:cNvSpPr/>
          <p:nvPr/>
        </p:nvSpPr>
        <p:spPr>
          <a:xfrm>
            <a:off x="352425" y="1448880"/>
            <a:ext cx="6000750" cy="2456370"/>
          </a:xfrm>
          <a:prstGeom prst="rect">
            <a:avLst/>
          </a:prstGeom>
          <a:solidFill>
            <a:schemeClr val="tx1">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6953251" y="0"/>
            <a:ext cx="5238750" cy="6858000"/>
            <a:chOff x="0" y="0"/>
            <a:chExt cx="1217429" cy="1593725"/>
          </a:xfrm>
        </p:grpSpPr>
        <p:sp>
          <p:nvSpPr>
            <p:cNvPr id="3" name="Freeform 3"/>
            <p:cNvSpPr/>
            <p:nvPr/>
          </p:nvSpPr>
          <p:spPr>
            <a:xfrm>
              <a:off x="0" y="0"/>
              <a:ext cx="1217429" cy="1593725"/>
            </a:xfrm>
            <a:custGeom>
              <a:avLst/>
              <a:gdLst/>
              <a:ahLst/>
              <a:cxnLst/>
              <a:rect l="l" t="t" r="r" b="b"/>
              <a:pathLst>
                <a:path w="1217429" h="1593725">
                  <a:moveTo>
                    <a:pt x="0" y="0"/>
                  </a:moveTo>
                  <a:lnTo>
                    <a:pt x="1217429" y="0"/>
                  </a:lnTo>
                  <a:lnTo>
                    <a:pt x="1217429" y="1593725"/>
                  </a:lnTo>
                  <a:lnTo>
                    <a:pt x="0" y="1593725"/>
                  </a:lnTo>
                  <a:close/>
                </a:path>
              </a:pathLst>
            </a:custGeom>
            <a:blipFill>
              <a:blip r:embed="rId2"/>
              <a:stretch>
                <a:fillRect t="-255" b="-255"/>
              </a:stretch>
            </a:blipFill>
          </p:spPr>
        </p:sp>
      </p:grpSp>
      <p:grpSp>
        <p:nvGrpSpPr>
          <p:cNvPr id="4" name="Group 4"/>
          <p:cNvGrpSpPr/>
          <p:nvPr/>
        </p:nvGrpSpPr>
        <p:grpSpPr>
          <a:xfrm>
            <a:off x="804718" y="1520297"/>
            <a:ext cx="5291282" cy="2128483"/>
            <a:chOff x="773088" y="3708071"/>
            <a:chExt cx="9614825" cy="4256966"/>
          </a:xfrm>
        </p:grpSpPr>
        <p:sp>
          <p:nvSpPr>
            <p:cNvPr id="6" name="TextBox 6"/>
            <p:cNvSpPr txBox="1"/>
            <p:nvPr/>
          </p:nvSpPr>
          <p:spPr>
            <a:xfrm>
              <a:off x="773088" y="3708071"/>
              <a:ext cx="9614825" cy="2132892"/>
            </a:xfrm>
            <a:prstGeom prst="rect">
              <a:avLst/>
            </a:prstGeom>
          </p:spPr>
          <p:txBody>
            <a:bodyPr lIns="0" tIns="0" rIns="0" bIns="0" rtlCol="0" anchor="t">
              <a:spAutoFit/>
            </a:bodyPr>
            <a:lstStyle/>
            <a:p>
              <a:pPr>
                <a:lnSpc>
                  <a:spcPts val="2799"/>
                </a:lnSpc>
                <a:spcBef>
                  <a:spcPct val="0"/>
                </a:spcBef>
              </a:pPr>
              <a:r>
                <a:rPr lang="en-US" sz="2333" dirty="0">
                  <a:ln w="0"/>
                  <a:solidFill>
                    <a:srgbClr val="24A4A6"/>
                  </a:solidFill>
                  <a:effectLst>
                    <a:outerShdw blurRad="38100" dist="25400" dir="5400000" algn="ctr" rotWithShape="0">
                      <a:srgbClr val="6E747A">
                        <a:alpha val="43000"/>
                      </a:srgbClr>
                    </a:outerShdw>
                  </a:effectLst>
                  <a:latin typeface="Radley"/>
                  <a:ea typeface="Radley"/>
                  <a:cs typeface="Radley"/>
                  <a:sym typeface="Radley"/>
                </a:rPr>
                <a:t>An overview of time-consuming manual KYC updates for non-individual customers</a:t>
              </a:r>
            </a:p>
          </p:txBody>
        </p:sp>
        <p:sp>
          <p:nvSpPr>
            <p:cNvPr id="8" name="TextBox 8"/>
            <p:cNvSpPr txBox="1"/>
            <p:nvPr/>
          </p:nvSpPr>
          <p:spPr>
            <a:xfrm>
              <a:off x="773088" y="5925505"/>
              <a:ext cx="9588499" cy="2039532"/>
            </a:xfrm>
            <a:prstGeom prst="rect">
              <a:avLst/>
            </a:prstGeom>
          </p:spPr>
          <p:txBody>
            <a:bodyPr lIns="0" tIns="0" rIns="0" bIns="0" rtlCol="0" anchor="t">
              <a:spAutoFit/>
            </a:bodyPr>
            <a:lstStyle/>
            <a:p>
              <a:pPr algn="just">
                <a:lnSpc>
                  <a:spcPts val="1600"/>
                </a:lnSpc>
              </a:pPr>
              <a:r>
                <a:rPr lang="en-US" sz="1333" dirty="0">
                  <a:solidFill>
                    <a:srgbClr val="1D3557"/>
                  </a:solidFill>
                  <a:latin typeface="Carlito"/>
                  <a:ea typeface="Carlito"/>
                  <a:cs typeface="Carlito"/>
                  <a:sym typeface="Carlito"/>
                </a:rPr>
                <a:t>The current KYC process for non-individual customers involves </a:t>
              </a:r>
              <a:r>
                <a:rPr lang="en-US" sz="1333" b="1" dirty="0">
                  <a:solidFill>
                    <a:srgbClr val="1D3557"/>
                  </a:solidFill>
                  <a:latin typeface="Carlito Bold"/>
                  <a:ea typeface="Carlito Bold"/>
                  <a:cs typeface="Carlito Bold"/>
                  <a:sym typeface="Carlito Bold"/>
                </a:rPr>
                <a:t>extensive manual data entry</a:t>
              </a:r>
              <a:r>
                <a:rPr lang="en-US" sz="1333" dirty="0">
                  <a:solidFill>
                    <a:srgbClr val="1D3557"/>
                  </a:solidFill>
                  <a:latin typeface="Carlito"/>
                  <a:ea typeface="Carlito"/>
                  <a:cs typeface="Carlito"/>
                  <a:sym typeface="Carlito"/>
                </a:rPr>
                <a:t> and multiple validation steps. Customer Account Executives and operations teams must fill over 200 fields per update, leading to significant delays, data inconsistency, and an increased risk of errors, ultimately hindering operational efficiency.</a:t>
              </a:r>
            </a:p>
          </p:txBody>
        </p:sp>
      </p:grpSp>
      <p:sp>
        <p:nvSpPr>
          <p:cNvPr id="12" name="TextBox 11">
            <a:extLst>
              <a:ext uri="{FF2B5EF4-FFF2-40B4-BE49-F238E27FC236}">
                <a16:creationId xmlns:a16="http://schemas.microsoft.com/office/drawing/2014/main" id="{905B88F8-3F19-43DF-889A-3F85EBD6F310}"/>
              </a:ext>
            </a:extLst>
          </p:cNvPr>
          <p:cNvSpPr txBox="1"/>
          <p:nvPr/>
        </p:nvSpPr>
        <p:spPr>
          <a:xfrm>
            <a:off x="268778" y="545162"/>
            <a:ext cx="6508750" cy="553998"/>
          </a:xfrm>
          <a:prstGeom prst="rect">
            <a:avLst/>
          </a:prstGeom>
        </p:spPr>
        <p:txBody>
          <a:bodyPr wrap="square" lIns="0" tIns="0" rIns="0" bIns="0" rtlCol="0" anchor="t">
            <a:spAutoFit/>
          </a:bodyPr>
          <a:lstStyle/>
          <a:p>
            <a:pPr algn="ctr"/>
            <a:r>
              <a:rPr lang="en-US" b="1" cap="all" dirty="0">
                <a:solidFill>
                  <a:schemeClr val="bg2"/>
                </a:solidFill>
                <a:latin typeface="+mj-lt"/>
                <a:ea typeface="+mj-ea"/>
                <a:cs typeface="+mj-cs"/>
              </a:rPr>
              <a:t>Current KYC PROCESS FOR Non-individual customers</a:t>
            </a:r>
            <a:endParaRPr lang="en-US" b="1" cap="all" dirty="0">
              <a:solidFill>
                <a:schemeClr val="bg2"/>
              </a:solidFill>
              <a:latin typeface="+mj-lt"/>
              <a:ea typeface="+mj-ea"/>
              <a:cs typeface="+mj-cs"/>
              <a:sym typeface="Georgia Pro Condensed"/>
            </a:endParaRPr>
          </a:p>
        </p:txBody>
      </p:sp>
      <p:sp>
        <p:nvSpPr>
          <p:cNvPr id="5" name="Rectangle 4">
            <a:extLst>
              <a:ext uri="{FF2B5EF4-FFF2-40B4-BE49-F238E27FC236}">
                <a16:creationId xmlns:a16="http://schemas.microsoft.com/office/drawing/2014/main" id="{19DCF15B-CAB4-42BC-814A-320173C47245}"/>
              </a:ext>
            </a:extLst>
          </p:cNvPr>
          <p:cNvSpPr/>
          <p:nvPr/>
        </p:nvSpPr>
        <p:spPr>
          <a:xfrm>
            <a:off x="647700" y="6029325"/>
            <a:ext cx="6292388"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8E9182B-9586-41FA-8ABE-0401F42B9783}"/>
              </a:ext>
            </a:extLst>
          </p:cNvPr>
          <p:cNvSpPr/>
          <p:nvPr/>
        </p:nvSpPr>
        <p:spPr>
          <a:xfrm>
            <a:off x="381808" y="1594323"/>
            <a:ext cx="295275" cy="258410"/>
          </a:xfrm>
          <a:prstGeom prst="rightArrow">
            <a:avLst/>
          </a:prstGeom>
          <a:solidFill>
            <a:srgbClr val="00AC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D77EDB7-3ECB-4357-8B16-5B2DF0961FA8}"/>
              </a:ext>
            </a:extLst>
          </p:cNvPr>
          <p:cNvGrpSpPr/>
          <p:nvPr/>
        </p:nvGrpSpPr>
        <p:grpSpPr>
          <a:xfrm>
            <a:off x="878543" y="873925"/>
            <a:ext cx="10399058" cy="5110149"/>
            <a:chOff x="440540" y="353060"/>
            <a:chExt cx="11306960" cy="6035406"/>
          </a:xfrm>
        </p:grpSpPr>
        <p:grpSp>
          <p:nvGrpSpPr>
            <p:cNvPr id="2" name="Group 2"/>
            <p:cNvGrpSpPr/>
            <p:nvPr/>
          </p:nvGrpSpPr>
          <p:grpSpPr>
            <a:xfrm>
              <a:off x="8115300" y="353060"/>
              <a:ext cx="3632200" cy="1786037"/>
              <a:chOff x="0" y="0"/>
              <a:chExt cx="1739684" cy="855443"/>
            </a:xfrm>
          </p:grpSpPr>
          <p:sp>
            <p:nvSpPr>
              <p:cNvPr id="3" name="Freeform 3"/>
              <p:cNvSpPr/>
              <p:nvPr/>
            </p:nvSpPr>
            <p:spPr>
              <a:xfrm>
                <a:off x="0" y="0"/>
                <a:ext cx="1739684" cy="855443"/>
              </a:xfrm>
              <a:custGeom>
                <a:avLst/>
                <a:gdLst/>
                <a:ahLst/>
                <a:cxnLst/>
                <a:rect l="l" t="t" r="r" b="b"/>
                <a:pathLst>
                  <a:path w="1739684" h="855443">
                    <a:moveTo>
                      <a:pt x="0" y="0"/>
                    </a:moveTo>
                    <a:lnTo>
                      <a:pt x="1739684" y="0"/>
                    </a:lnTo>
                    <a:lnTo>
                      <a:pt x="1739684" y="855443"/>
                    </a:lnTo>
                    <a:lnTo>
                      <a:pt x="0" y="855443"/>
                    </a:lnTo>
                    <a:close/>
                  </a:path>
                </a:pathLst>
              </a:custGeom>
              <a:blipFill>
                <a:blip r:embed="rId2"/>
                <a:stretch>
                  <a:fillRect l="-48" r="-48"/>
                </a:stretch>
              </a:blipFill>
            </p:spPr>
          </p:sp>
        </p:grpSp>
        <p:grpSp>
          <p:nvGrpSpPr>
            <p:cNvPr id="4" name="Group 4"/>
            <p:cNvGrpSpPr/>
            <p:nvPr/>
          </p:nvGrpSpPr>
          <p:grpSpPr>
            <a:xfrm>
              <a:off x="4279900" y="353060"/>
              <a:ext cx="3632200" cy="1792029"/>
              <a:chOff x="0" y="0"/>
              <a:chExt cx="1739684" cy="858313"/>
            </a:xfrm>
          </p:grpSpPr>
          <p:sp>
            <p:nvSpPr>
              <p:cNvPr id="5" name="Freeform 5"/>
              <p:cNvSpPr/>
              <p:nvPr/>
            </p:nvSpPr>
            <p:spPr>
              <a:xfrm>
                <a:off x="0" y="0"/>
                <a:ext cx="1739684" cy="858313"/>
              </a:xfrm>
              <a:custGeom>
                <a:avLst/>
                <a:gdLst/>
                <a:ahLst/>
                <a:cxnLst/>
                <a:rect l="l" t="t" r="r" b="b"/>
                <a:pathLst>
                  <a:path w="1739684" h="858313">
                    <a:moveTo>
                      <a:pt x="0" y="0"/>
                    </a:moveTo>
                    <a:lnTo>
                      <a:pt x="1739684" y="0"/>
                    </a:lnTo>
                    <a:lnTo>
                      <a:pt x="1739684" y="858313"/>
                    </a:lnTo>
                    <a:lnTo>
                      <a:pt x="0" y="858313"/>
                    </a:lnTo>
                    <a:close/>
                  </a:path>
                </a:pathLst>
              </a:custGeom>
              <a:blipFill>
                <a:blip r:embed="rId3"/>
                <a:stretch>
                  <a:fillRect l="-216" r="-216"/>
                </a:stretch>
              </a:blipFill>
            </p:spPr>
          </p:sp>
        </p:grpSp>
        <p:grpSp>
          <p:nvGrpSpPr>
            <p:cNvPr id="6" name="Group 6"/>
            <p:cNvGrpSpPr/>
            <p:nvPr/>
          </p:nvGrpSpPr>
          <p:grpSpPr>
            <a:xfrm>
              <a:off x="444500" y="353060"/>
              <a:ext cx="3632200" cy="1792029"/>
              <a:chOff x="0" y="0"/>
              <a:chExt cx="1739684" cy="858313"/>
            </a:xfrm>
          </p:grpSpPr>
          <p:sp>
            <p:nvSpPr>
              <p:cNvPr id="7" name="Freeform 7"/>
              <p:cNvSpPr/>
              <p:nvPr/>
            </p:nvSpPr>
            <p:spPr>
              <a:xfrm>
                <a:off x="0" y="0"/>
                <a:ext cx="1739684" cy="858313"/>
              </a:xfrm>
              <a:custGeom>
                <a:avLst/>
                <a:gdLst/>
                <a:ahLst/>
                <a:cxnLst/>
                <a:rect l="l" t="t" r="r" b="b"/>
                <a:pathLst>
                  <a:path w="1739684" h="858313">
                    <a:moveTo>
                      <a:pt x="0" y="0"/>
                    </a:moveTo>
                    <a:lnTo>
                      <a:pt x="1739684" y="0"/>
                    </a:lnTo>
                    <a:lnTo>
                      <a:pt x="1739684" y="858313"/>
                    </a:lnTo>
                    <a:lnTo>
                      <a:pt x="0" y="858313"/>
                    </a:lnTo>
                    <a:close/>
                  </a:path>
                </a:pathLst>
              </a:custGeom>
              <a:blipFill>
                <a:blip r:embed="rId4"/>
                <a:stretch>
                  <a:fillRect l="-216" r="-216"/>
                </a:stretch>
              </a:blipFill>
            </p:spPr>
          </p:sp>
        </p:grpSp>
        <p:grpSp>
          <p:nvGrpSpPr>
            <p:cNvPr id="8" name="Group 8"/>
            <p:cNvGrpSpPr/>
            <p:nvPr/>
          </p:nvGrpSpPr>
          <p:grpSpPr>
            <a:xfrm>
              <a:off x="8115300" y="3340703"/>
              <a:ext cx="3632200" cy="1787557"/>
              <a:chOff x="0" y="0"/>
              <a:chExt cx="1739684" cy="856171"/>
            </a:xfrm>
          </p:grpSpPr>
          <p:sp>
            <p:nvSpPr>
              <p:cNvPr id="9" name="Freeform 9"/>
              <p:cNvSpPr/>
              <p:nvPr/>
            </p:nvSpPr>
            <p:spPr>
              <a:xfrm>
                <a:off x="0" y="0"/>
                <a:ext cx="1739684" cy="856171"/>
              </a:xfrm>
              <a:custGeom>
                <a:avLst/>
                <a:gdLst/>
                <a:ahLst/>
                <a:cxnLst/>
                <a:rect l="l" t="t" r="r" b="b"/>
                <a:pathLst>
                  <a:path w="1739684" h="856171">
                    <a:moveTo>
                      <a:pt x="0" y="0"/>
                    </a:moveTo>
                    <a:lnTo>
                      <a:pt x="1739684" y="0"/>
                    </a:lnTo>
                    <a:lnTo>
                      <a:pt x="1739684" y="856171"/>
                    </a:lnTo>
                    <a:lnTo>
                      <a:pt x="0" y="856171"/>
                    </a:lnTo>
                    <a:close/>
                  </a:path>
                </a:pathLst>
              </a:custGeom>
              <a:blipFill>
                <a:blip r:embed="rId5"/>
                <a:stretch>
                  <a:fillRect l="-90" r="-90"/>
                </a:stretch>
              </a:blipFill>
            </p:spPr>
          </p:sp>
        </p:grpSp>
        <p:grpSp>
          <p:nvGrpSpPr>
            <p:cNvPr id="10" name="Group 10"/>
            <p:cNvGrpSpPr/>
            <p:nvPr/>
          </p:nvGrpSpPr>
          <p:grpSpPr>
            <a:xfrm>
              <a:off x="4279900" y="3336713"/>
              <a:ext cx="3632200" cy="1791547"/>
              <a:chOff x="0" y="0"/>
              <a:chExt cx="1739684" cy="858082"/>
            </a:xfrm>
          </p:grpSpPr>
          <p:sp>
            <p:nvSpPr>
              <p:cNvPr id="11" name="Freeform 11"/>
              <p:cNvSpPr/>
              <p:nvPr/>
            </p:nvSpPr>
            <p:spPr>
              <a:xfrm>
                <a:off x="0" y="0"/>
                <a:ext cx="1739684" cy="858082"/>
              </a:xfrm>
              <a:custGeom>
                <a:avLst/>
                <a:gdLst/>
                <a:ahLst/>
                <a:cxnLst/>
                <a:rect l="l" t="t" r="r" b="b"/>
                <a:pathLst>
                  <a:path w="1739684" h="858082">
                    <a:moveTo>
                      <a:pt x="0" y="0"/>
                    </a:moveTo>
                    <a:lnTo>
                      <a:pt x="1739684" y="0"/>
                    </a:lnTo>
                    <a:lnTo>
                      <a:pt x="1739684" y="858082"/>
                    </a:lnTo>
                    <a:lnTo>
                      <a:pt x="0" y="858082"/>
                    </a:lnTo>
                    <a:close/>
                  </a:path>
                </a:pathLst>
              </a:custGeom>
              <a:blipFill>
                <a:blip r:embed="rId6"/>
                <a:stretch>
                  <a:fillRect l="-202" r="-202"/>
                </a:stretch>
              </a:blipFill>
            </p:spPr>
          </p:sp>
        </p:grpSp>
        <p:grpSp>
          <p:nvGrpSpPr>
            <p:cNvPr id="12" name="Group 12"/>
            <p:cNvGrpSpPr/>
            <p:nvPr/>
          </p:nvGrpSpPr>
          <p:grpSpPr>
            <a:xfrm>
              <a:off x="444500" y="3336714"/>
              <a:ext cx="3632200" cy="1787557"/>
              <a:chOff x="0" y="0"/>
              <a:chExt cx="1739684" cy="856171"/>
            </a:xfrm>
          </p:grpSpPr>
          <p:sp>
            <p:nvSpPr>
              <p:cNvPr id="13" name="Freeform 13"/>
              <p:cNvSpPr/>
              <p:nvPr/>
            </p:nvSpPr>
            <p:spPr>
              <a:xfrm>
                <a:off x="0" y="0"/>
                <a:ext cx="1739684" cy="856171"/>
              </a:xfrm>
              <a:custGeom>
                <a:avLst/>
                <a:gdLst/>
                <a:ahLst/>
                <a:cxnLst/>
                <a:rect l="l" t="t" r="r" b="b"/>
                <a:pathLst>
                  <a:path w="1739684" h="856171">
                    <a:moveTo>
                      <a:pt x="0" y="0"/>
                    </a:moveTo>
                    <a:lnTo>
                      <a:pt x="1739684" y="0"/>
                    </a:lnTo>
                    <a:lnTo>
                      <a:pt x="1739684" y="856171"/>
                    </a:lnTo>
                    <a:lnTo>
                      <a:pt x="0" y="856171"/>
                    </a:lnTo>
                    <a:close/>
                  </a:path>
                </a:pathLst>
              </a:custGeom>
              <a:blipFill>
                <a:blip r:embed="rId7"/>
                <a:stretch>
                  <a:fillRect l="-90" r="-90"/>
                </a:stretch>
              </a:blipFill>
            </p:spPr>
          </p:sp>
        </p:grpSp>
        <p:grpSp>
          <p:nvGrpSpPr>
            <p:cNvPr id="14" name="Group 14"/>
            <p:cNvGrpSpPr/>
            <p:nvPr/>
          </p:nvGrpSpPr>
          <p:grpSpPr>
            <a:xfrm>
              <a:off x="442502" y="2155171"/>
              <a:ext cx="3349866" cy="1002535"/>
              <a:chOff x="3922" y="-735946"/>
              <a:chExt cx="6699731" cy="2005072"/>
            </a:xfrm>
          </p:grpSpPr>
          <p:sp>
            <p:nvSpPr>
              <p:cNvPr id="15" name="TextBox 15"/>
              <p:cNvSpPr txBox="1"/>
              <p:nvPr/>
            </p:nvSpPr>
            <p:spPr>
              <a:xfrm>
                <a:off x="182920" y="-735946"/>
                <a:ext cx="6520733" cy="1527473"/>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Manual Data Entry (by Front-Liners)</a:t>
                </a:r>
              </a:p>
            </p:txBody>
          </p:sp>
          <p:sp>
            <p:nvSpPr>
              <p:cNvPr id="16" name="TextBox 16"/>
              <p:cNvSpPr txBox="1"/>
              <p:nvPr/>
            </p:nvSpPr>
            <p:spPr>
              <a:xfrm>
                <a:off x="3922" y="846059"/>
                <a:ext cx="6516813" cy="423067"/>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Over 200 fields input per update</a:t>
                </a:r>
              </a:p>
            </p:txBody>
          </p:sp>
        </p:grpSp>
        <p:grpSp>
          <p:nvGrpSpPr>
            <p:cNvPr id="17" name="Group 17"/>
            <p:cNvGrpSpPr/>
            <p:nvPr/>
          </p:nvGrpSpPr>
          <p:grpSpPr>
            <a:xfrm>
              <a:off x="4275941" y="2148352"/>
              <a:ext cx="3272350" cy="793463"/>
              <a:chOff x="0" y="-749584"/>
              <a:chExt cx="6544700" cy="1586928"/>
            </a:xfrm>
          </p:grpSpPr>
          <p:sp>
            <p:nvSpPr>
              <p:cNvPr id="18" name="TextBox 18"/>
              <p:cNvSpPr txBox="1"/>
              <p:nvPr/>
            </p:nvSpPr>
            <p:spPr>
              <a:xfrm>
                <a:off x="23967" y="-749584"/>
                <a:ext cx="6520733" cy="609143"/>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Lack of Automation</a:t>
                </a:r>
              </a:p>
            </p:txBody>
          </p:sp>
          <p:sp>
            <p:nvSpPr>
              <p:cNvPr id="19" name="TextBox 19"/>
              <p:cNvSpPr txBox="1"/>
              <p:nvPr/>
            </p:nvSpPr>
            <p:spPr>
              <a:xfrm>
                <a:off x="0" y="414277"/>
                <a:ext cx="6520733" cy="423067"/>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Repetitive input of existing data</a:t>
                </a:r>
              </a:p>
            </p:txBody>
          </p:sp>
        </p:grpSp>
        <p:grpSp>
          <p:nvGrpSpPr>
            <p:cNvPr id="20" name="Group 20"/>
            <p:cNvGrpSpPr/>
            <p:nvPr/>
          </p:nvGrpSpPr>
          <p:grpSpPr>
            <a:xfrm>
              <a:off x="8111340" y="2139098"/>
              <a:ext cx="3268286" cy="802716"/>
              <a:chOff x="-2" y="-768092"/>
              <a:chExt cx="6536571" cy="1605433"/>
            </a:xfrm>
          </p:grpSpPr>
          <p:sp>
            <p:nvSpPr>
              <p:cNvPr id="21" name="TextBox 21"/>
              <p:cNvSpPr txBox="1"/>
              <p:nvPr/>
            </p:nvSpPr>
            <p:spPr>
              <a:xfrm>
                <a:off x="0" y="-768092"/>
                <a:ext cx="6536569" cy="739882"/>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Multiple Manual Validation</a:t>
                </a:r>
              </a:p>
            </p:txBody>
          </p:sp>
          <p:sp>
            <p:nvSpPr>
              <p:cNvPr id="22" name="TextBox 22"/>
              <p:cNvSpPr txBox="1"/>
              <p:nvPr/>
            </p:nvSpPr>
            <p:spPr>
              <a:xfrm>
                <a:off x="-2" y="414274"/>
                <a:ext cx="6536569" cy="423067"/>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Involves various teams and steps</a:t>
                </a:r>
              </a:p>
            </p:txBody>
          </p:sp>
        </p:grpSp>
        <p:grpSp>
          <p:nvGrpSpPr>
            <p:cNvPr id="23" name="Group 23"/>
            <p:cNvGrpSpPr/>
            <p:nvPr/>
          </p:nvGrpSpPr>
          <p:grpSpPr>
            <a:xfrm>
              <a:off x="440540" y="5132074"/>
              <a:ext cx="3262367" cy="938194"/>
              <a:chOff x="-7919" y="-757573"/>
              <a:chExt cx="6524732" cy="1876389"/>
            </a:xfrm>
          </p:grpSpPr>
          <p:sp>
            <p:nvSpPr>
              <p:cNvPr id="24" name="TextBox 24"/>
              <p:cNvSpPr txBox="1"/>
              <p:nvPr/>
            </p:nvSpPr>
            <p:spPr>
              <a:xfrm>
                <a:off x="-7919" y="-757573"/>
                <a:ext cx="6520733" cy="609142"/>
              </a:xfrm>
              <a:prstGeom prst="rect">
                <a:avLst/>
              </a:prstGeom>
            </p:spPr>
            <p:txBody>
              <a:bodyPr lIns="0" tIns="0" rIns="0" bIns="0" rtlCol="0" anchor="t">
                <a:spAutoFit/>
              </a:bodyPr>
              <a:lstStyle/>
              <a:p>
                <a:pPr>
                  <a:lnSpc>
                    <a:spcPts val="2613"/>
                  </a:lnSpc>
                  <a:spcBef>
                    <a:spcPct val="0"/>
                  </a:spcBef>
                </a:pPr>
                <a:r>
                  <a:rPr lang="en-US" sz="1866">
                    <a:solidFill>
                      <a:srgbClr val="1D3557"/>
                    </a:solidFill>
                    <a:latin typeface="Radley"/>
                    <a:ea typeface="Radley"/>
                    <a:cs typeface="Radley"/>
                    <a:sym typeface="Radley"/>
                  </a:rPr>
                  <a:t>Manual Reporting</a:t>
                </a:r>
              </a:p>
            </p:txBody>
          </p:sp>
          <p:sp>
            <p:nvSpPr>
              <p:cNvPr id="25" name="TextBox 25"/>
              <p:cNvSpPr txBox="1"/>
              <p:nvPr/>
            </p:nvSpPr>
            <p:spPr>
              <a:xfrm>
                <a:off x="0" y="695750"/>
                <a:ext cx="6516813" cy="423066"/>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Delays due to human error risk</a:t>
                </a:r>
              </a:p>
            </p:txBody>
          </p:sp>
        </p:grpSp>
        <p:grpSp>
          <p:nvGrpSpPr>
            <p:cNvPr id="26" name="Group 26"/>
            <p:cNvGrpSpPr/>
            <p:nvPr/>
          </p:nvGrpSpPr>
          <p:grpSpPr>
            <a:xfrm>
              <a:off x="4279900" y="5124271"/>
              <a:ext cx="3268391" cy="1264195"/>
              <a:chOff x="0" y="-773181"/>
              <a:chExt cx="6536780" cy="2528394"/>
            </a:xfrm>
          </p:grpSpPr>
          <p:sp>
            <p:nvSpPr>
              <p:cNvPr id="27" name="TextBox 27"/>
              <p:cNvSpPr txBox="1"/>
              <p:nvPr/>
            </p:nvSpPr>
            <p:spPr>
              <a:xfrm>
                <a:off x="16047" y="-773181"/>
                <a:ext cx="6520733" cy="609143"/>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High Workload</a:t>
                </a:r>
              </a:p>
            </p:txBody>
          </p:sp>
          <p:sp>
            <p:nvSpPr>
              <p:cNvPr id="28" name="TextBox 28"/>
              <p:cNvSpPr txBox="1"/>
              <p:nvPr/>
            </p:nvSpPr>
            <p:spPr>
              <a:xfrm>
                <a:off x="0" y="695749"/>
                <a:ext cx="6520733" cy="1059464"/>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Increased pressure on Front-Liners &amp; Backoffice teams</a:t>
                </a:r>
              </a:p>
            </p:txBody>
          </p:sp>
        </p:grpSp>
        <p:grpSp>
          <p:nvGrpSpPr>
            <p:cNvPr id="29" name="Group 29"/>
            <p:cNvGrpSpPr/>
            <p:nvPr/>
          </p:nvGrpSpPr>
          <p:grpSpPr>
            <a:xfrm>
              <a:off x="8111340" y="5155275"/>
              <a:ext cx="3272245" cy="914993"/>
              <a:chOff x="-7919" y="-711172"/>
              <a:chExt cx="6544488" cy="1829988"/>
            </a:xfrm>
          </p:grpSpPr>
          <p:sp>
            <p:nvSpPr>
              <p:cNvPr id="30" name="TextBox 30"/>
              <p:cNvSpPr txBox="1"/>
              <p:nvPr/>
            </p:nvSpPr>
            <p:spPr>
              <a:xfrm>
                <a:off x="-7919" y="-711172"/>
                <a:ext cx="6536569" cy="609142"/>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Long Turnaround Times</a:t>
                </a:r>
              </a:p>
            </p:txBody>
          </p:sp>
          <p:sp>
            <p:nvSpPr>
              <p:cNvPr id="31" name="TextBox 31"/>
              <p:cNvSpPr txBox="1"/>
              <p:nvPr/>
            </p:nvSpPr>
            <p:spPr>
              <a:xfrm>
                <a:off x="0" y="695750"/>
                <a:ext cx="6536569" cy="423066"/>
              </a:xfrm>
              <a:prstGeom prst="rect">
                <a:avLst/>
              </a:prstGeom>
            </p:spPr>
            <p:txBody>
              <a:bodyPr lIns="0" tIns="0" rIns="0" bIns="0" rtlCol="0" anchor="t">
                <a:spAutoFit/>
              </a:bodyPr>
              <a:lstStyle/>
              <a:p>
                <a:pPr>
                  <a:lnSpc>
                    <a:spcPts val="1843"/>
                  </a:lnSpc>
                  <a:spcBef>
                    <a:spcPct val="0"/>
                  </a:spcBef>
                </a:pPr>
                <a:r>
                  <a:rPr lang="en-US" sz="1316">
                    <a:solidFill>
                      <a:srgbClr val="1D3557"/>
                    </a:solidFill>
                    <a:latin typeface="Carlito"/>
                    <a:ea typeface="Carlito"/>
                    <a:cs typeface="Carlito"/>
                    <a:sym typeface="Carlito"/>
                  </a:rPr>
                  <a:t>Slow responses for customer updates</a:t>
                </a:r>
              </a:p>
            </p:txBody>
          </p:sp>
        </p:grpSp>
      </p:grpSp>
      <p:sp>
        <p:nvSpPr>
          <p:cNvPr id="32" name="TextBox 31">
            <a:extLst>
              <a:ext uri="{FF2B5EF4-FFF2-40B4-BE49-F238E27FC236}">
                <a16:creationId xmlns:a16="http://schemas.microsoft.com/office/drawing/2014/main" id="{23BC996C-893A-4E2C-876C-2CC0E5A78CA6}"/>
              </a:ext>
            </a:extLst>
          </p:cNvPr>
          <p:cNvSpPr txBox="1"/>
          <p:nvPr/>
        </p:nvSpPr>
        <p:spPr>
          <a:xfrm>
            <a:off x="424226" y="418764"/>
            <a:ext cx="8272734" cy="276999"/>
          </a:xfrm>
          <a:prstGeom prst="rect">
            <a:avLst/>
          </a:prstGeom>
        </p:spPr>
        <p:txBody>
          <a:bodyPr wrap="square" lIns="0" tIns="0" rIns="0" bIns="0" rtlCol="0" anchor="t">
            <a:spAutoFit/>
          </a:bodyPr>
          <a:lstStyle/>
          <a:p>
            <a:r>
              <a:rPr lang="en-US" b="1" cap="all" dirty="0">
                <a:solidFill>
                  <a:schemeClr val="bg2"/>
                </a:solidFill>
                <a:latin typeface="+mj-lt"/>
                <a:ea typeface="+mj-ea"/>
                <a:cs typeface="+mj-cs"/>
              </a:rPr>
              <a:t>Current KYC PROCESS FOR Non-individual customers</a:t>
            </a:r>
            <a:endParaRPr lang="en-US" b="1" cap="all" dirty="0">
              <a:solidFill>
                <a:schemeClr val="bg2"/>
              </a:solidFill>
              <a:latin typeface="+mj-lt"/>
              <a:ea typeface="+mj-ea"/>
              <a:cs typeface="+mj-cs"/>
              <a:sym typeface="Georgia Pro Condensed"/>
            </a:endParaRPr>
          </a:p>
        </p:txBody>
      </p:sp>
      <p:pic>
        <p:nvPicPr>
          <p:cNvPr id="34" name="Picture 33">
            <a:extLst>
              <a:ext uri="{FF2B5EF4-FFF2-40B4-BE49-F238E27FC236}">
                <a16:creationId xmlns:a16="http://schemas.microsoft.com/office/drawing/2014/main" id="{F2C90701-A4DA-4DCE-A9EB-E5689F0F8BE7}"/>
              </a:ext>
            </a:extLst>
          </p:cNvPr>
          <p:cNvPicPr>
            <a:picLocks noChangeAspect="1"/>
          </p:cNvPicPr>
          <p:nvPr/>
        </p:nvPicPr>
        <p:blipFill>
          <a:blip r:embed="rId8"/>
          <a:stretch>
            <a:fillRect/>
          </a:stretch>
        </p:blipFill>
        <p:spPr>
          <a:xfrm rot="20222898">
            <a:off x="10965381" y="185423"/>
            <a:ext cx="924305" cy="882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16567498-4CD2-4F25-A13B-B76A51D796AE}"/>
              </a:ext>
            </a:extLst>
          </p:cNvPr>
          <p:cNvGrpSpPr/>
          <p:nvPr/>
        </p:nvGrpSpPr>
        <p:grpSpPr>
          <a:xfrm>
            <a:off x="1302004" y="911748"/>
            <a:ext cx="10262467" cy="5199257"/>
            <a:chOff x="436583" y="444425"/>
            <a:chExt cx="12110831" cy="6381747"/>
          </a:xfrm>
        </p:grpSpPr>
        <p:grpSp>
          <p:nvGrpSpPr>
            <p:cNvPr id="4" name="Group 4"/>
            <p:cNvGrpSpPr/>
            <p:nvPr/>
          </p:nvGrpSpPr>
          <p:grpSpPr>
            <a:xfrm>
              <a:off x="4279900" y="3767570"/>
              <a:ext cx="3632200" cy="1792029"/>
              <a:chOff x="0" y="1591622"/>
              <a:chExt cx="1739684" cy="858313"/>
            </a:xfrm>
          </p:grpSpPr>
          <p:sp>
            <p:nvSpPr>
              <p:cNvPr id="5" name="Freeform 5"/>
              <p:cNvSpPr/>
              <p:nvPr/>
            </p:nvSpPr>
            <p:spPr>
              <a:xfrm>
                <a:off x="0" y="1591622"/>
                <a:ext cx="1739684" cy="858313"/>
              </a:xfrm>
              <a:custGeom>
                <a:avLst/>
                <a:gdLst/>
                <a:ahLst/>
                <a:cxnLst/>
                <a:rect l="l" t="t" r="r" b="b"/>
                <a:pathLst>
                  <a:path w="1739684" h="858313">
                    <a:moveTo>
                      <a:pt x="0" y="0"/>
                    </a:moveTo>
                    <a:lnTo>
                      <a:pt x="1739684" y="0"/>
                    </a:lnTo>
                    <a:lnTo>
                      <a:pt x="1739684" y="858313"/>
                    </a:lnTo>
                    <a:lnTo>
                      <a:pt x="0" y="858313"/>
                    </a:lnTo>
                    <a:close/>
                  </a:path>
                </a:pathLst>
              </a:custGeom>
              <a:blipFill>
                <a:blip r:embed="rId2"/>
                <a:stretch>
                  <a:fillRect l="-216" r="-216"/>
                </a:stretch>
              </a:blipFill>
            </p:spPr>
          </p:sp>
        </p:grpSp>
        <p:grpSp>
          <p:nvGrpSpPr>
            <p:cNvPr id="6" name="Group 6"/>
            <p:cNvGrpSpPr/>
            <p:nvPr/>
          </p:nvGrpSpPr>
          <p:grpSpPr>
            <a:xfrm>
              <a:off x="444500" y="3767564"/>
              <a:ext cx="3632200" cy="1792029"/>
              <a:chOff x="0" y="1591619"/>
              <a:chExt cx="1739684" cy="858313"/>
            </a:xfrm>
          </p:grpSpPr>
          <p:sp>
            <p:nvSpPr>
              <p:cNvPr id="7" name="Freeform 7"/>
              <p:cNvSpPr/>
              <p:nvPr/>
            </p:nvSpPr>
            <p:spPr>
              <a:xfrm>
                <a:off x="0" y="1591619"/>
                <a:ext cx="1739684" cy="858313"/>
              </a:xfrm>
              <a:custGeom>
                <a:avLst/>
                <a:gdLst/>
                <a:ahLst/>
                <a:cxnLst/>
                <a:rect l="l" t="t" r="r" b="b"/>
                <a:pathLst>
                  <a:path w="1739684" h="858313">
                    <a:moveTo>
                      <a:pt x="0" y="0"/>
                    </a:moveTo>
                    <a:lnTo>
                      <a:pt x="1739684" y="0"/>
                    </a:lnTo>
                    <a:lnTo>
                      <a:pt x="1739684" y="858313"/>
                    </a:lnTo>
                    <a:lnTo>
                      <a:pt x="0" y="858313"/>
                    </a:lnTo>
                    <a:close/>
                  </a:path>
                </a:pathLst>
              </a:custGeom>
              <a:blipFill>
                <a:blip r:embed="rId3"/>
                <a:stretch>
                  <a:fillRect l="-216" r="-216"/>
                </a:stretch>
              </a:blipFill>
            </p:spPr>
          </p:sp>
        </p:grpSp>
        <p:grpSp>
          <p:nvGrpSpPr>
            <p:cNvPr id="8" name="Group 8"/>
            <p:cNvGrpSpPr/>
            <p:nvPr/>
          </p:nvGrpSpPr>
          <p:grpSpPr>
            <a:xfrm>
              <a:off x="7990559" y="444425"/>
              <a:ext cx="3632200" cy="1787557"/>
              <a:chOff x="-59746" y="-1431002"/>
              <a:chExt cx="1739684" cy="856171"/>
            </a:xfrm>
          </p:grpSpPr>
          <p:sp>
            <p:nvSpPr>
              <p:cNvPr id="9" name="Freeform 9"/>
              <p:cNvSpPr/>
              <p:nvPr/>
            </p:nvSpPr>
            <p:spPr>
              <a:xfrm>
                <a:off x="-59746" y="-1431002"/>
                <a:ext cx="1739684" cy="856171"/>
              </a:xfrm>
              <a:custGeom>
                <a:avLst/>
                <a:gdLst/>
                <a:ahLst/>
                <a:cxnLst/>
                <a:rect l="l" t="t" r="r" b="b"/>
                <a:pathLst>
                  <a:path w="1739684" h="856171">
                    <a:moveTo>
                      <a:pt x="0" y="0"/>
                    </a:moveTo>
                    <a:lnTo>
                      <a:pt x="1739684" y="0"/>
                    </a:lnTo>
                    <a:lnTo>
                      <a:pt x="1739684" y="856171"/>
                    </a:lnTo>
                    <a:lnTo>
                      <a:pt x="0" y="856171"/>
                    </a:lnTo>
                    <a:close/>
                  </a:path>
                </a:pathLst>
              </a:custGeom>
              <a:blipFill>
                <a:blip r:embed="rId4"/>
                <a:stretch>
                  <a:fillRect l="-90" r="-90"/>
                </a:stretch>
              </a:blipFill>
            </p:spPr>
          </p:sp>
        </p:grpSp>
        <p:grpSp>
          <p:nvGrpSpPr>
            <p:cNvPr id="12" name="Group 12"/>
            <p:cNvGrpSpPr/>
            <p:nvPr/>
          </p:nvGrpSpPr>
          <p:grpSpPr>
            <a:xfrm>
              <a:off x="8052745" y="3763981"/>
              <a:ext cx="3632200" cy="1787557"/>
              <a:chOff x="3644067" y="160848"/>
              <a:chExt cx="1739684" cy="856171"/>
            </a:xfrm>
          </p:grpSpPr>
          <p:sp>
            <p:nvSpPr>
              <p:cNvPr id="13" name="Freeform 13"/>
              <p:cNvSpPr/>
              <p:nvPr/>
            </p:nvSpPr>
            <p:spPr>
              <a:xfrm>
                <a:off x="3644067" y="160848"/>
                <a:ext cx="1739684" cy="856171"/>
              </a:xfrm>
              <a:custGeom>
                <a:avLst/>
                <a:gdLst/>
                <a:ahLst/>
                <a:cxnLst/>
                <a:rect l="l" t="t" r="r" b="b"/>
                <a:pathLst>
                  <a:path w="1739684" h="856171">
                    <a:moveTo>
                      <a:pt x="0" y="0"/>
                    </a:moveTo>
                    <a:lnTo>
                      <a:pt x="1739684" y="0"/>
                    </a:lnTo>
                    <a:lnTo>
                      <a:pt x="1739684" y="856171"/>
                    </a:lnTo>
                    <a:lnTo>
                      <a:pt x="0" y="856171"/>
                    </a:lnTo>
                    <a:close/>
                  </a:path>
                </a:pathLst>
              </a:custGeom>
              <a:blipFill>
                <a:blip r:embed="rId5"/>
                <a:stretch>
                  <a:fillRect l="-90" r="-90"/>
                </a:stretch>
              </a:blipFill>
            </p:spPr>
            <p:txBody>
              <a:bodyPr/>
              <a:lstStyle/>
              <a:p>
                <a:endParaRPr lang="en-US"/>
              </a:p>
            </p:txBody>
          </p:sp>
        </p:grpSp>
        <p:grpSp>
          <p:nvGrpSpPr>
            <p:cNvPr id="14" name="Group 14"/>
            <p:cNvGrpSpPr/>
            <p:nvPr/>
          </p:nvGrpSpPr>
          <p:grpSpPr>
            <a:xfrm>
              <a:off x="436583" y="5525728"/>
              <a:ext cx="3839358" cy="1300444"/>
              <a:chOff x="-7916" y="5822298"/>
              <a:chExt cx="7678713" cy="2600891"/>
            </a:xfrm>
          </p:grpSpPr>
          <p:sp>
            <p:nvSpPr>
              <p:cNvPr id="15" name="TextBox 15"/>
              <p:cNvSpPr txBox="1"/>
              <p:nvPr/>
            </p:nvSpPr>
            <p:spPr>
              <a:xfrm>
                <a:off x="-2" y="5822298"/>
                <a:ext cx="7670799" cy="1587446"/>
              </a:xfrm>
              <a:prstGeom prst="rect">
                <a:avLst/>
              </a:prstGeom>
            </p:spPr>
            <p:txBody>
              <a:bodyPr wrap="square"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One Source of Customer Information</a:t>
                </a:r>
              </a:p>
            </p:txBody>
          </p:sp>
          <p:sp>
            <p:nvSpPr>
              <p:cNvPr id="16" name="TextBox 16"/>
              <p:cNvSpPr txBox="1"/>
              <p:nvPr/>
            </p:nvSpPr>
            <p:spPr>
              <a:xfrm>
                <a:off x="-7916" y="7322127"/>
                <a:ext cx="6516813" cy="1101062"/>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Avoids duplication, mismatches, and repeated data entry.</a:t>
                </a:r>
              </a:p>
            </p:txBody>
          </p:sp>
        </p:grpSp>
        <p:grpSp>
          <p:nvGrpSpPr>
            <p:cNvPr id="17" name="Group 17"/>
            <p:cNvGrpSpPr/>
            <p:nvPr/>
          </p:nvGrpSpPr>
          <p:grpSpPr>
            <a:xfrm>
              <a:off x="4275941" y="5554960"/>
              <a:ext cx="3718578" cy="1042854"/>
              <a:chOff x="0" y="5880751"/>
              <a:chExt cx="7437154" cy="2085708"/>
            </a:xfrm>
          </p:grpSpPr>
          <p:sp>
            <p:nvSpPr>
              <p:cNvPr id="18" name="TextBox 18"/>
              <p:cNvSpPr txBox="1"/>
              <p:nvPr/>
            </p:nvSpPr>
            <p:spPr>
              <a:xfrm>
                <a:off x="0" y="5880751"/>
                <a:ext cx="7437154" cy="768931"/>
              </a:xfrm>
              <a:prstGeom prst="rect">
                <a:avLst/>
              </a:prstGeom>
            </p:spPr>
            <p:txBody>
              <a:bodyPr wrap="square"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Automatic Information Transfer</a:t>
                </a:r>
              </a:p>
            </p:txBody>
          </p:sp>
          <p:sp>
            <p:nvSpPr>
              <p:cNvPr id="19" name="TextBox 19"/>
              <p:cNvSpPr txBox="1"/>
              <p:nvPr/>
            </p:nvSpPr>
            <p:spPr>
              <a:xfrm>
                <a:off x="0" y="6865399"/>
                <a:ext cx="6520733" cy="1101060"/>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Customer data moves automatically without manual handling</a:t>
                </a:r>
              </a:p>
            </p:txBody>
          </p:sp>
        </p:grpSp>
        <p:grpSp>
          <p:nvGrpSpPr>
            <p:cNvPr id="23" name="Group 23"/>
            <p:cNvGrpSpPr/>
            <p:nvPr/>
          </p:nvGrpSpPr>
          <p:grpSpPr>
            <a:xfrm>
              <a:off x="8052739" y="5557445"/>
              <a:ext cx="3260371" cy="993004"/>
              <a:chOff x="15216517" y="-89711"/>
              <a:chExt cx="6520742" cy="1986009"/>
            </a:xfrm>
          </p:grpSpPr>
          <p:sp>
            <p:nvSpPr>
              <p:cNvPr id="24" name="TextBox 24"/>
              <p:cNvSpPr txBox="1"/>
              <p:nvPr/>
            </p:nvSpPr>
            <p:spPr>
              <a:xfrm>
                <a:off x="15216519" y="-89711"/>
                <a:ext cx="6520740" cy="768931"/>
              </a:xfrm>
              <a:prstGeom prst="rect">
                <a:avLst/>
              </a:prstGeom>
            </p:spPr>
            <p:txBody>
              <a:bodyPr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Fields validations</a:t>
                </a:r>
              </a:p>
            </p:txBody>
          </p:sp>
          <p:sp>
            <p:nvSpPr>
              <p:cNvPr id="25" name="TextBox 25"/>
              <p:cNvSpPr txBox="1"/>
              <p:nvPr/>
            </p:nvSpPr>
            <p:spPr>
              <a:xfrm>
                <a:off x="15216517" y="795233"/>
                <a:ext cx="6516819" cy="1101065"/>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The system prevents incomplete or incorrect customer data</a:t>
                </a:r>
              </a:p>
            </p:txBody>
          </p:sp>
        </p:grpSp>
        <p:grpSp>
          <p:nvGrpSpPr>
            <p:cNvPr id="29" name="Group 29"/>
            <p:cNvGrpSpPr/>
            <p:nvPr/>
          </p:nvGrpSpPr>
          <p:grpSpPr>
            <a:xfrm>
              <a:off x="8042864" y="2213993"/>
              <a:ext cx="4504550" cy="947226"/>
              <a:chOff x="-144873" y="-6776618"/>
              <a:chExt cx="9009098" cy="1894453"/>
            </a:xfrm>
          </p:grpSpPr>
          <p:sp>
            <p:nvSpPr>
              <p:cNvPr id="30" name="TextBox 30"/>
              <p:cNvSpPr txBox="1"/>
              <p:nvPr/>
            </p:nvSpPr>
            <p:spPr>
              <a:xfrm>
                <a:off x="-125121" y="-6776618"/>
                <a:ext cx="8989346" cy="768932"/>
              </a:xfrm>
              <a:prstGeom prst="rect">
                <a:avLst/>
              </a:prstGeom>
            </p:spPr>
            <p:txBody>
              <a:bodyPr wrap="square" lIns="0" tIns="0" rIns="0" bIns="0" rtlCol="0" anchor="t">
                <a:spAutoFit/>
              </a:bodyPr>
              <a:lstStyle/>
              <a:p>
                <a:pPr>
                  <a:lnSpc>
                    <a:spcPts val="2613"/>
                  </a:lnSpc>
                  <a:spcBef>
                    <a:spcPct val="0"/>
                  </a:spcBef>
                </a:pPr>
                <a:r>
                  <a:rPr lang="en-US" dirty="0">
                    <a:solidFill>
                      <a:srgbClr val="1D3557"/>
                    </a:solidFill>
                    <a:latin typeface="Radley"/>
                    <a:ea typeface="Radley"/>
                    <a:cs typeface="Radley"/>
                    <a:sym typeface="Radley"/>
                  </a:rPr>
                  <a:t>Clear Responsibility &amp; Process Visibility</a:t>
                </a:r>
              </a:p>
            </p:txBody>
          </p:sp>
          <p:sp>
            <p:nvSpPr>
              <p:cNvPr id="31" name="TextBox 31"/>
              <p:cNvSpPr txBox="1"/>
              <p:nvPr/>
            </p:nvSpPr>
            <p:spPr>
              <a:xfrm>
                <a:off x="-144873" y="-5983226"/>
                <a:ext cx="6536569" cy="1101061"/>
              </a:xfrm>
              <a:prstGeom prst="rect">
                <a:avLst/>
              </a:prstGeom>
            </p:spPr>
            <p:txBody>
              <a:bodyPr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Each employee can only view or update what they are authorized for</a:t>
                </a:r>
              </a:p>
            </p:txBody>
          </p:sp>
        </p:grpSp>
      </p:grpSp>
      <p:sp>
        <p:nvSpPr>
          <p:cNvPr id="32" name="TextBox 31">
            <a:extLst>
              <a:ext uri="{FF2B5EF4-FFF2-40B4-BE49-F238E27FC236}">
                <a16:creationId xmlns:a16="http://schemas.microsoft.com/office/drawing/2014/main" id="{4318BAE1-C46F-4CCE-B2CF-1226CA6FA035}"/>
              </a:ext>
            </a:extLst>
          </p:cNvPr>
          <p:cNvSpPr txBox="1"/>
          <p:nvPr/>
        </p:nvSpPr>
        <p:spPr>
          <a:xfrm>
            <a:off x="414066" y="483082"/>
            <a:ext cx="7085030" cy="553998"/>
          </a:xfrm>
          <a:prstGeom prst="rect">
            <a:avLst/>
          </a:prstGeom>
        </p:spPr>
        <p:txBody>
          <a:bodyPr wrap="square" lIns="0" tIns="0" rIns="0" bIns="0" rtlCol="0" anchor="t">
            <a:spAutoFit/>
          </a:bodyPr>
          <a:lstStyle/>
          <a:p>
            <a:r>
              <a:rPr lang="en-US" b="1" cap="all" dirty="0">
                <a:solidFill>
                  <a:schemeClr val="bg2"/>
                </a:solidFill>
                <a:latin typeface="+mj-lt"/>
                <a:ea typeface="+mj-ea"/>
                <a:cs typeface="+mj-cs"/>
              </a:rPr>
              <a:t>KYC Update for non-Individuals Customers - STP Workflow </a:t>
            </a:r>
            <a:endParaRPr lang="en-US" b="1" cap="all" dirty="0">
              <a:solidFill>
                <a:schemeClr val="bg2"/>
              </a:solidFill>
              <a:latin typeface="+mj-lt"/>
              <a:ea typeface="+mj-ea"/>
              <a:cs typeface="+mj-cs"/>
              <a:sym typeface="Georgia Pro Condensed"/>
            </a:endParaRPr>
          </a:p>
        </p:txBody>
      </p:sp>
      <p:pic>
        <p:nvPicPr>
          <p:cNvPr id="35" name="Picture 34">
            <a:extLst>
              <a:ext uri="{FF2B5EF4-FFF2-40B4-BE49-F238E27FC236}">
                <a16:creationId xmlns:a16="http://schemas.microsoft.com/office/drawing/2014/main" id="{B6DAC8A7-0D8D-4B6A-A7B6-B30614EAE30A}"/>
              </a:ext>
            </a:extLst>
          </p:cNvPr>
          <p:cNvPicPr>
            <a:picLocks noChangeAspect="1"/>
          </p:cNvPicPr>
          <p:nvPr/>
        </p:nvPicPr>
        <p:blipFill>
          <a:blip r:embed="rId6"/>
          <a:stretch>
            <a:fillRect/>
          </a:stretch>
        </p:blipFill>
        <p:spPr>
          <a:xfrm rot="19380341">
            <a:off x="11025830" y="184929"/>
            <a:ext cx="879515" cy="887196"/>
          </a:xfrm>
          <a:prstGeom prst="rect">
            <a:avLst/>
          </a:prstGeom>
        </p:spPr>
      </p:pic>
      <p:sp>
        <p:nvSpPr>
          <p:cNvPr id="34" name="TextBox 31">
            <a:extLst>
              <a:ext uri="{FF2B5EF4-FFF2-40B4-BE49-F238E27FC236}">
                <a16:creationId xmlns:a16="http://schemas.microsoft.com/office/drawing/2014/main" id="{C58981E0-20D8-4B69-9980-D21F763AD71B}"/>
              </a:ext>
            </a:extLst>
          </p:cNvPr>
          <p:cNvSpPr txBox="1"/>
          <p:nvPr/>
        </p:nvSpPr>
        <p:spPr>
          <a:xfrm>
            <a:off x="4518994" y="2686978"/>
            <a:ext cx="3122880" cy="679353"/>
          </a:xfrm>
          <a:prstGeom prst="rect">
            <a:avLst/>
          </a:prstGeom>
        </p:spPr>
        <p:txBody>
          <a:bodyPr wrap="square" lIns="0" tIns="0" rIns="0" bIns="0" rtlCol="0" anchor="t">
            <a:spAutoFit/>
          </a:bodyPr>
          <a:lstStyle/>
          <a:p>
            <a:pPr>
              <a:lnSpc>
                <a:spcPts val="1843"/>
              </a:lnSpc>
              <a:spcBef>
                <a:spcPct val="0"/>
              </a:spcBef>
            </a:pPr>
            <a:r>
              <a:rPr lang="en-US" sz="1316" dirty="0">
                <a:solidFill>
                  <a:srgbClr val="1D3557"/>
                </a:solidFill>
                <a:latin typeface="Carlito"/>
                <a:ea typeface="Carlito"/>
                <a:cs typeface="Carlito"/>
                <a:sym typeface="Carlito"/>
              </a:rPr>
              <a:t>Compliance follow-up will be handled centrally by Proximity instead of Relationship Managers</a:t>
            </a:r>
          </a:p>
        </p:txBody>
      </p:sp>
      <p:sp>
        <p:nvSpPr>
          <p:cNvPr id="37" name="TextBox 30">
            <a:extLst>
              <a:ext uri="{FF2B5EF4-FFF2-40B4-BE49-F238E27FC236}">
                <a16:creationId xmlns:a16="http://schemas.microsoft.com/office/drawing/2014/main" id="{2CDE9A8D-ABCC-4F83-8348-C7882F0B6A36}"/>
              </a:ext>
            </a:extLst>
          </p:cNvPr>
          <p:cNvSpPr txBox="1"/>
          <p:nvPr/>
        </p:nvSpPr>
        <p:spPr>
          <a:xfrm>
            <a:off x="4524909" y="2358770"/>
            <a:ext cx="3459420" cy="313227"/>
          </a:xfrm>
          <a:prstGeom prst="rect">
            <a:avLst/>
          </a:prstGeom>
        </p:spPr>
        <p:txBody>
          <a:bodyPr wrap="square"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Centralize Compliance Follow up</a:t>
            </a:r>
          </a:p>
        </p:txBody>
      </p:sp>
      <p:sp>
        <p:nvSpPr>
          <p:cNvPr id="38" name="TextBox 30">
            <a:extLst>
              <a:ext uri="{FF2B5EF4-FFF2-40B4-BE49-F238E27FC236}">
                <a16:creationId xmlns:a16="http://schemas.microsoft.com/office/drawing/2014/main" id="{C57DF013-FDDE-462E-B480-1B1ED614629C}"/>
              </a:ext>
            </a:extLst>
          </p:cNvPr>
          <p:cNvSpPr txBox="1"/>
          <p:nvPr/>
        </p:nvSpPr>
        <p:spPr>
          <a:xfrm>
            <a:off x="1316482" y="2354148"/>
            <a:ext cx="3459420" cy="313227"/>
          </a:xfrm>
          <a:prstGeom prst="rect">
            <a:avLst/>
          </a:prstGeom>
        </p:spPr>
        <p:txBody>
          <a:bodyPr wrap="square" lIns="0" tIns="0" rIns="0" bIns="0" rtlCol="0" anchor="t">
            <a:spAutoFit/>
          </a:bodyPr>
          <a:lstStyle/>
          <a:p>
            <a:pPr>
              <a:lnSpc>
                <a:spcPts val="2613"/>
              </a:lnSpc>
              <a:spcBef>
                <a:spcPct val="0"/>
              </a:spcBef>
            </a:pPr>
            <a:r>
              <a:rPr lang="en-US" sz="1866" dirty="0">
                <a:solidFill>
                  <a:srgbClr val="1D3557"/>
                </a:solidFill>
                <a:latin typeface="Radley"/>
                <a:ea typeface="Radley"/>
                <a:cs typeface="Radley"/>
                <a:sym typeface="Radley"/>
              </a:rPr>
              <a:t>Automatic KYC Form Generation</a:t>
            </a:r>
          </a:p>
        </p:txBody>
      </p:sp>
      <p:sp>
        <p:nvSpPr>
          <p:cNvPr id="39" name="TextBox 31">
            <a:extLst>
              <a:ext uri="{FF2B5EF4-FFF2-40B4-BE49-F238E27FC236}">
                <a16:creationId xmlns:a16="http://schemas.microsoft.com/office/drawing/2014/main" id="{E2B68CEA-FA5A-4825-90DC-35FC76978408}"/>
              </a:ext>
            </a:extLst>
          </p:cNvPr>
          <p:cNvSpPr txBox="1"/>
          <p:nvPr/>
        </p:nvSpPr>
        <p:spPr>
          <a:xfrm>
            <a:off x="1328899" y="2689897"/>
            <a:ext cx="3084560" cy="906274"/>
          </a:xfrm>
          <a:prstGeom prst="rect">
            <a:avLst/>
          </a:prstGeom>
        </p:spPr>
        <p:txBody>
          <a:bodyPr wrap="square" lIns="0" tIns="0" rIns="0" bIns="0" rtlCol="0" anchor="t">
            <a:spAutoFit/>
          </a:bodyPr>
          <a:lstStyle/>
          <a:p>
            <a:pPr>
              <a:lnSpc>
                <a:spcPts val="1843"/>
              </a:lnSpc>
              <a:spcBef>
                <a:spcPct val="0"/>
              </a:spcBef>
            </a:pPr>
            <a:r>
              <a:rPr lang="en-US" sz="1200" dirty="0">
                <a:solidFill>
                  <a:srgbClr val="1D3557"/>
                </a:solidFill>
                <a:latin typeface="Carlito"/>
                <a:ea typeface="Carlito"/>
                <a:cs typeface="Carlito"/>
                <a:sym typeface="Carlito"/>
              </a:rPr>
              <a:t>KYC forms are automatically generated when printed from the system which eliminates manual form filling, ensures accuracy, and guarantees alignment with the latest customer data.</a:t>
            </a:r>
          </a:p>
        </p:txBody>
      </p:sp>
      <p:pic>
        <p:nvPicPr>
          <p:cNvPr id="20" name="Picture 19">
            <a:extLst>
              <a:ext uri="{FF2B5EF4-FFF2-40B4-BE49-F238E27FC236}">
                <a16:creationId xmlns:a16="http://schemas.microsoft.com/office/drawing/2014/main" id="{2B3D0C09-A8EF-4E7B-8D6A-14745DE2AEF7}"/>
              </a:ext>
            </a:extLst>
          </p:cNvPr>
          <p:cNvPicPr>
            <a:picLocks noChangeAspect="1"/>
          </p:cNvPicPr>
          <p:nvPr/>
        </p:nvPicPr>
        <p:blipFill>
          <a:blip r:embed="rId7"/>
          <a:stretch>
            <a:fillRect/>
          </a:stretch>
        </p:blipFill>
        <p:spPr>
          <a:xfrm>
            <a:off x="1314114" y="967080"/>
            <a:ext cx="3118109" cy="1459979"/>
          </a:xfrm>
          <a:prstGeom prst="rect">
            <a:avLst/>
          </a:prstGeom>
        </p:spPr>
      </p:pic>
      <p:pic>
        <p:nvPicPr>
          <p:cNvPr id="21" name="Picture 20">
            <a:extLst>
              <a:ext uri="{FF2B5EF4-FFF2-40B4-BE49-F238E27FC236}">
                <a16:creationId xmlns:a16="http://schemas.microsoft.com/office/drawing/2014/main" id="{DF3C083A-EE61-4490-8364-5052DE0ECCEC}"/>
              </a:ext>
            </a:extLst>
          </p:cNvPr>
          <p:cNvPicPr>
            <a:picLocks noChangeAspect="1"/>
          </p:cNvPicPr>
          <p:nvPr/>
        </p:nvPicPr>
        <p:blipFill>
          <a:blip r:embed="rId8"/>
          <a:stretch>
            <a:fillRect/>
          </a:stretch>
        </p:blipFill>
        <p:spPr>
          <a:xfrm>
            <a:off x="4533654" y="967080"/>
            <a:ext cx="3068001" cy="14599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500" y="1221687"/>
            <a:ext cx="3632200" cy="4712948"/>
            <a:chOff x="0" y="0"/>
            <a:chExt cx="1434943" cy="1767756"/>
          </a:xfrm>
        </p:grpSpPr>
        <p:sp>
          <p:nvSpPr>
            <p:cNvPr id="3" name="Freeform 3"/>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4" name="TextBox 4"/>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5" name="Group 5"/>
          <p:cNvGrpSpPr/>
          <p:nvPr/>
        </p:nvGrpSpPr>
        <p:grpSpPr>
          <a:xfrm>
            <a:off x="4279900" y="1221687"/>
            <a:ext cx="3632200" cy="4712948"/>
            <a:chOff x="0" y="0"/>
            <a:chExt cx="1434943" cy="1767756"/>
          </a:xfrm>
        </p:grpSpPr>
        <p:sp>
          <p:nvSpPr>
            <p:cNvPr id="6" name="Freeform 6"/>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7" name="TextBox 7"/>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8" name="Group 8"/>
          <p:cNvGrpSpPr/>
          <p:nvPr/>
        </p:nvGrpSpPr>
        <p:grpSpPr>
          <a:xfrm>
            <a:off x="8115300" y="1221687"/>
            <a:ext cx="3632200" cy="4712948"/>
            <a:chOff x="0" y="0"/>
            <a:chExt cx="1434943" cy="1767756"/>
          </a:xfrm>
        </p:grpSpPr>
        <p:sp>
          <p:nvSpPr>
            <p:cNvPr id="9" name="Freeform 9"/>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10" name="TextBox 10"/>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11" name="Group 11"/>
          <p:cNvGrpSpPr/>
          <p:nvPr/>
        </p:nvGrpSpPr>
        <p:grpSpPr>
          <a:xfrm>
            <a:off x="710702" y="1971484"/>
            <a:ext cx="3099796" cy="2387600"/>
            <a:chOff x="0" y="0"/>
            <a:chExt cx="1259398" cy="970044"/>
          </a:xfrm>
        </p:grpSpPr>
        <p:sp>
          <p:nvSpPr>
            <p:cNvPr id="12" name="Freeform 12"/>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2"/>
              <a:stretch>
                <a:fillRect l="-342" r="-342"/>
              </a:stretch>
            </a:blipFill>
          </p:spPr>
        </p:sp>
      </p:grpSp>
      <p:grpSp>
        <p:nvGrpSpPr>
          <p:cNvPr id="13" name="Group 13"/>
          <p:cNvGrpSpPr/>
          <p:nvPr/>
        </p:nvGrpSpPr>
        <p:grpSpPr>
          <a:xfrm>
            <a:off x="4546102" y="1971484"/>
            <a:ext cx="3099796" cy="2387600"/>
            <a:chOff x="0" y="0"/>
            <a:chExt cx="1259398" cy="970044"/>
          </a:xfrm>
        </p:grpSpPr>
        <p:sp>
          <p:nvSpPr>
            <p:cNvPr id="14" name="Freeform 14"/>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3"/>
              <a:stretch>
                <a:fillRect l="-342" r="-342"/>
              </a:stretch>
            </a:blipFill>
          </p:spPr>
        </p:sp>
      </p:grpSp>
      <p:grpSp>
        <p:nvGrpSpPr>
          <p:cNvPr id="15" name="Group 15"/>
          <p:cNvGrpSpPr/>
          <p:nvPr/>
        </p:nvGrpSpPr>
        <p:grpSpPr>
          <a:xfrm>
            <a:off x="8381502" y="1971484"/>
            <a:ext cx="3099796" cy="2387600"/>
            <a:chOff x="0" y="0"/>
            <a:chExt cx="1259398" cy="970044"/>
          </a:xfrm>
        </p:grpSpPr>
        <p:sp>
          <p:nvSpPr>
            <p:cNvPr id="16" name="Freeform 16"/>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4"/>
              <a:stretch>
                <a:fillRect l="-342" r="-342"/>
              </a:stretch>
            </a:blipFill>
          </p:spPr>
        </p:sp>
      </p:grpSp>
      <p:sp>
        <p:nvSpPr>
          <p:cNvPr id="17" name="TextBox 17"/>
          <p:cNvSpPr txBox="1"/>
          <p:nvPr/>
        </p:nvSpPr>
        <p:spPr>
          <a:xfrm>
            <a:off x="681189" y="4446926"/>
            <a:ext cx="3158823" cy="1292662"/>
          </a:xfrm>
          <a:prstGeom prst="rect">
            <a:avLst/>
          </a:prstGeom>
        </p:spPr>
        <p:txBody>
          <a:bodyPr lIns="0" tIns="0" rIns="0" bIns="0" rtlCol="0" anchor="t">
            <a:spAutoFit/>
          </a:bodyPr>
          <a:lstStyle/>
          <a:p>
            <a:pPr marL="171450" lvl="1" indent="-171450" algn="just" fontAlgn="base">
              <a:spcBef>
                <a:spcPct val="0"/>
              </a:spcBef>
              <a:spcAft>
                <a:spcPct val="0"/>
              </a:spcAft>
              <a:buClr>
                <a:srgbClr val="5F5F5F"/>
              </a:buClr>
              <a:buFont typeface="Wingdings" pitchFamily="2" charset="2"/>
              <a:buChar char="§"/>
              <a:defRPr/>
            </a:pPr>
            <a:r>
              <a:rPr lang="en-US" sz="1200" spc="-17" dirty="0">
                <a:solidFill>
                  <a:srgbClr val="F9F9F9"/>
                </a:solidFill>
                <a:latin typeface="Helvetica World"/>
              </a:rPr>
              <a:t>Decrease manual intervention for Corporate Update KYC For an average </a:t>
            </a:r>
            <a:r>
              <a:rPr lang="en-US" sz="1200" b="1" spc="-17" dirty="0">
                <a:solidFill>
                  <a:srgbClr val="F9F9F9"/>
                </a:solidFill>
                <a:latin typeface="Helvetica World"/>
              </a:rPr>
              <a:t>280 request </a:t>
            </a:r>
            <a:r>
              <a:rPr lang="en-US" sz="1200" spc="-17" dirty="0">
                <a:solidFill>
                  <a:srgbClr val="F9F9F9"/>
                </a:solidFill>
                <a:latin typeface="Helvetica World"/>
              </a:rPr>
              <a:t>per month by using STP methodology , reducing TAT by:</a:t>
            </a:r>
          </a:p>
          <a:p>
            <a:pPr marL="171450" lvl="1" indent="-171450" algn="just" fontAlgn="base">
              <a:spcBef>
                <a:spcPct val="0"/>
              </a:spcBef>
              <a:spcAft>
                <a:spcPct val="0"/>
              </a:spcAft>
              <a:buClr>
                <a:srgbClr val="5F5F5F"/>
              </a:buClr>
              <a:buFont typeface="Wingdings" pitchFamily="2" charset="2"/>
              <a:buChar char="§"/>
              <a:defRPr/>
            </a:pPr>
            <a:r>
              <a:rPr lang="en-US" sz="1200" b="1" spc="-17" dirty="0">
                <a:solidFill>
                  <a:srgbClr val="F9F9F9"/>
                </a:solidFill>
                <a:latin typeface="Helvetica World"/>
              </a:rPr>
              <a:t>15 Min</a:t>
            </a:r>
            <a:r>
              <a:rPr lang="en-US" sz="1200" spc="-17" dirty="0">
                <a:solidFill>
                  <a:srgbClr val="F9F9F9"/>
                </a:solidFill>
                <a:latin typeface="Helvetica World"/>
              </a:rPr>
              <a:t> per request for CIOC staff </a:t>
            </a:r>
            <a:r>
              <a:rPr lang="en-US" sz="1200" spc="-17" dirty="0">
                <a:solidFill>
                  <a:srgbClr val="F9F9F9"/>
                </a:solidFill>
                <a:latin typeface="Helvetica World"/>
                <a:sym typeface="Wingdings" panose="05000000000000000000" pitchFamily="2" charset="2"/>
              </a:rPr>
              <a:t> </a:t>
            </a:r>
            <a:r>
              <a:rPr lang="en-US" sz="1200" b="1" spc="-17" dirty="0">
                <a:solidFill>
                  <a:srgbClr val="F9F9F9"/>
                </a:solidFill>
                <a:latin typeface="Helvetica World"/>
                <a:sym typeface="Wingdings" panose="05000000000000000000" pitchFamily="2" charset="2"/>
              </a:rPr>
              <a:t>1FTE</a:t>
            </a:r>
          </a:p>
          <a:p>
            <a:pPr marL="171450" lvl="1" indent="-171450" algn="just" fontAlgn="base">
              <a:spcBef>
                <a:spcPct val="0"/>
              </a:spcBef>
              <a:spcAft>
                <a:spcPct val="0"/>
              </a:spcAft>
              <a:buClr>
                <a:srgbClr val="5F5F5F"/>
              </a:buClr>
              <a:buFont typeface="Wingdings" pitchFamily="2" charset="2"/>
              <a:buChar char="§"/>
              <a:defRPr/>
            </a:pPr>
            <a:r>
              <a:rPr lang="en-US" sz="1200" b="1" spc="-17" dirty="0">
                <a:solidFill>
                  <a:srgbClr val="F9F9F9"/>
                </a:solidFill>
                <a:latin typeface="Helvetica World"/>
              </a:rPr>
              <a:t>40 Min </a:t>
            </a:r>
            <a:r>
              <a:rPr lang="en-US" sz="1200" spc="-17" dirty="0">
                <a:solidFill>
                  <a:srgbClr val="F9F9F9"/>
                </a:solidFill>
                <a:latin typeface="Helvetica World"/>
              </a:rPr>
              <a:t>at Frontline level  </a:t>
            </a:r>
            <a:r>
              <a:rPr lang="en-US" sz="1200" spc="-17" dirty="0">
                <a:solidFill>
                  <a:srgbClr val="F9F9F9"/>
                </a:solidFill>
                <a:latin typeface="Helvetica World"/>
                <a:sym typeface="Wingdings" panose="05000000000000000000" pitchFamily="2" charset="2"/>
              </a:rPr>
              <a:t> </a:t>
            </a:r>
            <a:r>
              <a:rPr lang="en-US" sz="1200" b="1" spc="-17" dirty="0">
                <a:solidFill>
                  <a:srgbClr val="F9F9F9"/>
                </a:solidFill>
                <a:latin typeface="Helvetica World"/>
                <a:sym typeface="Wingdings" panose="05000000000000000000" pitchFamily="2" charset="2"/>
              </a:rPr>
              <a:t>2FTE</a:t>
            </a:r>
          </a:p>
          <a:p>
            <a:pPr marL="171450" lvl="1" indent="-171450" algn="just" fontAlgn="base">
              <a:spcBef>
                <a:spcPct val="0"/>
              </a:spcBef>
              <a:spcAft>
                <a:spcPct val="0"/>
              </a:spcAft>
              <a:buClr>
                <a:srgbClr val="5F5F5F"/>
              </a:buClr>
              <a:buFont typeface="Wingdings" pitchFamily="2" charset="2"/>
              <a:buChar char="§"/>
              <a:defRPr/>
            </a:pPr>
            <a:r>
              <a:rPr lang="en-US" sz="1200" b="1" spc="-17" dirty="0">
                <a:solidFill>
                  <a:srgbClr val="F9F9F9"/>
                </a:solidFill>
                <a:latin typeface="Helvetica World"/>
                <a:sym typeface="Wingdings" panose="05000000000000000000" pitchFamily="2" charset="2"/>
              </a:rPr>
              <a:t>Approximately total 3 FTE</a:t>
            </a:r>
            <a:endParaRPr lang="en-US" sz="1200" b="1" spc="-17" dirty="0">
              <a:solidFill>
                <a:srgbClr val="F9F9F9"/>
              </a:solidFill>
              <a:latin typeface="Helvetica World"/>
            </a:endParaRPr>
          </a:p>
        </p:txBody>
      </p:sp>
      <p:sp>
        <p:nvSpPr>
          <p:cNvPr id="18" name="TextBox 18"/>
          <p:cNvSpPr txBox="1"/>
          <p:nvPr/>
        </p:nvSpPr>
        <p:spPr>
          <a:xfrm>
            <a:off x="694045" y="1393634"/>
            <a:ext cx="3133111" cy="359073"/>
          </a:xfrm>
          <a:prstGeom prst="rect">
            <a:avLst/>
          </a:prstGeom>
        </p:spPr>
        <p:txBody>
          <a:bodyPr lIns="0" tIns="0" rIns="0" bIns="0" rtlCol="0" anchor="t">
            <a:spAutoFit/>
          </a:bodyPr>
          <a:lstStyle/>
          <a:p>
            <a:pPr algn="ctr">
              <a:lnSpc>
                <a:spcPts val="2787"/>
              </a:lnSpc>
              <a:spcBef>
                <a:spcPct val="0"/>
              </a:spcBef>
            </a:pPr>
            <a:r>
              <a:rPr lang="en-US" sz="2533" spc="-63" dirty="0">
                <a:solidFill>
                  <a:srgbClr val="F9F9F9"/>
                </a:solidFill>
                <a:latin typeface="Georgia Pro Condensed"/>
                <a:ea typeface="Georgia Pro Condensed"/>
                <a:cs typeface="Georgia Pro Condensed"/>
                <a:sym typeface="Georgia Pro Condensed"/>
              </a:rPr>
              <a:t>Efficiency</a:t>
            </a:r>
          </a:p>
        </p:txBody>
      </p:sp>
      <p:sp>
        <p:nvSpPr>
          <p:cNvPr id="19" name="TextBox 19"/>
          <p:cNvSpPr txBox="1"/>
          <p:nvPr/>
        </p:nvSpPr>
        <p:spPr>
          <a:xfrm>
            <a:off x="4515462" y="4427058"/>
            <a:ext cx="3176256" cy="1666290"/>
          </a:xfrm>
          <a:prstGeom prst="rect">
            <a:avLst/>
          </a:prstGeom>
        </p:spPr>
        <p:txBody>
          <a:bodyPr wrap="square" lIns="0" tIns="0" rIns="0" bIns="0" rtlCol="0" anchor="t">
            <a:spAutoFit/>
          </a:bodyPr>
          <a:lstStyle/>
          <a:p>
            <a:r>
              <a:rPr lang="en-US" sz="1200" dirty="0"/>
              <a:t>·  </a:t>
            </a:r>
            <a:r>
              <a:rPr lang="en-US" sz="1200" b="1" spc="-17" dirty="0">
                <a:solidFill>
                  <a:srgbClr val="F9F9F9"/>
                </a:solidFill>
                <a:latin typeface="Helvetica World"/>
              </a:rPr>
              <a:t>Enhanced Accuracy: </a:t>
            </a:r>
            <a:r>
              <a:rPr lang="en-US" sz="1200" spc="-17" dirty="0">
                <a:solidFill>
                  <a:srgbClr val="F9F9F9"/>
                </a:solidFill>
                <a:latin typeface="Helvetica World"/>
              </a:rPr>
              <a:t>Automated data validation minimizes errors and inconsistencies, ensuring higher accuracy in customer identity verification.</a:t>
            </a:r>
          </a:p>
          <a:p>
            <a:r>
              <a:rPr lang="en-US" sz="1200" spc="-17" dirty="0">
                <a:solidFill>
                  <a:srgbClr val="F9F9F9"/>
                </a:solidFill>
                <a:latin typeface="Helvetica World"/>
              </a:rPr>
              <a:t>·  </a:t>
            </a:r>
            <a:r>
              <a:rPr lang="en-US" sz="1200" b="1" spc="-17" dirty="0">
                <a:solidFill>
                  <a:srgbClr val="F9F9F9"/>
                </a:solidFill>
                <a:latin typeface="Helvetica World"/>
              </a:rPr>
              <a:t>Significant Reduction in Rework: </a:t>
            </a:r>
            <a:r>
              <a:rPr lang="en-US" sz="1200" spc="-17" dirty="0">
                <a:solidFill>
                  <a:srgbClr val="F9F9F9"/>
                </a:solidFill>
                <a:latin typeface="Helvetica World"/>
              </a:rPr>
              <a:t>Aims to decrease RTS (Route to Source) rates by 50%, leading to greater operational efficiency.</a:t>
            </a:r>
          </a:p>
          <a:p>
            <a:r>
              <a:rPr lang="en-US" sz="1200" spc="-17" dirty="0">
                <a:solidFill>
                  <a:srgbClr val="F9F9F9"/>
                </a:solidFill>
                <a:latin typeface="Helvetica World"/>
              </a:rPr>
              <a:t> </a:t>
            </a:r>
          </a:p>
          <a:p>
            <a:pPr algn="ctr">
              <a:lnSpc>
                <a:spcPts val="1599"/>
              </a:lnSpc>
            </a:pPr>
            <a:endParaRPr lang="en-US" sz="1200" spc="-17" dirty="0">
              <a:solidFill>
                <a:srgbClr val="F9F9F9"/>
              </a:solidFill>
              <a:latin typeface="Helvetica World"/>
              <a:ea typeface="Helvetica World"/>
              <a:cs typeface="Helvetica World"/>
              <a:sym typeface="Helvetica World"/>
            </a:endParaRPr>
          </a:p>
        </p:txBody>
      </p:sp>
      <p:sp>
        <p:nvSpPr>
          <p:cNvPr id="20" name="TextBox 20"/>
          <p:cNvSpPr txBox="1"/>
          <p:nvPr/>
        </p:nvSpPr>
        <p:spPr>
          <a:xfrm>
            <a:off x="4515462" y="1393634"/>
            <a:ext cx="3161077" cy="359073"/>
          </a:xfrm>
          <a:prstGeom prst="rect">
            <a:avLst/>
          </a:prstGeom>
        </p:spPr>
        <p:txBody>
          <a:bodyPr lIns="0" tIns="0" rIns="0" bIns="0" rtlCol="0" anchor="t">
            <a:spAutoFit/>
          </a:bodyPr>
          <a:lstStyle/>
          <a:p>
            <a:pPr algn="ctr">
              <a:lnSpc>
                <a:spcPts val="2787"/>
              </a:lnSpc>
              <a:spcBef>
                <a:spcPct val="0"/>
              </a:spcBef>
            </a:pPr>
            <a:r>
              <a:rPr lang="en-US" sz="2533" spc="-63">
                <a:solidFill>
                  <a:srgbClr val="F9F9F9"/>
                </a:solidFill>
                <a:latin typeface="Georgia Pro Condensed"/>
                <a:ea typeface="Georgia Pro Condensed"/>
                <a:cs typeface="Georgia Pro Condensed"/>
                <a:sym typeface="Georgia Pro Condensed"/>
              </a:rPr>
              <a:t>Accuracy</a:t>
            </a:r>
          </a:p>
        </p:txBody>
      </p:sp>
      <p:sp>
        <p:nvSpPr>
          <p:cNvPr id="21" name="TextBox 21"/>
          <p:cNvSpPr txBox="1"/>
          <p:nvPr/>
        </p:nvSpPr>
        <p:spPr>
          <a:xfrm>
            <a:off x="8367406" y="4709186"/>
            <a:ext cx="3127989" cy="615553"/>
          </a:xfrm>
          <a:prstGeom prst="rect">
            <a:avLst/>
          </a:prstGeom>
        </p:spPr>
        <p:txBody>
          <a:bodyPr lIns="0" tIns="0" rIns="0" bIns="0" rtlCol="0" anchor="t">
            <a:spAutoFit/>
          </a:bodyPr>
          <a:lstStyle/>
          <a:p>
            <a:pPr algn="ctr">
              <a:lnSpc>
                <a:spcPts val="1599"/>
              </a:lnSpc>
            </a:pPr>
            <a:r>
              <a:rPr lang="en-US" sz="1400" spc="-17" dirty="0">
                <a:solidFill>
                  <a:srgbClr val="F9F9F9"/>
                </a:solidFill>
                <a:latin typeface="Helvetica World"/>
                <a:ea typeface="Helvetica World"/>
                <a:cs typeface="Helvetica World"/>
                <a:sym typeface="Helvetica World"/>
              </a:rPr>
              <a:t>Enhanced regulatory adherence through audit trails that support industry regulations.</a:t>
            </a:r>
          </a:p>
        </p:txBody>
      </p:sp>
      <p:sp>
        <p:nvSpPr>
          <p:cNvPr id="22" name="TextBox 22"/>
          <p:cNvSpPr txBox="1"/>
          <p:nvPr/>
        </p:nvSpPr>
        <p:spPr>
          <a:xfrm>
            <a:off x="8367406" y="1393634"/>
            <a:ext cx="3127989" cy="359073"/>
          </a:xfrm>
          <a:prstGeom prst="rect">
            <a:avLst/>
          </a:prstGeom>
        </p:spPr>
        <p:txBody>
          <a:bodyPr lIns="0" tIns="0" rIns="0" bIns="0" rtlCol="0" anchor="t">
            <a:spAutoFit/>
          </a:bodyPr>
          <a:lstStyle/>
          <a:p>
            <a:pPr algn="ctr">
              <a:lnSpc>
                <a:spcPts val="2787"/>
              </a:lnSpc>
            </a:pPr>
            <a:r>
              <a:rPr lang="en-US" sz="2533" spc="-63">
                <a:solidFill>
                  <a:srgbClr val="F9F9F9"/>
                </a:solidFill>
                <a:latin typeface="Georgia Pro Condensed"/>
                <a:ea typeface="Georgia Pro Condensed"/>
                <a:cs typeface="Georgia Pro Condensed"/>
                <a:sym typeface="Georgia Pro Condensed"/>
              </a:rPr>
              <a:t>Compliance</a:t>
            </a:r>
          </a:p>
        </p:txBody>
      </p:sp>
      <p:sp>
        <p:nvSpPr>
          <p:cNvPr id="23" name="TextBox 23"/>
          <p:cNvSpPr txBox="1"/>
          <p:nvPr/>
        </p:nvSpPr>
        <p:spPr>
          <a:xfrm>
            <a:off x="444500" y="128987"/>
            <a:ext cx="11303000" cy="570541"/>
          </a:xfrm>
          <a:prstGeom prst="rect">
            <a:avLst/>
          </a:prstGeom>
        </p:spPr>
        <p:txBody>
          <a:bodyPr lIns="0" tIns="0" rIns="0" bIns="0" rtlCol="0" anchor="t">
            <a:spAutoFit/>
          </a:bodyPr>
          <a:lstStyle/>
          <a:p>
            <a:pPr>
              <a:lnSpc>
                <a:spcPts val="5334"/>
              </a:lnSpc>
            </a:pPr>
            <a:r>
              <a:rPr lang="en-US" b="1" cap="all" dirty="0">
                <a:solidFill>
                  <a:schemeClr val="bg2"/>
                </a:solidFill>
                <a:latin typeface="+mj-lt"/>
                <a:ea typeface="+mj-ea"/>
                <a:cs typeface="+mj-cs"/>
              </a:rPr>
              <a:t>Key Benefits for KYC Update for non-Individuals Customers - STP Workflow </a:t>
            </a:r>
            <a:endParaRPr lang="en-US" b="1" cap="all" dirty="0">
              <a:solidFill>
                <a:schemeClr val="bg2"/>
              </a:solidFill>
              <a:latin typeface="+mj-lt"/>
              <a:ea typeface="+mj-ea"/>
              <a:cs typeface="+mj-cs"/>
              <a:sym typeface="Georgia Pro Condensed"/>
            </a:endParaRPr>
          </a:p>
        </p:txBody>
      </p:sp>
      <p:sp>
        <p:nvSpPr>
          <p:cNvPr id="25" name="Espace réservé de la date 53">
            <a:extLst>
              <a:ext uri="{FF2B5EF4-FFF2-40B4-BE49-F238E27FC236}">
                <a16:creationId xmlns:a16="http://schemas.microsoft.com/office/drawing/2014/main" id="{DA438CF2-144B-4D7E-BEBA-3129C0F77AF1}"/>
              </a:ext>
            </a:extLst>
          </p:cNvPr>
          <p:cNvSpPr>
            <a:spLocks noGrp="1"/>
          </p:cNvSpPr>
          <p:nvPr>
            <p:ph type="dt" sz="half" idx="10"/>
          </p:nvPr>
        </p:nvSpPr>
        <p:spPr>
          <a:xfrm>
            <a:off x="1138238" y="6174395"/>
            <a:ext cx="828017" cy="252000"/>
          </a:xfrm>
        </p:spPr>
        <p:txBody>
          <a:bodyPr/>
          <a:lstStyle/>
          <a:p>
            <a:fld id="{3D59CF44-316D-4B09-B00B-97AD88D52A02}" type="datetime1">
              <a:rPr lang="fr-FR" smtClean="0"/>
              <a:pPr/>
              <a:t>21/01/2026</a:t>
            </a:fld>
            <a:endParaRPr lang="fr-FR" dirty="0"/>
          </a:p>
        </p:txBody>
      </p:sp>
      <p:sp>
        <p:nvSpPr>
          <p:cNvPr id="26" name="Espace réservé du numéro de diapositive 54">
            <a:extLst>
              <a:ext uri="{FF2B5EF4-FFF2-40B4-BE49-F238E27FC236}">
                <a16:creationId xmlns:a16="http://schemas.microsoft.com/office/drawing/2014/main" id="{12D24B22-2338-4032-B1C5-A7485E4FE95A}"/>
              </a:ext>
            </a:extLst>
          </p:cNvPr>
          <p:cNvSpPr>
            <a:spLocks noGrp="1"/>
          </p:cNvSpPr>
          <p:nvPr>
            <p:ph type="sldNum" sz="quarter" idx="12"/>
          </p:nvPr>
        </p:nvSpPr>
        <p:spPr>
          <a:xfrm>
            <a:off x="705996" y="6174395"/>
            <a:ext cx="540000" cy="252000"/>
          </a:xfrm>
        </p:spPr>
        <p:txBody>
          <a:bodyPr/>
          <a:lstStyle/>
          <a:p>
            <a:fld id="{975A587B-5814-4D9B-9598-FE9CB954CB01}" type="slidenum">
              <a:rPr lang="fr-FR" smtClean="0"/>
              <a:pPr/>
              <a:t>4</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4500" y="1284440"/>
            <a:ext cx="3632200" cy="4474633"/>
            <a:chOff x="0" y="0"/>
            <a:chExt cx="1434943" cy="1767756"/>
          </a:xfrm>
        </p:grpSpPr>
        <p:sp>
          <p:nvSpPr>
            <p:cNvPr id="3" name="Freeform 3"/>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4" name="TextBox 4"/>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5" name="Group 5"/>
          <p:cNvGrpSpPr/>
          <p:nvPr/>
        </p:nvGrpSpPr>
        <p:grpSpPr>
          <a:xfrm>
            <a:off x="4279900" y="1284440"/>
            <a:ext cx="3632200" cy="4474633"/>
            <a:chOff x="0" y="0"/>
            <a:chExt cx="1434943" cy="1767756"/>
          </a:xfrm>
        </p:grpSpPr>
        <p:sp>
          <p:nvSpPr>
            <p:cNvPr id="6" name="Freeform 6"/>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7" name="TextBox 7"/>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8" name="Group 8"/>
          <p:cNvGrpSpPr/>
          <p:nvPr/>
        </p:nvGrpSpPr>
        <p:grpSpPr>
          <a:xfrm>
            <a:off x="8115300" y="1284440"/>
            <a:ext cx="3632200" cy="4474633"/>
            <a:chOff x="0" y="0"/>
            <a:chExt cx="1434943" cy="1767756"/>
          </a:xfrm>
        </p:grpSpPr>
        <p:sp>
          <p:nvSpPr>
            <p:cNvPr id="9" name="Freeform 9"/>
            <p:cNvSpPr/>
            <p:nvPr/>
          </p:nvSpPr>
          <p:spPr>
            <a:xfrm>
              <a:off x="0" y="0"/>
              <a:ext cx="1434943" cy="1767756"/>
            </a:xfrm>
            <a:custGeom>
              <a:avLst/>
              <a:gdLst/>
              <a:ahLst/>
              <a:cxnLst/>
              <a:rect l="l" t="t" r="r" b="b"/>
              <a:pathLst>
                <a:path w="1434943" h="1767756">
                  <a:moveTo>
                    <a:pt x="28420" y="0"/>
                  </a:moveTo>
                  <a:lnTo>
                    <a:pt x="1406524" y="0"/>
                  </a:lnTo>
                  <a:cubicBezTo>
                    <a:pt x="1422219" y="0"/>
                    <a:pt x="1434943" y="12724"/>
                    <a:pt x="1434943" y="28420"/>
                  </a:cubicBezTo>
                  <a:lnTo>
                    <a:pt x="1434943" y="1739337"/>
                  </a:lnTo>
                  <a:cubicBezTo>
                    <a:pt x="1434943" y="1755033"/>
                    <a:pt x="1422219" y="1767756"/>
                    <a:pt x="1406524" y="1767756"/>
                  </a:cubicBezTo>
                  <a:lnTo>
                    <a:pt x="28420" y="1767756"/>
                  </a:lnTo>
                  <a:cubicBezTo>
                    <a:pt x="12724" y="1767756"/>
                    <a:pt x="0" y="1755033"/>
                    <a:pt x="0" y="1739337"/>
                  </a:cubicBezTo>
                  <a:lnTo>
                    <a:pt x="0" y="28420"/>
                  </a:lnTo>
                  <a:cubicBezTo>
                    <a:pt x="0" y="12724"/>
                    <a:pt x="12724" y="0"/>
                    <a:pt x="28420" y="0"/>
                  </a:cubicBezTo>
                  <a:close/>
                </a:path>
              </a:pathLst>
            </a:custGeom>
            <a:solidFill>
              <a:srgbClr val="2F4F4F"/>
            </a:solidFill>
          </p:spPr>
        </p:sp>
        <p:sp>
          <p:nvSpPr>
            <p:cNvPr id="10" name="TextBox 10"/>
            <p:cNvSpPr txBox="1"/>
            <p:nvPr/>
          </p:nvSpPr>
          <p:spPr>
            <a:xfrm>
              <a:off x="0" y="-9525"/>
              <a:ext cx="1434943" cy="1777281"/>
            </a:xfrm>
            <a:prstGeom prst="rect">
              <a:avLst/>
            </a:prstGeom>
          </p:spPr>
          <p:txBody>
            <a:bodyPr lIns="33867" tIns="33867" rIns="33867" bIns="33867" rtlCol="0" anchor="ctr"/>
            <a:lstStyle/>
            <a:p>
              <a:pPr algn="ctr">
                <a:lnSpc>
                  <a:spcPts val="1119"/>
                </a:lnSpc>
              </a:pPr>
              <a:endParaRPr sz="1200"/>
            </a:p>
          </p:txBody>
        </p:sp>
      </p:grpSp>
      <p:grpSp>
        <p:nvGrpSpPr>
          <p:cNvPr id="11" name="Group 11"/>
          <p:cNvGrpSpPr/>
          <p:nvPr/>
        </p:nvGrpSpPr>
        <p:grpSpPr>
          <a:xfrm>
            <a:off x="727360" y="1740793"/>
            <a:ext cx="3099796" cy="2387600"/>
            <a:chOff x="0" y="0"/>
            <a:chExt cx="1259398" cy="970044"/>
          </a:xfrm>
        </p:grpSpPr>
        <p:sp>
          <p:nvSpPr>
            <p:cNvPr id="12" name="Freeform 12"/>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2"/>
              <a:stretch>
                <a:fillRect l="-342" r="-342"/>
              </a:stretch>
            </a:blipFill>
          </p:spPr>
        </p:sp>
      </p:grpSp>
      <p:grpSp>
        <p:nvGrpSpPr>
          <p:cNvPr id="13" name="Group 13"/>
          <p:cNvGrpSpPr/>
          <p:nvPr/>
        </p:nvGrpSpPr>
        <p:grpSpPr>
          <a:xfrm>
            <a:off x="4546102" y="1740793"/>
            <a:ext cx="3099796" cy="2387600"/>
            <a:chOff x="0" y="0"/>
            <a:chExt cx="1259398" cy="970044"/>
          </a:xfrm>
        </p:grpSpPr>
        <p:sp>
          <p:nvSpPr>
            <p:cNvPr id="14" name="Freeform 14"/>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3"/>
              <a:stretch>
                <a:fillRect l="-342" r="-342"/>
              </a:stretch>
            </a:blipFill>
          </p:spPr>
        </p:sp>
      </p:grpSp>
      <p:grpSp>
        <p:nvGrpSpPr>
          <p:cNvPr id="15" name="Group 15"/>
          <p:cNvGrpSpPr/>
          <p:nvPr/>
        </p:nvGrpSpPr>
        <p:grpSpPr>
          <a:xfrm>
            <a:off x="8381502" y="1740793"/>
            <a:ext cx="3099796" cy="2387600"/>
            <a:chOff x="0" y="0"/>
            <a:chExt cx="1259398" cy="970044"/>
          </a:xfrm>
        </p:grpSpPr>
        <p:sp>
          <p:nvSpPr>
            <p:cNvPr id="16" name="Freeform 16"/>
            <p:cNvSpPr/>
            <p:nvPr/>
          </p:nvSpPr>
          <p:spPr>
            <a:xfrm>
              <a:off x="0" y="0"/>
              <a:ext cx="1259398" cy="970044"/>
            </a:xfrm>
            <a:custGeom>
              <a:avLst/>
              <a:gdLst/>
              <a:ahLst/>
              <a:cxnLst/>
              <a:rect l="l" t="t" r="r" b="b"/>
              <a:pathLst>
                <a:path w="1259398" h="970044">
                  <a:moveTo>
                    <a:pt x="33301" y="0"/>
                  </a:moveTo>
                  <a:lnTo>
                    <a:pt x="1226097" y="0"/>
                  </a:lnTo>
                  <a:cubicBezTo>
                    <a:pt x="1244489" y="0"/>
                    <a:pt x="1259398" y="14909"/>
                    <a:pt x="1259398" y="33301"/>
                  </a:cubicBezTo>
                  <a:lnTo>
                    <a:pt x="1259398" y="936743"/>
                  </a:lnTo>
                  <a:cubicBezTo>
                    <a:pt x="1259398" y="955135"/>
                    <a:pt x="1244489" y="970044"/>
                    <a:pt x="1226097" y="970044"/>
                  </a:cubicBezTo>
                  <a:lnTo>
                    <a:pt x="33301" y="970044"/>
                  </a:lnTo>
                  <a:cubicBezTo>
                    <a:pt x="24469" y="970044"/>
                    <a:pt x="15999" y="966535"/>
                    <a:pt x="9754" y="960290"/>
                  </a:cubicBezTo>
                  <a:cubicBezTo>
                    <a:pt x="3508" y="954045"/>
                    <a:pt x="0" y="945575"/>
                    <a:pt x="0" y="936743"/>
                  </a:cubicBezTo>
                  <a:lnTo>
                    <a:pt x="0" y="33301"/>
                  </a:lnTo>
                  <a:cubicBezTo>
                    <a:pt x="0" y="24469"/>
                    <a:pt x="3508" y="15999"/>
                    <a:pt x="9754" y="9754"/>
                  </a:cubicBezTo>
                  <a:cubicBezTo>
                    <a:pt x="15999" y="3508"/>
                    <a:pt x="24469" y="0"/>
                    <a:pt x="33301" y="0"/>
                  </a:cubicBezTo>
                  <a:close/>
                </a:path>
              </a:pathLst>
            </a:custGeom>
            <a:blipFill>
              <a:blip r:embed="rId4"/>
              <a:stretch>
                <a:fillRect l="-342" r="-342"/>
              </a:stretch>
            </a:blipFill>
          </p:spPr>
        </p:sp>
      </p:grpSp>
      <p:sp>
        <p:nvSpPr>
          <p:cNvPr id="17" name="TextBox 17"/>
          <p:cNvSpPr txBox="1"/>
          <p:nvPr/>
        </p:nvSpPr>
        <p:spPr>
          <a:xfrm>
            <a:off x="705996" y="4265295"/>
            <a:ext cx="3158823" cy="1025922"/>
          </a:xfrm>
          <a:prstGeom prst="rect">
            <a:avLst/>
          </a:prstGeom>
        </p:spPr>
        <p:txBody>
          <a:bodyPr lIns="0" tIns="0" rIns="0" bIns="0" rtlCol="0" anchor="t">
            <a:spAutoFit/>
          </a:bodyPr>
          <a:lstStyle/>
          <a:p>
            <a:pPr algn="ctr">
              <a:lnSpc>
                <a:spcPts val="1599"/>
              </a:lnSpc>
            </a:pPr>
            <a:r>
              <a:rPr lang="en-US" sz="1400" spc="-17" dirty="0">
                <a:solidFill>
                  <a:srgbClr val="F9F9F9"/>
                </a:solidFill>
                <a:latin typeface="Helvetica World"/>
              </a:rPr>
              <a:t>KYC STP improves the customer experience by streamlining service, ensuring data integrity, and eliminating repetitive updates, which saves time and boosts satisfaction</a:t>
            </a:r>
            <a:endParaRPr lang="en-US" sz="1400" spc="-17" dirty="0">
              <a:solidFill>
                <a:srgbClr val="F9F9F9"/>
              </a:solidFill>
              <a:latin typeface="Helvetica World"/>
              <a:sym typeface="Helvetica World"/>
            </a:endParaRPr>
          </a:p>
        </p:txBody>
      </p:sp>
      <p:sp>
        <p:nvSpPr>
          <p:cNvPr id="18" name="TextBox 18"/>
          <p:cNvSpPr txBox="1"/>
          <p:nvPr/>
        </p:nvSpPr>
        <p:spPr>
          <a:xfrm>
            <a:off x="694045" y="1271713"/>
            <a:ext cx="3133111" cy="359073"/>
          </a:xfrm>
          <a:prstGeom prst="rect">
            <a:avLst/>
          </a:prstGeom>
        </p:spPr>
        <p:txBody>
          <a:bodyPr lIns="0" tIns="0" rIns="0" bIns="0" rtlCol="0" anchor="t">
            <a:spAutoFit/>
          </a:bodyPr>
          <a:lstStyle/>
          <a:p>
            <a:pPr algn="ctr">
              <a:lnSpc>
                <a:spcPts val="2787"/>
              </a:lnSpc>
              <a:spcBef>
                <a:spcPct val="0"/>
              </a:spcBef>
            </a:pPr>
            <a:r>
              <a:rPr lang="en-US" sz="2533" spc="-63" dirty="0">
                <a:solidFill>
                  <a:srgbClr val="F9F9F9"/>
                </a:solidFill>
                <a:latin typeface="Georgia Pro Condensed"/>
                <a:sym typeface="Georgia Pro Condensed"/>
              </a:rPr>
              <a:t>Customer Experience</a:t>
            </a:r>
          </a:p>
        </p:txBody>
      </p:sp>
      <p:sp>
        <p:nvSpPr>
          <p:cNvPr id="19" name="TextBox 19"/>
          <p:cNvSpPr txBox="1"/>
          <p:nvPr/>
        </p:nvSpPr>
        <p:spPr>
          <a:xfrm>
            <a:off x="4501365" y="4128393"/>
            <a:ext cx="3347733" cy="1625253"/>
          </a:xfrm>
          <a:prstGeom prst="rect">
            <a:avLst/>
          </a:prstGeom>
        </p:spPr>
        <p:txBody>
          <a:bodyPr wrap="square" lIns="0" tIns="0" rIns="0" bIns="0" rtlCol="0" anchor="t">
            <a:spAutoFit/>
          </a:bodyPr>
          <a:lstStyle/>
          <a:p>
            <a:pPr algn="ctr">
              <a:lnSpc>
                <a:spcPts val="1599"/>
              </a:lnSpc>
            </a:pPr>
            <a:r>
              <a:rPr lang="en-US" sz="1200" b="1" spc="-17" dirty="0">
                <a:solidFill>
                  <a:srgbClr val="F9F9F9"/>
                </a:solidFill>
                <a:latin typeface="Helvetica World"/>
              </a:rPr>
              <a:t>Generation of Accurate and Concrete Reports:</a:t>
            </a:r>
            <a:r>
              <a:rPr lang="en-US" sz="1200" spc="-17" dirty="0">
                <a:solidFill>
                  <a:srgbClr val="F9F9F9"/>
                </a:solidFill>
                <a:latin typeface="Helvetica World"/>
              </a:rPr>
              <a:t> By automating the KYC update process, STP transitions from a manual system which lacks reporting capabilities to a digitized one. This ensures all data is captured accurately and consistently, enabling the ability to generate reliable, data-driven reports on demand for compliance, auditing, and business intelligence.</a:t>
            </a:r>
            <a:endParaRPr lang="en-US" sz="1200" spc="-17" dirty="0">
              <a:solidFill>
                <a:srgbClr val="F9F9F9"/>
              </a:solidFill>
              <a:latin typeface="Helvetica World"/>
              <a:sym typeface="Helvetica World"/>
            </a:endParaRPr>
          </a:p>
        </p:txBody>
      </p:sp>
      <p:sp>
        <p:nvSpPr>
          <p:cNvPr id="20" name="TextBox 20"/>
          <p:cNvSpPr txBox="1"/>
          <p:nvPr/>
        </p:nvSpPr>
        <p:spPr>
          <a:xfrm>
            <a:off x="4515462" y="1307573"/>
            <a:ext cx="3161077" cy="718145"/>
          </a:xfrm>
          <a:prstGeom prst="rect">
            <a:avLst/>
          </a:prstGeom>
        </p:spPr>
        <p:txBody>
          <a:bodyPr lIns="0" tIns="0" rIns="0" bIns="0" rtlCol="0" anchor="t">
            <a:spAutoFit/>
          </a:bodyPr>
          <a:lstStyle/>
          <a:p>
            <a:pPr algn="ctr">
              <a:lnSpc>
                <a:spcPts val="2787"/>
              </a:lnSpc>
              <a:spcBef>
                <a:spcPct val="0"/>
              </a:spcBef>
            </a:pPr>
            <a:r>
              <a:rPr lang="en-US" sz="2533" spc="-63" dirty="0">
                <a:solidFill>
                  <a:srgbClr val="F9F9F9"/>
                </a:solidFill>
                <a:latin typeface="Georgia Pro Condensed"/>
                <a:sym typeface="Georgia Pro Condensed"/>
              </a:rPr>
              <a:t>Reporting Improvements</a:t>
            </a:r>
          </a:p>
        </p:txBody>
      </p:sp>
      <p:sp>
        <p:nvSpPr>
          <p:cNvPr id="21" name="TextBox 21"/>
          <p:cNvSpPr txBox="1"/>
          <p:nvPr/>
        </p:nvSpPr>
        <p:spPr>
          <a:xfrm>
            <a:off x="8367406" y="4265295"/>
            <a:ext cx="3127989" cy="615553"/>
          </a:xfrm>
          <a:prstGeom prst="rect">
            <a:avLst/>
          </a:prstGeom>
        </p:spPr>
        <p:txBody>
          <a:bodyPr lIns="0" tIns="0" rIns="0" bIns="0" rtlCol="0" anchor="t">
            <a:spAutoFit/>
          </a:bodyPr>
          <a:lstStyle/>
          <a:p>
            <a:pPr algn="ctr">
              <a:lnSpc>
                <a:spcPts val="1599"/>
              </a:lnSpc>
            </a:pPr>
            <a:r>
              <a:rPr lang="en-US" sz="1400" spc="-17" dirty="0">
                <a:solidFill>
                  <a:srgbClr val="F9F9F9"/>
                </a:solidFill>
                <a:latin typeface="Helvetica World"/>
                <a:ea typeface="Helvetica World"/>
                <a:cs typeface="Helvetica World"/>
                <a:sym typeface="Helvetica World"/>
              </a:rPr>
              <a:t>Aligning KYC STP with goals enhances </a:t>
            </a:r>
            <a:r>
              <a:rPr lang="en-US" sz="1400" spc="-17" dirty="0">
                <a:solidFill>
                  <a:srgbClr val="F9F9F9"/>
                </a:solidFill>
                <a:latin typeface="Helvetica World"/>
                <a:ea typeface="Helvetica World"/>
                <a:cs typeface="Helvetica World"/>
                <a:sym typeface="Helvetica World Bold"/>
              </a:rPr>
              <a:t>operational efficiency</a:t>
            </a:r>
            <a:r>
              <a:rPr lang="en-US" sz="1400" spc="-17" dirty="0">
                <a:solidFill>
                  <a:srgbClr val="F9F9F9"/>
                </a:solidFill>
                <a:latin typeface="Helvetica World"/>
                <a:ea typeface="Helvetica World"/>
                <a:cs typeface="Helvetica World"/>
                <a:sym typeface="Helvetica World"/>
              </a:rPr>
              <a:t> and strengthens the bank’s strategic objectives.</a:t>
            </a:r>
          </a:p>
        </p:txBody>
      </p:sp>
      <p:sp>
        <p:nvSpPr>
          <p:cNvPr id="22" name="TextBox 22"/>
          <p:cNvSpPr txBox="1"/>
          <p:nvPr/>
        </p:nvSpPr>
        <p:spPr>
          <a:xfrm>
            <a:off x="8367406" y="1299682"/>
            <a:ext cx="3127989" cy="359073"/>
          </a:xfrm>
          <a:prstGeom prst="rect">
            <a:avLst/>
          </a:prstGeom>
        </p:spPr>
        <p:txBody>
          <a:bodyPr lIns="0" tIns="0" rIns="0" bIns="0" rtlCol="0" anchor="t">
            <a:spAutoFit/>
          </a:bodyPr>
          <a:lstStyle/>
          <a:p>
            <a:pPr algn="ctr">
              <a:lnSpc>
                <a:spcPts val="2787"/>
              </a:lnSpc>
            </a:pPr>
            <a:r>
              <a:rPr lang="en-US" sz="2533" spc="-63" dirty="0">
                <a:solidFill>
                  <a:srgbClr val="F9F9F9"/>
                </a:solidFill>
                <a:latin typeface="Georgia Pro Condensed"/>
                <a:sym typeface="Georgia Pro Condensed"/>
              </a:rPr>
              <a:t>Strategic Alignment</a:t>
            </a:r>
          </a:p>
        </p:txBody>
      </p:sp>
      <p:sp>
        <p:nvSpPr>
          <p:cNvPr id="26" name="Espace réservé de la date 53">
            <a:extLst>
              <a:ext uri="{FF2B5EF4-FFF2-40B4-BE49-F238E27FC236}">
                <a16:creationId xmlns:a16="http://schemas.microsoft.com/office/drawing/2014/main" id="{443336A6-B882-4A09-AEC8-E1450ECFA6F0}"/>
              </a:ext>
            </a:extLst>
          </p:cNvPr>
          <p:cNvSpPr>
            <a:spLocks noGrp="1"/>
          </p:cNvSpPr>
          <p:nvPr>
            <p:ph type="dt" sz="half" idx="10"/>
          </p:nvPr>
        </p:nvSpPr>
        <p:spPr>
          <a:xfrm>
            <a:off x="1138238" y="6174395"/>
            <a:ext cx="828017" cy="252000"/>
          </a:xfrm>
        </p:spPr>
        <p:txBody>
          <a:bodyPr/>
          <a:lstStyle/>
          <a:p>
            <a:fld id="{3D59CF44-316D-4B09-B00B-97AD88D52A02}" type="datetime1">
              <a:rPr lang="fr-FR" smtClean="0"/>
              <a:pPr/>
              <a:t>21/01/2026</a:t>
            </a:fld>
            <a:endParaRPr lang="fr-FR" dirty="0"/>
          </a:p>
        </p:txBody>
      </p:sp>
      <p:sp>
        <p:nvSpPr>
          <p:cNvPr id="27" name="Espace réservé du numéro de diapositive 54">
            <a:extLst>
              <a:ext uri="{FF2B5EF4-FFF2-40B4-BE49-F238E27FC236}">
                <a16:creationId xmlns:a16="http://schemas.microsoft.com/office/drawing/2014/main" id="{74EA6D6B-5149-4D40-8460-CFB4831745BD}"/>
              </a:ext>
            </a:extLst>
          </p:cNvPr>
          <p:cNvSpPr>
            <a:spLocks noGrp="1"/>
          </p:cNvSpPr>
          <p:nvPr>
            <p:ph type="sldNum" sz="quarter" idx="12"/>
          </p:nvPr>
        </p:nvSpPr>
        <p:spPr>
          <a:xfrm>
            <a:off x="705996" y="6174395"/>
            <a:ext cx="540000" cy="252000"/>
          </a:xfrm>
        </p:spPr>
        <p:txBody>
          <a:bodyPr/>
          <a:lstStyle/>
          <a:p>
            <a:fld id="{975A587B-5814-4D9B-9598-FE9CB954CB01}" type="slidenum">
              <a:rPr lang="fr-FR" smtClean="0"/>
              <a:pPr/>
              <a:t>5</a:t>
            </a:fld>
            <a:endParaRPr lang="fr-FR" dirty="0"/>
          </a:p>
        </p:txBody>
      </p:sp>
      <p:sp>
        <p:nvSpPr>
          <p:cNvPr id="28" name="TextBox 23">
            <a:extLst>
              <a:ext uri="{FF2B5EF4-FFF2-40B4-BE49-F238E27FC236}">
                <a16:creationId xmlns:a16="http://schemas.microsoft.com/office/drawing/2014/main" id="{F8C9F8E0-BD5B-4BF0-88A1-A64D3BF27CF4}"/>
              </a:ext>
            </a:extLst>
          </p:cNvPr>
          <p:cNvSpPr txBox="1"/>
          <p:nvPr/>
        </p:nvSpPr>
        <p:spPr>
          <a:xfrm>
            <a:off x="381747" y="196858"/>
            <a:ext cx="11303000" cy="570541"/>
          </a:xfrm>
          <a:prstGeom prst="rect">
            <a:avLst/>
          </a:prstGeom>
        </p:spPr>
        <p:txBody>
          <a:bodyPr lIns="0" tIns="0" rIns="0" bIns="0" rtlCol="0" anchor="t">
            <a:spAutoFit/>
          </a:bodyPr>
          <a:lstStyle/>
          <a:p>
            <a:pPr>
              <a:lnSpc>
                <a:spcPts val="5334"/>
              </a:lnSpc>
            </a:pPr>
            <a:r>
              <a:rPr lang="en-US" b="1" cap="all" dirty="0">
                <a:solidFill>
                  <a:schemeClr val="bg2"/>
                </a:solidFill>
                <a:latin typeface="+mj-lt"/>
                <a:ea typeface="+mj-ea"/>
                <a:cs typeface="+mj-cs"/>
              </a:rPr>
              <a:t>Key Benefits for KYC Update for non-Individuals Customers - STP Workflow </a:t>
            </a:r>
            <a:endParaRPr lang="en-US" b="1" cap="all" dirty="0">
              <a:solidFill>
                <a:schemeClr val="bg2"/>
              </a:solidFill>
              <a:latin typeface="+mj-lt"/>
              <a:ea typeface="+mj-ea"/>
              <a:cs typeface="+mj-cs"/>
              <a:sym typeface="Georgia Pr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6ED585-7C3D-417A-AC00-5D11D5C750B1}"/>
              </a:ext>
            </a:extLst>
          </p:cNvPr>
          <p:cNvSpPr>
            <a:spLocks noGrp="1"/>
          </p:cNvSpPr>
          <p:nvPr>
            <p:ph type="dt" sz="half" idx="10"/>
          </p:nvPr>
        </p:nvSpPr>
        <p:spPr/>
        <p:txBody>
          <a:bodyPr/>
          <a:lstStyle/>
          <a:p>
            <a:fld id="{20B38CFD-3C70-474F-87FE-73F70D80645B}" type="datetime1">
              <a:rPr lang="fr-FR" smtClean="0"/>
              <a:t>21/01/2026</a:t>
            </a:fld>
            <a:endParaRPr lang="fr-FR"/>
          </a:p>
        </p:txBody>
      </p:sp>
      <p:sp>
        <p:nvSpPr>
          <p:cNvPr id="6" name="Slide Number Placeholder 5">
            <a:extLst>
              <a:ext uri="{FF2B5EF4-FFF2-40B4-BE49-F238E27FC236}">
                <a16:creationId xmlns:a16="http://schemas.microsoft.com/office/drawing/2014/main" id="{A390BCFF-7C55-4684-B96B-83E011B46F3B}"/>
              </a:ext>
            </a:extLst>
          </p:cNvPr>
          <p:cNvSpPr>
            <a:spLocks noGrp="1"/>
          </p:cNvSpPr>
          <p:nvPr>
            <p:ph type="sldNum" sz="quarter" idx="12"/>
          </p:nvPr>
        </p:nvSpPr>
        <p:spPr/>
        <p:txBody>
          <a:bodyPr/>
          <a:lstStyle/>
          <a:p>
            <a:fld id="{975A587B-5814-4D9B-9598-FE9CB954CB01}" type="slidenum">
              <a:rPr lang="fr-FR" smtClean="0"/>
              <a:t>6</a:t>
            </a:fld>
            <a:endParaRPr lang="fr-FR"/>
          </a:p>
        </p:txBody>
      </p:sp>
      <p:sp>
        <p:nvSpPr>
          <p:cNvPr id="11" name="Titre 2">
            <a:extLst>
              <a:ext uri="{FF2B5EF4-FFF2-40B4-BE49-F238E27FC236}">
                <a16:creationId xmlns:a16="http://schemas.microsoft.com/office/drawing/2014/main" id="{5C87741F-227D-4DED-9848-75B265FDF276}"/>
              </a:ext>
            </a:extLst>
          </p:cNvPr>
          <p:cNvSpPr txBox="1">
            <a:spLocks/>
          </p:cNvSpPr>
          <p:nvPr/>
        </p:nvSpPr>
        <p:spPr>
          <a:xfrm>
            <a:off x="355930" y="148284"/>
            <a:ext cx="7440775" cy="548640"/>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en-US" sz="2000" dirty="0"/>
              <a:t>KYC STP Flow Diagram</a:t>
            </a:r>
          </a:p>
        </p:txBody>
      </p:sp>
      <p:graphicFrame>
        <p:nvGraphicFramePr>
          <p:cNvPr id="2" name="Table 1">
            <a:extLst>
              <a:ext uri="{FF2B5EF4-FFF2-40B4-BE49-F238E27FC236}">
                <a16:creationId xmlns:a16="http://schemas.microsoft.com/office/drawing/2014/main" id="{8FC91033-6560-48AD-AED2-7FCBEFF35338}"/>
              </a:ext>
            </a:extLst>
          </p:cNvPr>
          <p:cNvGraphicFramePr>
            <a:graphicFrameLocks noGrp="1"/>
          </p:cNvGraphicFramePr>
          <p:nvPr>
            <p:extLst>
              <p:ext uri="{D42A27DB-BD31-4B8C-83A1-F6EECF244321}">
                <p14:modId xmlns:p14="http://schemas.microsoft.com/office/powerpoint/2010/main" val="1444852827"/>
              </p:ext>
            </p:extLst>
          </p:nvPr>
        </p:nvGraphicFramePr>
        <p:xfrm>
          <a:off x="9824720" y="148284"/>
          <a:ext cx="1562848" cy="304800"/>
        </p:xfrm>
        <a:graphic>
          <a:graphicData uri="http://schemas.openxmlformats.org/drawingml/2006/table">
            <a:tbl>
              <a:tblPr firstRow="1" bandRow="1">
                <a:tableStyleId>{5C22544A-7EE6-4342-B048-85BDC9FD1C3A}</a:tableStyleId>
              </a:tblPr>
              <a:tblGrid>
                <a:gridCol w="781424">
                  <a:extLst>
                    <a:ext uri="{9D8B030D-6E8A-4147-A177-3AD203B41FA5}">
                      <a16:colId xmlns:a16="http://schemas.microsoft.com/office/drawing/2014/main" val="2124970327"/>
                    </a:ext>
                  </a:extLst>
                </a:gridCol>
                <a:gridCol w="781424">
                  <a:extLst>
                    <a:ext uri="{9D8B030D-6E8A-4147-A177-3AD203B41FA5}">
                      <a16:colId xmlns:a16="http://schemas.microsoft.com/office/drawing/2014/main" val="1185544447"/>
                    </a:ext>
                  </a:extLst>
                </a:gridCol>
              </a:tblGrid>
              <a:tr h="257487">
                <a:tc>
                  <a:txBody>
                    <a:bodyPr/>
                    <a:lstStyle/>
                    <a:p>
                      <a:pPr algn="ctr"/>
                      <a:r>
                        <a:rPr lang="en-US" sz="1400" dirty="0"/>
                        <a:t>Offline</a:t>
                      </a:r>
                    </a:p>
                  </a:txBody>
                  <a:tcPr>
                    <a:solidFill>
                      <a:srgbClr val="838383"/>
                    </a:solidFill>
                  </a:tcPr>
                </a:tc>
                <a:tc>
                  <a:txBody>
                    <a:bodyPr/>
                    <a:lstStyle/>
                    <a:p>
                      <a:pPr algn="ctr"/>
                      <a:r>
                        <a:rPr lang="en-US" sz="1400" dirty="0"/>
                        <a:t>CRM</a:t>
                      </a:r>
                    </a:p>
                  </a:txBody>
                  <a:tcPr>
                    <a:solidFill>
                      <a:srgbClr val="418AB3"/>
                    </a:solidFill>
                  </a:tcPr>
                </a:tc>
                <a:extLst>
                  <a:ext uri="{0D108BD9-81ED-4DB2-BD59-A6C34878D82A}">
                    <a16:rowId xmlns:a16="http://schemas.microsoft.com/office/drawing/2014/main" val="1349422972"/>
                  </a:ext>
                </a:extLst>
              </a:tr>
            </a:tbl>
          </a:graphicData>
        </a:graphic>
      </p:graphicFrame>
      <p:pic>
        <p:nvPicPr>
          <p:cNvPr id="3" name="Picture 2">
            <a:extLst>
              <a:ext uri="{FF2B5EF4-FFF2-40B4-BE49-F238E27FC236}">
                <a16:creationId xmlns:a16="http://schemas.microsoft.com/office/drawing/2014/main" id="{65934D21-AE5C-47ED-B12D-558A55030ECA}"/>
              </a:ext>
            </a:extLst>
          </p:cNvPr>
          <p:cNvPicPr>
            <a:picLocks noChangeAspect="1"/>
          </p:cNvPicPr>
          <p:nvPr/>
        </p:nvPicPr>
        <p:blipFill>
          <a:blip r:embed="rId2"/>
          <a:stretch>
            <a:fillRect/>
          </a:stretch>
        </p:blipFill>
        <p:spPr>
          <a:xfrm>
            <a:off x="792480" y="478531"/>
            <a:ext cx="10596880" cy="5658109"/>
          </a:xfrm>
          <a:prstGeom prst="rect">
            <a:avLst/>
          </a:prstGeom>
        </p:spPr>
      </p:pic>
    </p:spTree>
    <p:extLst>
      <p:ext uri="{BB962C8B-B14F-4D97-AF65-F5344CB8AC3E}">
        <p14:creationId xmlns:p14="http://schemas.microsoft.com/office/powerpoint/2010/main" val="3749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6ED585-7C3D-417A-AC00-5D11D5C750B1}"/>
              </a:ext>
            </a:extLst>
          </p:cNvPr>
          <p:cNvSpPr>
            <a:spLocks noGrp="1"/>
          </p:cNvSpPr>
          <p:nvPr>
            <p:ph type="dt" sz="half" idx="10"/>
          </p:nvPr>
        </p:nvSpPr>
        <p:spPr/>
        <p:txBody>
          <a:bodyPr/>
          <a:lstStyle/>
          <a:p>
            <a:fld id="{20B38CFD-3C70-474F-87FE-73F70D80645B}" type="datetime1">
              <a:rPr lang="fr-FR" smtClean="0"/>
              <a:t>21/01/2026</a:t>
            </a:fld>
            <a:endParaRPr lang="fr-FR"/>
          </a:p>
        </p:txBody>
      </p:sp>
      <p:sp>
        <p:nvSpPr>
          <p:cNvPr id="6" name="Slide Number Placeholder 5">
            <a:extLst>
              <a:ext uri="{FF2B5EF4-FFF2-40B4-BE49-F238E27FC236}">
                <a16:creationId xmlns:a16="http://schemas.microsoft.com/office/drawing/2014/main" id="{A390BCFF-7C55-4684-B96B-83E011B46F3B}"/>
              </a:ext>
            </a:extLst>
          </p:cNvPr>
          <p:cNvSpPr>
            <a:spLocks noGrp="1"/>
          </p:cNvSpPr>
          <p:nvPr>
            <p:ph type="sldNum" sz="quarter" idx="12"/>
          </p:nvPr>
        </p:nvSpPr>
        <p:spPr/>
        <p:txBody>
          <a:bodyPr/>
          <a:lstStyle/>
          <a:p>
            <a:fld id="{975A587B-5814-4D9B-9598-FE9CB954CB01}" type="slidenum">
              <a:rPr lang="fr-FR" smtClean="0"/>
              <a:t>7</a:t>
            </a:fld>
            <a:endParaRPr lang="fr-FR"/>
          </a:p>
        </p:txBody>
      </p:sp>
      <p:sp>
        <p:nvSpPr>
          <p:cNvPr id="11" name="Titre 2">
            <a:extLst>
              <a:ext uri="{FF2B5EF4-FFF2-40B4-BE49-F238E27FC236}">
                <a16:creationId xmlns:a16="http://schemas.microsoft.com/office/drawing/2014/main" id="{5C87741F-227D-4DED-9848-75B265FDF276}"/>
              </a:ext>
            </a:extLst>
          </p:cNvPr>
          <p:cNvSpPr txBox="1">
            <a:spLocks/>
          </p:cNvSpPr>
          <p:nvPr/>
        </p:nvSpPr>
        <p:spPr>
          <a:xfrm>
            <a:off x="355930" y="148284"/>
            <a:ext cx="7440775" cy="548640"/>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3000" b="1" kern="1200" cap="all" baseline="0">
                <a:solidFill>
                  <a:schemeClr val="bg2"/>
                </a:solidFill>
                <a:latin typeface="+mj-lt"/>
                <a:ea typeface="+mj-ea"/>
                <a:cs typeface="+mj-cs"/>
              </a:defRPr>
            </a:lvl1pPr>
          </a:lstStyle>
          <a:p>
            <a:r>
              <a:rPr lang="en-US" sz="2000" dirty="0"/>
              <a:t>Fiche De client Flow Diagram</a:t>
            </a:r>
          </a:p>
        </p:txBody>
      </p:sp>
      <p:pic>
        <p:nvPicPr>
          <p:cNvPr id="5" name="Picture 4">
            <a:extLst>
              <a:ext uri="{FF2B5EF4-FFF2-40B4-BE49-F238E27FC236}">
                <a16:creationId xmlns:a16="http://schemas.microsoft.com/office/drawing/2014/main" id="{E60F2AC1-4663-41D0-ABD1-6D0ABB26C04D}"/>
              </a:ext>
            </a:extLst>
          </p:cNvPr>
          <p:cNvPicPr>
            <a:picLocks noChangeAspect="1"/>
          </p:cNvPicPr>
          <p:nvPr/>
        </p:nvPicPr>
        <p:blipFill>
          <a:blip r:embed="rId2"/>
          <a:stretch>
            <a:fillRect/>
          </a:stretch>
        </p:blipFill>
        <p:spPr>
          <a:xfrm>
            <a:off x="705996" y="1921393"/>
            <a:ext cx="10490324" cy="3412607"/>
          </a:xfrm>
          <a:prstGeom prst="rect">
            <a:avLst/>
          </a:prstGeom>
        </p:spPr>
      </p:pic>
    </p:spTree>
    <p:extLst>
      <p:ext uri="{BB962C8B-B14F-4D97-AF65-F5344CB8AC3E}">
        <p14:creationId xmlns:p14="http://schemas.microsoft.com/office/powerpoint/2010/main" val="4064305017"/>
      </p:ext>
    </p:extLst>
  </p:cSld>
  <p:clrMapOvr>
    <a:masterClrMapping/>
  </p:clrMapOvr>
</p:sld>
</file>

<file path=ppt/theme/theme1.xml><?xml version="1.0" encoding="utf-8"?>
<a:theme xmlns:a="http://schemas.openxmlformats.org/drawingml/2006/main" name="Crédit Agricole / Nouveau Terrritoire">
  <a:themeElements>
    <a:clrScheme name="Crédit Agricole - Nouveau Territoire">
      <a:dk1>
        <a:srgbClr val="707173"/>
      </a:dk1>
      <a:lt1>
        <a:srgbClr val="FFFFFF"/>
      </a:lt1>
      <a:dk2>
        <a:srgbClr val="ED1B2F"/>
      </a:dk2>
      <a:lt2>
        <a:srgbClr val="009597"/>
      </a:lt2>
      <a:accent1>
        <a:srgbClr val="006A4E"/>
      </a:accent1>
      <a:accent2>
        <a:srgbClr val="99C3B8"/>
      </a:accent2>
      <a:accent3>
        <a:srgbClr val="99CC00"/>
      </a:accent3>
      <a:accent4>
        <a:srgbClr val="D6EB99"/>
      </a:accent4>
      <a:accent5>
        <a:srgbClr val="009597"/>
      </a:accent5>
      <a:accent6>
        <a:srgbClr val="99D5D5"/>
      </a:accent6>
      <a:hlink>
        <a:srgbClr val="0563C1"/>
      </a:hlink>
      <a:folHlink>
        <a:srgbClr val="954F72"/>
      </a:folHlink>
    </a:clrScheme>
    <a:fontScheme name="Crédit Agricole - Nouveau Territoir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7" id="{1B0B5CE7-B733-46E4-84AD-1E292292946C}" vid="{B1B730D7-4030-4AA0-985C-CFB91E0A10B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CA_16-9 -Egypt</Template>
  <TotalTime>2803</TotalTime>
  <Words>484</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Arial Black</vt:lpstr>
      <vt:lpstr>Calibri</vt:lpstr>
      <vt:lpstr>Carlito</vt:lpstr>
      <vt:lpstr>Carlito Bold</vt:lpstr>
      <vt:lpstr>Georgia Pro Condensed</vt:lpstr>
      <vt:lpstr>Helvetica World</vt:lpstr>
      <vt:lpstr>Helvetica World Bold</vt:lpstr>
      <vt:lpstr>Radley</vt:lpstr>
      <vt:lpstr>Wingdings</vt:lpstr>
      <vt:lpstr>Crédit Agricole / Nouveau Terrritoire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Heba Gamal</dc:creator>
  <cp:lastModifiedBy>Abdelghany Hindam</cp:lastModifiedBy>
  <cp:revision>504</cp:revision>
  <dcterms:created xsi:type="dcterms:W3CDTF">2022-02-08T16:15:33Z</dcterms:created>
  <dcterms:modified xsi:type="dcterms:W3CDTF">2026-01-21T09:36:15Z</dcterms:modified>
</cp:coreProperties>
</file>