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50" autoAdjust="0"/>
    <p:restoredTop sz="94660"/>
  </p:normalViewPr>
  <p:slideViewPr>
    <p:cSldViewPr>
      <p:cViewPr varScale="1">
        <p:scale>
          <a:sx n="134" d="100"/>
          <a:sy n="134" d="100"/>
        </p:scale>
        <p:origin x="-94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Image 3"/>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1142998"/>
            <a:ext cx="9144000" cy="4419048"/>
          </a:xfrm>
          <a:prstGeom prst="rect">
            <a:avLst/>
          </a:prstGeom>
        </p:spPr>
      </p:pic>
      <p:sp>
        <p:nvSpPr>
          <p:cNvPr id="3086" name="Rectangle 14"/>
          <p:cNvSpPr>
            <a:spLocks noGrp="1" noChangeArrowheads="1"/>
          </p:cNvSpPr>
          <p:nvPr>
            <p:ph type="ctrTitle" sz="quarter"/>
          </p:nvPr>
        </p:nvSpPr>
        <p:spPr>
          <a:xfrm>
            <a:off x="1403648" y="304800"/>
            <a:ext cx="6395740" cy="685800"/>
          </a:xfrm>
        </p:spPr>
        <p:txBody>
          <a:bodyPr/>
          <a:lstStyle>
            <a:lvl1pPr algn="r">
              <a:lnSpc>
                <a:spcPct val="80000"/>
              </a:lnSpc>
              <a:defRPr sz="3200" b="0"/>
            </a:lvl1pPr>
          </a:lstStyle>
          <a:p>
            <a:pPr lvl="0"/>
            <a:r>
              <a:rPr lang="fr-FR" noProof="0" smtClean="0"/>
              <a:t>Modifiez le style du titre</a:t>
            </a:r>
            <a:endParaRPr lang="fr-FR" noProof="0" dirty="0" smtClean="0"/>
          </a:p>
        </p:txBody>
      </p:sp>
      <p:sp>
        <p:nvSpPr>
          <p:cNvPr id="14" name="Accent ClipArt"/>
          <p:cNvSpPr>
            <a:spLocks noGrp="1"/>
          </p:cNvSpPr>
          <p:nvPr>
            <p:ph type="clipArt" sz="quarter" idx="11"/>
          </p:nvPr>
        </p:nvSpPr>
        <p:spPr>
          <a:xfrm>
            <a:off x="7947670" y="313383"/>
            <a:ext cx="512762" cy="542925"/>
          </a:xfrm>
        </p:spPr>
        <p:txBody>
          <a:bodyPr/>
          <a:lstStyle>
            <a:lvl1pPr marL="0" indent="0">
              <a:buNone/>
              <a:defRPr sz="1200"/>
            </a:lvl1pPr>
          </a:lstStyle>
          <a:p>
            <a:r>
              <a:rPr lang="fr-FR" smtClean="0"/>
              <a:t>Cliquez sur l'icône pour ajouter une image de la bibliothèque</a:t>
            </a:r>
            <a:endParaRPr lang="en-GB"/>
          </a:p>
        </p:txBody>
      </p:sp>
      <p:sp>
        <p:nvSpPr>
          <p:cNvPr id="8" name="Espace réservé de l'image de la bibliothèque 7"/>
          <p:cNvSpPr>
            <a:spLocks noGrp="1"/>
          </p:cNvSpPr>
          <p:nvPr>
            <p:ph type="clipArt" sz="quarter" idx="12" hasCustomPrompt="1"/>
          </p:nvPr>
        </p:nvSpPr>
        <p:spPr>
          <a:xfrm>
            <a:off x="7092950" y="5732463"/>
            <a:ext cx="1943100" cy="720725"/>
          </a:xfrm>
        </p:spPr>
        <p:txBody>
          <a:bodyPr/>
          <a:lstStyle>
            <a:lvl1pPr marL="0" indent="0" algn="ctr">
              <a:buNone/>
              <a:defRPr sz="1200" baseline="0"/>
            </a:lvl1pPr>
          </a:lstStyle>
          <a:p>
            <a:r>
              <a:rPr lang="en-GB" dirty="0" smtClean="0"/>
              <a:t>Placer </a:t>
            </a:r>
            <a:r>
              <a:rPr lang="en-GB" dirty="0" err="1" smtClean="0"/>
              <a:t>ici</a:t>
            </a:r>
            <a:r>
              <a:rPr lang="en-GB" dirty="0" smtClean="0"/>
              <a:t> le logo de </a:t>
            </a:r>
            <a:r>
              <a:rPr lang="en-GB" dirty="0" err="1" smtClean="0"/>
              <a:t>votre</a:t>
            </a:r>
            <a:r>
              <a:rPr lang="en-GB" dirty="0" smtClean="0"/>
              <a:t> </a:t>
            </a:r>
            <a:r>
              <a:rPr lang="en-GB" dirty="0" err="1" smtClean="0"/>
              <a:t>pôle</a:t>
            </a:r>
            <a:r>
              <a:rPr lang="en-GB" dirty="0" smtClean="0"/>
              <a:t>/direction (</a:t>
            </a:r>
            <a:r>
              <a:rPr lang="en-GB" dirty="0" err="1" smtClean="0"/>
              <a:t>optionnel</a:t>
            </a:r>
            <a:r>
              <a:rPr lang="en-GB" dirty="0" smtClean="0"/>
              <a:t>)</a:t>
            </a:r>
            <a:endParaRPr lang="en-GB" dirty="0"/>
          </a:p>
        </p:txBody>
      </p:sp>
      <p:pic>
        <p:nvPicPr>
          <p:cNvPr id="16" name="Picture 5" descr="CA_cartouche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0"/>
            <a:ext cx="1636712" cy="1038225"/>
          </a:xfrm>
          <a:prstGeom prst="rect">
            <a:avLst/>
          </a:prstGeom>
          <a:noFill/>
          <a:ln>
            <a:noFill/>
          </a:ln>
          <a:effectLst>
            <a:outerShdw dist="38099" dir="4499982"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1"/>
          <p:cNvSpPr>
            <a:spLocks noGrp="1"/>
          </p:cNvSpPr>
          <p:nvPr>
            <p:ph type="ftr" sz="quarter" idx="10"/>
          </p:nvPr>
        </p:nvSpPr>
        <p:spPr>
          <a:xfrm>
            <a:off x="3124200" y="6620345"/>
            <a:ext cx="2895600" cy="1538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lgn="ctr">
              <a:defRPr lang="fr-FR" sz="1000" b="1" dirty="0">
                <a:solidFill>
                  <a:schemeClr val="bg2"/>
                </a:solidFill>
                <a:latin typeface="Arial" charset="0"/>
                <a:ea typeface="ＭＳ Ｐゴシック" pitchFamily="1" charset="-128"/>
              </a:defRPr>
            </a:lvl1pPr>
          </a:lstStyle>
          <a:p>
            <a:r>
              <a:rPr lang="fr-FR" smtClean="0"/>
              <a:t>Interne</a:t>
            </a:r>
            <a:endParaRPr lang="fr-FR"/>
          </a:p>
        </p:txBody>
      </p:sp>
      <p:sp>
        <p:nvSpPr>
          <p:cNvPr id="2" name="Sous-titre 1"/>
          <p:cNvSpPr>
            <a:spLocks noGrp="1"/>
          </p:cNvSpPr>
          <p:nvPr>
            <p:ph type="subTitle" sz="quarter" idx="15" hasCustomPrompt="1"/>
          </p:nvPr>
        </p:nvSpPr>
        <p:spPr>
          <a:xfrm>
            <a:off x="179512" y="6391273"/>
            <a:ext cx="2592288" cy="153888"/>
          </a:xfrm>
          <a:prstGeom prst="rect">
            <a:avLst/>
          </a:prstGeom>
          <a:noFill/>
          <a:ln>
            <a:noFill/>
          </a:ln>
        </p:spPr>
        <p:txBody>
          <a:bodyPr vert="horz" wrap="square" lIns="0" tIns="0" rIns="0" bIns="0" numCol="1" anchor="t" anchorCtr="0" compatLnSpc="1">
            <a:prstTxWarp prst="textNoShape">
              <a:avLst/>
            </a:prstTxWarp>
            <a:spAutoFit/>
          </a:bodyPr>
          <a:lstStyle>
            <a:lvl1pPr marL="228600" indent="-228600" algn="ctr">
              <a:buFont typeface="+mj-lt"/>
              <a:buNone/>
              <a:defRPr lang="en-GB" sz="1000" kern="1200" baseline="0">
                <a:latin typeface="Arial" charset="0"/>
                <a:ea typeface="ＭＳ Ｐゴシック" pitchFamily="1" charset="-128"/>
              </a:defRPr>
            </a:lvl1pPr>
          </a:lstStyle>
          <a:p>
            <a:pPr marL="0" marR="0" lvl="0" indent="0" algn="ctr" defTabSz="914400" rtl="0" eaLnBrk="1" fontAlgn="base" latinLnBrk="0" hangingPunct="1">
              <a:lnSpc>
                <a:spcPct val="100000"/>
              </a:lnSpc>
              <a:spcBef>
                <a:spcPct val="50000"/>
              </a:spcBef>
              <a:spcAft>
                <a:spcPct val="0"/>
              </a:spcAft>
              <a:buClr>
                <a:srgbClr val="15945C"/>
              </a:buClr>
              <a:buSzTx/>
              <a:buFont typeface="+mj-lt"/>
              <a:buNone/>
              <a:tabLst/>
            </a:pPr>
            <a:r>
              <a:rPr lang="fr-FR" dirty="0" smtClean="0"/>
              <a:t>Service – Auteur – 01/01/2013</a:t>
            </a:r>
            <a:endParaRPr lang="en-GB" dirty="0"/>
          </a:p>
        </p:txBody>
      </p:sp>
      <p:pic>
        <p:nvPicPr>
          <p:cNvPr id="11" name="Picture 10" descr="casa-cent_3c-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749925"/>
            <a:ext cx="2514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4575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333897790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304987079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520826"/>
            <a:ext cx="3810000" cy="4803775"/>
          </a:xfrm>
          <a:noFill/>
          <a:ln>
            <a:noFill/>
          </a:ln>
        </p:spPr>
        <p:txBody>
          <a:bodyPr vert="horz" wrap="square" lIns="91440" tIns="45720" rIns="91440" bIns="45720" numCol="1" anchor="t" anchorCtr="0" compatLnSpc="1">
            <a:prstTxWarp prst="textNoShape">
              <a:avLst/>
            </a:prstTxWarp>
          </a:bodyPr>
          <a:lstStyle>
            <a:lvl1pPr>
              <a:defRPr lang="fr-FR" smtClean="0"/>
            </a:lvl1pPr>
            <a:lvl2pPr>
              <a:defRPr lang="fr-FR" smtClean="0"/>
            </a:lvl2pPr>
            <a:lvl3pPr>
              <a:defRPr lang="fr-FR" smtClean="0"/>
            </a:lvl3pPr>
            <a:lvl4pPr>
              <a:defRPr lang="fr-FR" smtClean="0"/>
            </a:lvl4pPr>
            <a:lvl5pPr>
              <a:defRPr lang="fr-F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80086" y="1520826"/>
            <a:ext cx="3810000" cy="4803775"/>
          </a:xfrm>
          <a:noFill/>
          <a:ln>
            <a:noFill/>
          </a:ln>
        </p:spPr>
        <p:txBody>
          <a:bodyPr vert="horz" wrap="square" lIns="91440" tIns="45720" rIns="91440" bIns="45720" numCol="1" anchor="t" anchorCtr="0" compatLnSpc="1">
            <a:prstTxWarp prst="textNoShape">
              <a:avLst/>
            </a:prstTxWarp>
          </a:bodyPr>
          <a:lstStyle>
            <a:lvl1pPr>
              <a:defRPr lang="fr-FR" smtClean="0"/>
            </a:lvl1pPr>
            <a:lvl2pPr>
              <a:defRPr lang="fr-FR" smtClean="0"/>
            </a:lvl2pPr>
            <a:lvl3pPr>
              <a:defRPr lang="fr-FR" smtClean="0"/>
            </a:lvl3pPr>
            <a:lvl4pPr>
              <a:defRPr lang="fr-FR" smtClean="0"/>
            </a:lvl4pPr>
            <a:lvl5pPr>
              <a:defRPr lang="fr-F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69735307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99176" cy="778098"/>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1" y="1535113"/>
            <a:ext cx="39703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1" y="2174875"/>
            <a:ext cx="3970337" cy="3951288"/>
          </a:xfrm>
          <a:noFill/>
          <a:ln>
            <a:noFill/>
          </a:ln>
        </p:spPr>
        <p:txBody>
          <a:bodyPr vert="horz" wrap="square" lIns="91440" tIns="45720" rIns="91440" bIns="45720" numCol="1" anchor="t" anchorCtr="0" compatLnSpc="1">
            <a:prstTxWarp prst="textNoShape">
              <a:avLst/>
            </a:prstTxWarp>
          </a:bodyPr>
          <a:lstStyle>
            <a:lvl1pPr>
              <a:defRPr lang="fr-FR" smtClean="0"/>
            </a:lvl1pPr>
            <a:lvl2pPr>
              <a:defRPr lang="fr-FR" smtClean="0"/>
            </a:lvl2pPr>
            <a:lvl3pPr>
              <a:defRPr lang="fr-FR" smtClean="0"/>
            </a:lvl3pPr>
            <a:lvl4pPr>
              <a:defRPr lang="fr-FR" smtClean="0"/>
            </a:lvl4pPr>
            <a:lvl5pPr>
              <a:defRPr lang="fr-F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a:noFill/>
          <a:ln>
            <a:noFill/>
          </a:ln>
        </p:spPr>
        <p:txBody>
          <a:bodyPr vert="horz" wrap="square" lIns="91440" tIns="45720" rIns="91440" bIns="45720" numCol="1" anchor="t" anchorCtr="0" compatLnSpc="1">
            <a:prstTxWarp prst="textNoShape">
              <a:avLst/>
            </a:prstTxWarp>
          </a:bodyPr>
          <a:lstStyle>
            <a:lvl1pPr>
              <a:defRPr lang="fr-FR" smtClean="0"/>
            </a:lvl1pPr>
            <a:lvl2pPr>
              <a:defRPr lang="fr-FR" smtClean="0"/>
            </a:lvl2pPr>
            <a:lvl3pPr>
              <a:defRPr lang="fr-FR" smtClean="0"/>
            </a:lvl3pPr>
            <a:lvl4pPr>
              <a:defRPr lang="fr-FR" smtClean="0"/>
            </a:lvl4pPr>
            <a:lvl5pPr>
              <a:defRPr lang="fr-F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338254392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273761283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1"/>
            <a:ext cx="5111751" cy="5853113"/>
          </a:xfrm>
          <a:noFill/>
          <a:ln>
            <a:noFill/>
          </a:ln>
        </p:spPr>
        <p:txBody>
          <a:bodyPr vert="horz" wrap="square" lIns="91440" tIns="45720" rIns="91440" bIns="45720" numCol="1" anchor="t" anchorCtr="0" compatLnSpc="1">
            <a:prstTxWarp prst="textNoShape">
              <a:avLst/>
            </a:prstTxWarp>
          </a:bodyPr>
          <a:lstStyle>
            <a:lvl1pPr>
              <a:defRPr lang="fr-FR" smtClean="0"/>
            </a:lvl1pPr>
            <a:lvl2pPr>
              <a:defRPr lang="fr-FR" smtClean="0"/>
            </a:lvl2pPr>
            <a:lvl3pPr>
              <a:defRPr lang="fr-FR" smtClean="0"/>
            </a:lvl3pPr>
            <a:lvl4pPr>
              <a:defRPr lang="fr-FR" smtClean="0"/>
            </a:lvl4pPr>
            <a:lvl5pPr>
              <a:defRPr lang="fr-F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42391121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51160326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411850701"/>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286501" y="441326"/>
            <a:ext cx="1943100" cy="58832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1" y="441326"/>
            <a:ext cx="5676900" cy="58832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408671780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3F0EDBA2-E85B-4388-9079-A50DA2399878}" type="datetimeFigureOut">
              <a:rPr lang="fr-FR" smtClean="0"/>
              <a:t>16/11/2016</a:t>
            </a:fld>
            <a:endParaRPr lang="fr-FR"/>
          </a:p>
        </p:txBody>
      </p:sp>
      <p:sp>
        <p:nvSpPr>
          <p:cNvPr id="5" name="Footer Placeholder 4"/>
          <p:cNvSpPr>
            <a:spLocks noGrp="1"/>
          </p:cNvSpPr>
          <p:nvPr>
            <p:ph type="ftr" sz="quarter" idx="11"/>
          </p:nvPr>
        </p:nvSpPr>
        <p:spPr/>
        <p:txBody>
          <a:bodyPr/>
          <a:lstStyle/>
          <a:p>
            <a:r>
              <a:rPr lang="fr-FR" smtClean="0"/>
              <a:t>Interne</a:t>
            </a:r>
            <a:endParaRPr lang="fr-F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4EB291D0-F1D8-4D48-A34A-4192C03043CE}" type="slidenum">
              <a:rPr lang="fr-FR" smtClean="0"/>
              <a:t>‹N°›</a:t>
            </a:fld>
            <a:endParaRPr lang="fr-F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e de titre_gauche">
    <p:spTree>
      <p:nvGrpSpPr>
        <p:cNvPr id="1" name=""/>
        <p:cNvGrpSpPr/>
        <p:nvPr/>
      </p:nvGrpSpPr>
      <p:grpSpPr>
        <a:xfrm>
          <a:off x="0" y="0"/>
          <a:ext cx="0" cy="0"/>
          <a:chOff x="0" y="0"/>
          <a:chExt cx="0" cy="0"/>
        </a:xfrm>
      </p:grpSpPr>
      <p:pic>
        <p:nvPicPr>
          <p:cNvPr id="10" name="Image 9"/>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27384"/>
            <a:ext cx="9144000" cy="5593080"/>
          </a:xfrm>
          <a:prstGeom prst="rect">
            <a:avLst/>
          </a:prstGeom>
        </p:spPr>
      </p:pic>
      <p:sp>
        <p:nvSpPr>
          <p:cNvPr id="3086" name="Rectangle 14"/>
          <p:cNvSpPr>
            <a:spLocks noGrp="1" noChangeArrowheads="1"/>
          </p:cNvSpPr>
          <p:nvPr>
            <p:ph type="ctrTitle" sz="quarter"/>
          </p:nvPr>
        </p:nvSpPr>
        <p:spPr>
          <a:xfrm>
            <a:off x="5562600" y="2362200"/>
            <a:ext cx="2753816" cy="1676400"/>
          </a:xfrm>
        </p:spPr>
        <p:txBody>
          <a:bodyPr/>
          <a:lstStyle>
            <a:lvl1pPr algn="l">
              <a:lnSpc>
                <a:spcPct val="80000"/>
              </a:lnSpc>
              <a:defRPr sz="3200" b="0"/>
            </a:lvl1pPr>
          </a:lstStyle>
          <a:p>
            <a:pPr lvl="0"/>
            <a:r>
              <a:rPr lang="fr-FR" noProof="0" smtClean="0"/>
              <a:t>Modifiez le style du titre</a:t>
            </a:r>
            <a:endParaRPr lang="fr-FR" noProof="0" dirty="0" smtClean="0"/>
          </a:p>
        </p:txBody>
      </p:sp>
      <p:sp>
        <p:nvSpPr>
          <p:cNvPr id="3" name="Accent ClipArt"/>
          <p:cNvSpPr>
            <a:spLocks noGrp="1"/>
          </p:cNvSpPr>
          <p:nvPr>
            <p:ph type="clipArt" sz="quarter" idx="11"/>
          </p:nvPr>
        </p:nvSpPr>
        <p:spPr>
          <a:xfrm>
            <a:off x="8451726" y="2454027"/>
            <a:ext cx="512762" cy="542925"/>
          </a:xfrm>
        </p:spPr>
        <p:txBody>
          <a:bodyPr/>
          <a:lstStyle>
            <a:lvl1pPr marL="0" indent="0">
              <a:buNone/>
              <a:defRPr sz="1200"/>
            </a:lvl1pPr>
          </a:lstStyle>
          <a:p>
            <a:r>
              <a:rPr lang="fr-FR" smtClean="0"/>
              <a:t>Cliquez sur l'icône pour ajouter une image de la bibliothèque</a:t>
            </a:r>
            <a:endParaRPr lang="en-GB" dirty="0"/>
          </a:p>
        </p:txBody>
      </p:sp>
      <p:pic>
        <p:nvPicPr>
          <p:cNvPr id="16" name="Picture 5" descr="CA_cartouche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27384"/>
            <a:ext cx="1636712" cy="1038225"/>
          </a:xfrm>
          <a:prstGeom prst="rect">
            <a:avLst/>
          </a:prstGeom>
          <a:noFill/>
          <a:ln>
            <a:noFill/>
          </a:ln>
          <a:effectLst>
            <a:outerShdw dist="38099" dir="4499982"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1"/>
          <p:cNvSpPr>
            <a:spLocks noGrp="1"/>
          </p:cNvSpPr>
          <p:nvPr>
            <p:ph type="ftr" sz="quarter" idx="10"/>
          </p:nvPr>
        </p:nvSpPr>
        <p:spPr>
          <a:xfrm>
            <a:off x="3124200" y="6620345"/>
            <a:ext cx="2895600" cy="1538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lgn="ctr">
              <a:defRPr lang="fr-FR" sz="1000" b="1" dirty="0">
                <a:solidFill>
                  <a:schemeClr val="bg2"/>
                </a:solidFill>
                <a:latin typeface="Arial" charset="0"/>
                <a:ea typeface="ＭＳ Ｐゴシック" pitchFamily="1" charset="-128"/>
              </a:defRPr>
            </a:lvl1pPr>
          </a:lstStyle>
          <a:p>
            <a:r>
              <a:rPr lang="fr-FR" smtClean="0"/>
              <a:t>Interne</a:t>
            </a:r>
            <a:endParaRPr lang="fr-FR"/>
          </a:p>
        </p:txBody>
      </p:sp>
      <p:pic>
        <p:nvPicPr>
          <p:cNvPr id="23" name="Picture 10" descr="casa-cent_3c-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749925"/>
            <a:ext cx="2514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space réservé de l'image de la bibliothèque 7"/>
          <p:cNvSpPr>
            <a:spLocks noGrp="1"/>
          </p:cNvSpPr>
          <p:nvPr>
            <p:ph type="clipArt" sz="quarter" idx="12" hasCustomPrompt="1"/>
          </p:nvPr>
        </p:nvSpPr>
        <p:spPr>
          <a:xfrm>
            <a:off x="7092950" y="5876627"/>
            <a:ext cx="1943100" cy="720725"/>
          </a:xfrm>
        </p:spPr>
        <p:txBody>
          <a:bodyPr/>
          <a:lstStyle>
            <a:lvl1pPr marL="0" indent="0" algn="ctr">
              <a:buNone/>
              <a:defRPr sz="1200" baseline="0"/>
            </a:lvl1pPr>
          </a:lstStyle>
          <a:p>
            <a:r>
              <a:rPr lang="en-GB" dirty="0" smtClean="0"/>
              <a:t>Placer </a:t>
            </a:r>
            <a:r>
              <a:rPr lang="en-GB" dirty="0" err="1" smtClean="0"/>
              <a:t>ici</a:t>
            </a:r>
            <a:r>
              <a:rPr lang="en-GB" dirty="0" smtClean="0"/>
              <a:t> le logo de </a:t>
            </a:r>
            <a:r>
              <a:rPr lang="en-GB" dirty="0" err="1" smtClean="0"/>
              <a:t>votre</a:t>
            </a:r>
            <a:r>
              <a:rPr lang="en-GB" dirty="0" smtClean="0"/>
              <a:t> </a:t>
            </a:r>
            <a:r>
              <a:rPr lang="en-GB" dirty="0" err="1" smtClean="0"/>
              <a:t>pôle</a:t>
            </a:r>
            <a:r>
              <a:rPr lang="en-GB" dirty="0" smtClean="0"/>
              <a:t>/direction (</a:t>
            </a:r>
            <a:r>
              <a:rPr lang="en-GB" dirty="0" err="1" smtClean="0"/>
              <a:t>optionnel</a:t>
            </a:r>
            <a:r>
              <a:rPr lang="en-GB" dirty="0" smtClean="0"/>
              <a:t>)</a:t>
            </a:r>
            <a:endParaRPr lang="en-GB" dirty="0"/>
          </a:p>
        </p:txBody>
      </p:sp>
      <p:sp>
        <p:nvSpPr>
          <p:cNvPr id="12" name="Sous-titre 1"/>
          <p:cNvSpPr>
            <a:spLocks noGrp="1"/>
          </p:cNvSpPr>
          <p:nvPr>
            <p:ph type="subTitle" sz="quarter" idx="15" hasCustomPrompt="1"/>
          </p:nvPr>
        </p:nvSpPr>
        <p:spPr>
          <a:xfrm>
            <a:off x="179512" y="6391273"/>
            <a:ext cx="2592288" cy="153888"/>
          </a:xfrm>
          <a:prstGeom prst="rect">
            <a:avLst/>
          </a:prstGeom>
          <a:noFill/>
          <a:ln>
            <a:noFill/>
          </a:ln>
        </p:spPr>
        <p:txBody>
          <a:bodyPr vert="horz" wrap="square" lIns="0" tIns="0" rIns="0" bIns="0" numCol="1" anchor="t" anchorCtr="0" compatLnSpc="1">
            <a:prstTxWarp prst="textNoShape">
              <a:avLst/>
            </a:prstTxWarp>
            <a:spAutoFit/>
          </a:bodyPr>
          <a:lstStyle>
            <a:lvl1pPr marL="228600" indent="-228600" algn="ctr">
              <a:buFont typeface="+mj-lt"/>
              <a:buNone/>
              <a:defRPr lang="en-GB" sz="1000" kern="1200" baseline="0">
                <a:latin typeface="Arial" charset="0"/>
                <a:ea typeface="ＭＳ Ｐゴシック" pitchFamily="1" charset="-128"/>
              </a:defRPr>
            </a:lvl1pPr>
          </a:lstStyle>
          <a:p>
            <a:pPr marL="0" marR="0" lvl="0" indent="0" algn="ctr" defTabSz="914400" rtl="0" eaLnBrk="1" fontAlgn="base" latinLnBrk="0" hangingPunct="1">
              <a:lnSpc>
                <a:spcPct val="100000"/>
              </a:lnSpc>
              <a:spcBef>
                <a:spcPct val="50000"/>
              </a:spcBef>
              <a:spcAft>
                <a:spcPct val="0"/>
              </a:spcAft>
              <a:buClr>
                <a:srgbClr val="15945C"/>
              </a:buClr>
              <a:buSzTx/>
              <a:buFont typeface="+mj-lt"/>
              <a:buNone/>
              <a:tabLst/>
            </a:pPr>
            <a:r>
              <a:rPr lang="fr-FR" dirty="0" smtClean="0"/>
              <a:t>Service – Auteur – 01/01/2013</a:t>
            </a:r>
            <a:endParaRPr lang="en-GB" dirty="0"/>
          </a:p>
        </p:txBody>
      </p:sp>
    </p:spTree>
    <p:extLst>
      <p:ext uri="{BB962C8B-B14F-4D97-AF65-F5344CB8AC3E}">
        <p14:creationId xmlns:p14="http://schemas.microsoft.com/office/powerpoint/2010/main" val="303332337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_fullLeft_black_logocolored">
    <p:spTree>
      <p:nvGrpSpPr>
        <p:cNvPr id="1" name=""/>
        <p:cNvGrpSpPr/>
        <p:nvPr/>
      </p:nvGrpSpPr>
      <p:grpSpPr>
        <a:xfrm>
          <a:off x="0" y="0"/>
          <a:ext cx="0" cy="0"/>
          <a:chOff x="0" y="0"/>
          <a:chExt cx="0" cy="0"/>
        </a:xfrm>
      </p:grpSpPr>
      <p:pic>
        <p:nvPicPr>
          <p:cNvPr id="14" name="Image 13"/>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86" name="Rectangle 14"/>
          <p:cNvSpPr>
            <a:spLocks noGrp="1" noChangeArrowheads="1"/>
          </p:cNvSpPr>
          <p:nvPr>
            <p:ph type="ctrTitle" sz="quarter"/>
          </p:nvPr>
        </p:nvSpPr>
        <p:spPr>
          <a:xfrm>
            <a:off x="4605338" y="2159000"/>
            <a:ext cx="3657600" cy="12192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lang="fr-FR" sz="3800" b="0" noProof="0" smtClean="0">
                <a:solidFill>
                  <a:schemeClr val="tx1"/>
                </a:solidFill>
                <a:ea typeface="+mj-ea"/>
              </a:defRPr>
            </a:lvl1pPr>
          </a:lstStyle>
          <a:p>
            <a:pPr lvl="0" algn="l">
              <a:lnSpc>
                <a:spcPct val="90000"/>
              </a:lnSpc>
            </a:pPr>
            <a:r>
              <a:rPr lang="fr-FR" noProof="0" smtClean="0"/>
              <a:t>Modifiez le style du titre</a:t>
            </a:r>
            <a:endParaRPr lang="fr-FR" noProof="0" dirty="0" smtClean="0"/>
          </a:p>
        </p:txBody>
      </p:sp>
      <p:sp>
        <p:nvSpPr>
          <p:cNvPr id="2" name="Footer Placeholder 1"/>
          <p:cNvSpPr>
            <a:spLocks noGrp="1"/>
          </p:cNvSpPr>
          <p:nvPr>
            <p:ph type="ftr" sz="quarter" idx="10"/>
          </p:nvPr>
        </p:nvSpPr>
        <p:spPr>
          <a:xfrm>
            <a:off x="3124200" y="6620345"/>
            <a:ext cx="2895600" cy="1538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lgn="ctr">
              <a:defRPr lang="fr-FR" sz="1000" b="1" dirty="0">
                <a:solidFill>
                  <a:schemeClr val="bg2"/>
                </a:solidFill>
                <a:latin typeface="Arial" charset="0"/>
                <a:ea typeface="ＭＳ Ｐゴシック" pitchFamily="1" charset="-128"/>
              </a:defRPr>
            </a:lvl1pPr>
          </a:lstStyle>
          <a:p>
            <a:r>
              <a:rPr lang="fr-FR" smtClean="0"/>
              <a:t>Interne</a:t>
            </a:r>
            <a:endParaRPr lang="fr-FR"/>
          </a:p>
        </p:txBody>
      </p:sp>
      <p:pic>
        <p:nvPicPr>
          <p:cNvPr id="11" name="Picture 5" descr="CA_cartouche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438" y="14511"/>
            <a:ext cx="1636712" cy="1038225"/>
          </a:xfrm>
          <a:prstGeom prst="rect">
            <a:avLst/>
          </a:prstGeom>
          <a:noFill/>
          <a:ln>
            <a:noFill/>
          </a:ln>
          <a:effectLst>
            <a:outerShdw dist="38099" dir="4499982"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asa-cent_3c-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749925"/>
            <a:ext cx="2514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ccent ClipArt"/>
          <p:cNvSpPr>
            <a:spLocks noGrp="1"/>
          </p:cNvSpPr>
          <p:nvPr>
            <p:ph type="clipArt" sz="quarter" idx="11"/>
          </p:nvPr>
        </p:nvSpPr>
        <p:spPr>
          <a:xfrm>
            <a:off x="8379718" y="2454027"/>
            <a:ext cx="512762" cy="542925"/>
          </a:xfrm>
        </p:spPr>
        <p:txBody>
          <a:bodyPr/>
          <a:lstStyle>
            <a:lvl1pPr marL="0" indent="0">
              <a:buNone/>
              <a:defRPr sz="1200"/>
            </a:lvl1pPr>
          </a:lstStyle>
          <a:p>
            <a:r>
              <a:rPr lang="fr-FR" smtClean="0"/>
              <a:t>Cliquez sur l'icône pour ajouter une image de la bibliothèque</a:t>
            </a:r>
            <a:endParaRPr lang="en-GB"/>
          </a:p>
        </p:txBody>
      </p:sp>
      <p:sp>
        <p:nvSpPr>
          <p:cNvPr id="13" name="Espace réservé de l'image de la bibliothèque 7"/>
          <p:cNvSpPr>
            <a:spLocks noGrp="1"/>
          </p:cNvSpPr>
          <p:nvPr>
            <p:ph type="clipArt" sz="quarter" idx="12" hasCustomPrompt="1"/>
          </p:nvPr>
        </p:nvSpPr>
        <p:spPr>
          <a:xfrm>
            <a:off x="7092950" y="5876627"/>
            <a:ext cx="1943100" cy="720725"/>
          </a:xfrm>
        </p:spPr>
        <p:txBody>
          <a:bodyPr/>
          <a:lstStyle>
            <a:lvl1pPr marL="0" indent="0" algn="ctr">
              <a:buNone/>
              <a:defRPr sz="1200" baseline="0"/>
            </a:lvl1pPr>
          </a:lstStyle>
          <a:p>
            <a:r>
              <a:rPr lang="en-GB" dirty="0" smtClean="0"/>
              <a:t>Placer </a:t>
            </a:r>
            <a:r>
              <a:rPr lang="en-GB" dirty="0" err="1" smtClean="0"/>
              <a:t>ici</a:t>
            </a:r>
            <a:r>
              <a:rPr lang="en-GB" dirty="0" smtClean="0"/>
              <a:t> le logo de </a:t>
            </a:r>
            <a:r>
              <a:rPr lang="en-GB" dirty="0" err="1" smtClean="0"/>
              <a:t>votre</a:t>
            </a:r>
            <a:r>
              <a:rPr lang="en-GB" dirty="0" smtClean="0"/>
              <a:t> </a:t>
            </a:r>
            <a:r>
              <a:rPr lang="en-GB" dirty="0" err="1" smtClean="0"/>
              <a:t>pôle</a:t>
            </a:r>
            <a:r>
              <a:rPr lang="en-GB" dirty="0" smtClean="0"/>
              <a:t>/direction (</a:t>
            </a:r>
            <a:r>
              <a:rPr lang="en-GB" dirty="0" err="1" smtClean="0"/>
              <a:t>optionnel</a:t>
            </a:r>
            <a:r>
              <a:rPr lang="en-GB" dirty="0" smtClean="0"/>
              <a:t>)</a:t>
            </a:r>
            <a:endParaRPr lang="en-GB" dirty="0"/>
          </a:p>
        </p:txBody>
      </p:sp>
      <p:sp>
        <p:nvSpPr>
          <p:cNvPr id="15" name="Sous-titre 1"/>
          <p:cNvSpPr>
            <a:spLocks noGrp="1"/>
          </p:cNvSpPr>
          <p:nvPr>
            <p:ph type="subTitle" sz="quarter" idx="15" hasCustomPrompt="1"/>
          </p:nvPr>
        </p:nvSpPr>
        <p:spPr>
          <a:xfrm>
            <a:off x="179512" y="6391273"/>
            <a:ext cx="2592288" cy="153888"/>
          </a:xfrm>
          <a:prstGeom prst="rect">
            <a:avLst/>
          </a:prstGeom>
          <a:noFill/>
          <a:ln>
            <a:noFill/>
          </a:ln>
        </p:spPr>
        <p:txBody>
          <a:bodyPr vert="horz" wrap="square" lIns="0" tIns="0" rIns="0" bIns="0" numCol="1" anchor="t" anchorCtr="0" compatLnSpc="1">
            <a:prstTxWarp prst="textNoShape">
              <a:avLst/>
            </a:prstTxWarp>
            <a:spAutoFit/>
          </a:bodyPr>
          <a:lstStyle>
            <a:lvl1pPr marL="228600" indent="-228600" algn="ctr">
              <a:buFont typeface="+mj-lt"/>
              <a:buNone/>
              <a:defRPr lang="en-GB" sz="1000" kern="1200" baseline="0">
                <a:latin typeface="Arial" charset="0"/>
                <a:ea typeface="ＭＳ Ｐゴシック" pitchFamily="1" charset="-128"/>
              </a:defRPr>
            </a:lvl1pPr>
          </a:lstStyle>
          <a:p>
            <a:pPr marL="0" marR="0" lvl="0" indent="0" algn="ctr" defTabSz="914400" rtl="0" eaLnBrk="1" fontAlgn="base" latinLnBrk="0" hangingPunct="1">
              <a:lnSpc>
                <a:spcPct val="100000"/>
              </a:lnSpc>
              <a:spcBef>
                <a:spcPct val="50000"/>
              </a:spcBef>
              <a:spcAft>
                <a:spcPct val="0"/>
              </a:spcAft>
              <a:buClr>
                <a:srgbClr val="15945C"/>
              </a:buClr>
              <a:buSzTx/>
              <a:buFont typeface="+mj-lt"/>
              <a:buNone/>
              <a:tabLst/>
            </a:pPr>
            <a:r>
              <a:rPr lang="fr-FR" dirty="0" smtClean="0"/>
              <a:t>Service – Auteur – 01/01/2013</a:t>
            </a:r>
            <a:endParaRPr lang="en-GB" dirty="0"/>
          </a:p>
        </p:txBody>
      </p:sp>
      <p:sp>
        <p:nvSpPr>
          <p:cNvPr id="18" name="Espace réservé du texte 3"/>
          <p:cNvSpPr>
            <a:spLocks noGrp="1"/>
          </p:cNvSpPr>
          <p:nvPr>
            <p:ph type="body" sz="quarter" idx="14"/>
          </p:nvPr>
        </p:nvSpPr>
        <p:spPr>
          <a:xfrm>
            <a:off x="4619626" y="3886200"/>
            <a:ext cx="3696790" cy="381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r">
              <a:buFont typeface="Arial" pitchFamily="34" charset="0"/>
              <a:buNone/>
              <a:defRPr lang="fr-FR" sz="1400" dirty="0" smtClean="0">
                <a:solidFill>
                  <a:schemeClr val="tx1"/>
                </a:solidFill>
              </a:defRPr>
            </a:lvl1pPr>
          </a:lstStyle>
          <a:p>
            <a:pPr marL="0" lvl="0" indent="0" algn="r"/>
            <a:r>
              <a:rPr lang="fr-FR" smtClean="0"/>
              <a:t>Modifiez les styles du texte du masque</a:t>
            </a:r>
          </a:p>
        </p:txBody>
      </p:sp>
    </p:spTree>
    <p:extLst>
      <p:ext uri="{BB962C8B-B14F-4D97-AF65-F5344CB8AC3E}">
        <p14:creationId xmlns:p14="http://schemas.microsoft.com/office/powerpoint/2010/main" val="419212202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iapositive de titre_fullLeft_white_logowhite">
    <p:spTree>
      <p:nvGrpSpPr>
        <p:cNvPr id="1" name=""/>
        <p:cNvGrpSpPr/>
        <p:nvPr/>
      </p:nvGrpSpPr>
      <p:grpSpPr>
        <a:xfrm>
          <a:off x="0" y="0"/>
          <a:ext cx="0" cy="0"/>
          <a:chOff x="0" y="0"/>
          <a:chExt cx="0" cy="0"/>
        </a:xfrm>
      </p:grpSpPr>
      <p:sp>
        <p:nvSpPr>
          <p:cNvPr id="13" name="Rectangle 12"/>
          <p:cNvSpPr/>
          <p:nvPr>
            <p:custDataLst>
              <p:tags r:id="rId1"/>
            </p:custDataLst>
          </p:nvPr>
        </p:nvSpPr>
        <p:spPr bwMode="auto">
          <a:xfrm>
            <a:off x="0" y="0"/>
            <a:ext cx="9144000" cy="6858000"/>
          </a:xfrm>
          <a:prstGeom prst="rect">
            <a:avLst/>
          </a:prstGeom>
          <a:gradFill>
            <a:gsLst>
              <a:gs pos="0">
                <a:schemeClr val="bg1"/>
              </a:gs>
              <a:gs pos="50000">
                <a:schemeClr val="bg1">
                  <a:lumMod val="95000"/>
                </a:schemeClr>
              </a:gs>
              <a:gs pos="100000">
                <a:schemeClr val="bg1">
                  <a:lumMod val="95000"/>
                </a:schemeClr>
              </a:gs>
            </a:gsLst>
            <a:lin ang="5400000" scaled="0"/>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rial" charset="0"/>
                <a:ea typeface="ＭＳ Ｐゴシック" pitchFamily="-80" charset="-128"/>
              </a:rPr>
              <a:t>Image de fond</a:t>
            </a:r>
          </a:p>
        </p:txBody>
      </p:sp>
      <p:sp>
        <p:nvSpPr>
          <p:cNvPr id="3086" name="Rectangle 14"/>
          <p:cNvSpPr>
            <a:spLocks noGrp="1" noChangeArrowheads="1"/>
          </p:cNvSpPr>
          <p:nvPr>
            <p:ph type="ctrTitle" sz="quarter"/>
          </p:nvPr>
        </p:nvSpPr>
        <p:spPr>
          <a:xfrm>
            <a:off x="4605338" y="2159000"/>
            <a:ext cx="3657600" cy="12192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lang="fr-FR" sz="3800" b="0" noProof="0" smtClean="0">
                <a:solidFill>
                  <a:schemeClr val="bg1"/>
                </a:solidFill>
                <a:ea typeface="+mj-ea"/>
              </a:defRPr>
            </a:lvl1pPr>
          </a:lstStyle>
          <a:p>
            <a:pPr lvl="0" algn="l">
              <a:lnSpc>
                <a:spcPct val="90000"/>
              </a:lnSpc>
            </a:pPr>
            <a:r>
              <a:rPr lang="fr-FR" noProof="0" smtClean="0"/>
              <a:t>Modifiez le style du titre</a:t>
            </a:r>
            <a:endParaRPr lang="fr-FR" noProof="0" dirty="0" smtClean="0"/>
          </a:p>
        </p:txBody>
      </p:sp>
      <p:sp>
        <p:nvSpPr>
          <p:cNvPr id="2" name="Espace réservé du pied de page 1"/>
          <p:cNvSpPr>
            <a:spLocks noGrp="1"/>
          </p:cNvSpPr>
          <p:nvPr>
            <p:ph type="ftr" sz="quarter" idx="10"/>
          </p:nvPr>
        </p:nvSpPr>
        <p:spPr>
          <a:xfrm>
            <a:off x="3124200" y="6620345"/>
            <a:ext cx="2895600" cy="1538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lgn="ctr">
              <a:defRPr lang="fr-FR" sz="1000" b="1" dirty="0">
                <a:solidFill>
                  <a:schemeClr val="bg1"/>
                </a:solidFill>
                <a:latin typeface="Arial" charset="0"/>
                <a:ea typeface="ＭＳ Ｐゴシック" pitchFamily="1" charset="-128"/>
              </a:defRPr>
            </a:lvl1pPr>
          </a:lstStyle>
          <a:p>
            <a:r>
              <a:rPr lang="fr-FR" smtClean="0"/>
              <a:t>Interne</a:t>
            </a:r>
            <a:endParaRPr lang="fr-FR"/>
          </a:p>
        </p:txBody>
      </p:sp>
      <p:pic>
        <p:nvPicPr>
          <p:cNvPr id="11" name="Picture 5" descr="CA_cartouche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14511"/>
            <a:ext cx="1636712" cy="1038225"/>
          </a:xfrm>
          <a:prstGeom prst="rect">
            <a:avLst/>
          </a:prstGeom>
          <a:noFill/>
          <a:ln>
            <a:noFill/>
          </a:ln>
          <a:effectLst>
            <a:outerShdw dist="38099" dir="4499982"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descr="casa-centre_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113" y="5800725"/>
            <a:ext cx="251618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ccent ClipArt"/>
          <p:cNvSpPr>
            <a:spLocks noGrp="1"/>
          </p:cNvSpPr>
          <p:nvPr>
            <p:ph type="clipArt" sz="quarter" idx="11"/>
          </p:nvPr>
        </p:nvSpPr>
        <p:spPr>
          <a:xfrm>
            <a:off x="8379718" y="2420888"/>
            <a:ext cx="512762" cy="542925"/>
          </a:xfrm>
        </p:spPr>
        <p:txBody>
          <a:bodyPr/>
          <a:lstStyle>
            <a:lvl1pPr marL="0" indent="0">
              <a:buNone/>
              <a:defRPr sz="1200"/>
            </a:lvl1pPr>
          </a:lstStyle>
          <a:p>
            <a:r>
              <a:rPr lang="fr-FR" smtClean="0"/>
              <a:t>Cliquez sur l'icône pour ajouter une image de la bibliothèque</a:t>
            </a:r>
            <a:endParaRPr lang="en-GB" dirty="0"/>
          </a:p>
        </p:txBody>
      </p:sp>
      <p:sp>
        <p:nvSpPr>
          <p:cNvPr id="20" name="Espace réservé de l'image de la bibliothèque 7"/>
          <p:cNvSpPr>
            <a:spLocks noGrp="1"/>
          </p:cNvSpPr>
          <p:nvPr>
            <p:ph type="clipArt" sz="quarter" idx="12" hasCustomPrompt="1"/>
          </p:nvPr>
        </p:nvSpPr>
        <p:spPr>
          <a:xfrm>
            <a:off x="7092950" y="5876627"/>
            <a:ext cx="1943100" cy="720725"/>
          </a:xfrm>
        </p:spPr>
        <p:txBody>
          <a:bodyPr/>
          <a:lstStyle>
            <a:lvl1pPr marL="0" indent="0" algn="ctr">
              <a:buNone/>
              <a:defRPr sz="1200" baseline="0"/>
            </a:lvl1pPr>
          </a:lstStyle>
          <a:p>
            <a:r>
              <a:rPr lang="en-GB" dirty="0" smtClean="0"/>
              <a:t>Placer </a:t>
            </a:r>
            <a:r>
              <a:rPr lang="en-GB" dirty="0" err="1" smtClean="0"/>
              <a:t>ici</a:t>
            </a:r>
            <a:r>
              <a:rPr lang="en-GB" dirty="0" smtClean="0"/>
              <a:t> le logo de </a:t>
            </a:r>
            <a:r>
              <a:rPr lang="en-GB" dirty="0" err="1" smtClean="0"/>
              <a:t>votre</a:t>
            </a:r>
            <a:r>
              <a:rPr lang="en-GB" dirty="0" smtClean="0"/>
              <a:t> </a:t>
            </a:r>
            <a:r>
              <a:rPr lang="en-GB" dirty="0" err="1" smtClean="0"/>
              <a:t>pôle</a:t>
            </a:r>
            <a:r>
              <a:rPr lang="en-GB" dirty="0" smtClean="0"/>
              <a:t>/direction (</a:t>
            </a:r>
            <a:r>
              <a:rPr lang="en-GB" dirty="0" err="1" smtClean="0"/>
              <a:t>optionnel</a:t>
            </a:r>
            <a:r>
              <a:rPr lang="en-GB" dirty="0" smtClean="0"/>
              <a:t>)</a:t>
            </a:r>
            <a:endParaRPr lang="en-GB" dirty="0"/>
          </a:p>
        </p:txBody>
      </p:sp>
      <p:sp>
        <p:nvSpPr>
          <p:cNvPr id="12" name="Sous-titre 1"/>
          <p:cNvSpPr>
            <a:spLocks noGrp="1"/>
          </p:cNvSpPr>
          <p:nvPr>
            <p:ph type="subTitle" sz="quarter" idx="15" hasCustomPrompt="1"/>
          </p:nvPr>
        </p:nvSpPr>
        <p:spPr>
          <a:xfrm>
            <a:off x="179512" y="6391273"/>
            <a:ext cx="2592288" cy="153888"/>
          </a:xfrm>
          <a:prstGeom prst="rect">
            <a:avLst/>
          </a:prstGeom>
          <a:noFill/>
          <a:ln>
            <a:noFill/>
          </a:ln>
        </p:spPr>
        <p:txBody>
          <a:bodyPr vert="horz" wrap="square" lIns="0" tIns="0" rIns="0" bIns="0" numCol="1" anchor="t" anchorCtr="0" compatLnSpc="1">
            <a:prstTxWarp prst="textNoShape">
              <a:avLst/>
            </a:prstTxWarp>
            <a:spAutoFit/>
          </a:bodyPr>
          <a:lstStyle>
            <a:lvl1pPr marL="228600" indent="-228600" algn="ctr">
              <a:buFont typeface="+mj-lt"/>
              <a:buNone/>
              <a:defRPr lang="en-GB" sz="1000" kern="1200" baseline="0">
                <a:solidFill>
                  <a:schemeClr val="bg1"/>
                </a:solidFill>
                <a:latin typeface="Arial" charset="0"/>
                <a:ea typeface="ＭＳ Ｐゴシック" pitchFamily="1" charset="-128"/>
              </a:defRPr>
            </a:lvl1pPr>
          </a:lstStyle>
          <a:p>
            <a:pPr marL="0" marR="0" lvl="0" indent="0" algn="ctr" defTabSz="914400" rtl="0" eaLnBrk="1" fontAlgn="base" latinLnBrk="0" hangingPunct="1">
              <a:lnSpc>
                <a:spcPct val="100000"/>
              </a:lnSpc>
              <a:spcBef>
                <a:spcPct val="50000"/>
              </a:spcBef>
              <a:spcAft>
                <a:spcPct val="0"/>
              </a:spcAft>
              <a:buClr>
                <a:srgbClr val="15945C"/>
              </a:buClr>
              <a:buSzTx/>
              <a:buFont typeface="+mj-lt"/>
              <a:buNone/>
              <a:tabLst/>
            </a:pPr>
            <a:r>
              <a:rPr lang="fr-FR" dirty="0" smtClean="0"/>
              <a:t>Service – Auteur – 01/01/2013</a:t>
            </a:r>
            <a:endParaRPr lang="en-GB" dirty="0"/>
          </a:p>
        </p:txBody>
      </p:sp>
      <p:sp>
        <p:nvSpPr>
          <p:cNvPr id="15" name="Espace réservé du texte 3"/>
          <p:cNvSpPr>
            <a:spLocks noGrp="1"/>
          </p:cNvSpPr>
          <p:nvPr>
            <p:ph type="body" sz="quarter" idx="14"/>
          </p:nvPr>
        </p:nvSpPr>
        <p:spPr>
          <a:xfrm>
            <a:off x="4619626" y="3886200"/>
            <a:ext cx="3696790" cy="381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r">
              <a:buFont typeface="Arial" pitchFamily="34" charset="0"/>
              <a:buNone/>
              <a:defRPr lang="fr-FR" sz="1400" dirty="0" smtClean="0">
                <a:solidFill>
                  <a:schemeClr val="bg1"/>
                </a:solidFill>
              </a:defRPr>
            </a:lvl1pPr>
          </a:lstStyle>
          <a:p>
            <a:pPr marL="0" lvl="0" indent="0" algn="r"/>
            <a:r>
              <a:rPr lang="fr-FR" smtClean="0"/>
              <a:t>Modifiez les styles du texte du masque</a:t>
            </a:r>
          </a:p>
        </p:txBody>
      </p:sp>
    </p:spTree>
    <p:extLst>
      <p:ext uri="{BB962C8B-B14F-4D97-AF65-F5344CB8AC3E}">
        <p14:creationId xmlns:p14="http://schemas.microsoft.com/office/powerpoint/2010/main" val="371211398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e de titre_full_black_logocolored">
    <p:spTree>
      <p:nvGrpSpPr>
        <p:cNvPr id="1" name=""/>
        <p:cNvGrpSpPr/>
        <p:nvPr/>
      </p:nvGrpSpPr>
      <p:grpSpPr>
        <a:xfrm>
          <a:off x="0" y="0"/>
          <a:ext cx="0" cy="0"/>
          <a:chOff x="0" y="0"/>
          <a:chExt cx="0" cy="0"/>
        </a:xfrm>
      </p:grpSpPr>
      <p:pic>
        <p:nvPicPr>
          <p:cNvPr id="4" name="Image 3"/>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86" name="Rectangle 14"/>
          <p:cNvSpPr>
            <a:spLocks noGrp="1" noChangeArrowheads="1"/>
          </p:cNvSpPr>
          <p:nvPr>
            <p:ph type="ctrTitle" sz="quarter"/>
          </p:nvPr>
        </p:nvSpPr>
        <p:spPr>
          <a:xfrm>
            <a:off x="3048000" y="1524000"/>
            <a:ext cx="4637112" cy="9144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lang="fr-FR" sz="3800" b="0" noProof="0" smtClean="0">
                <a:solidFill>
                  <a:schemeClr val="tx1"/>
                </a:solidFill>
                <a:ea typeface="+mj-ea"/>
              </a:defRPr>
            </a:lvl1pPr>
          </a:lstStyle>
          <a:p>
            <a:pPr lvl="0" algn="l">
              <a:lnSpc>
                <a:spcPct val="90000"/>
              </a:lnSpc>
            </a:pPr>
            <a:r>
              <a:rPr lang="fr-FR" noProof="0" smtClean="0"/>
              <a:t>Modifiez le style du titre</a:t>
            </a:r>
            <a:endParaRPr lang="fr-FR" noProof="0" dirty="0" smtClean="0"/>
          </a:p>
        </p:txBody>
      </p:sp>
      <p:pic>
        <p:nvPicPr>
          <p:cNvPr id="11" name="Picture 5" descr="CA_cartouche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438" y="14511"/>
            <a:ext cx="1636712" cy="1038225"/>
          </a:xfrm>
          <a:prstGeom prst="rect">
            <a:avLst/>
          </a:prstGeom>
          <a:noFill/>
          <a:ln>
            <a:noFill/>
          </a:ln>
          <a:effectLst>
            <a:outerShdw dist="38099" dir="4499982"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1"/>
          <p:cNvSpPr>
            <a:spLocks noGrp="1"/>
          </p:cNvSpPr>
          <p:nvPr>
            <p:ph type="ftr" sz="quarter" idx="10"/>
          </p:nvPr>
        </p:nvSpPr>
        <p:spPr>
          <a:xfrm>
            <a:off x="3124200" y="6620345"/>
            <a:ext cx="2895600" cy="1538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lgn="ctr">
              <a:defRPr lang="fr-FR" sz="1000" b="1" dirty="0">
                <a:solidFill>
                  <a:schemeClr val="bg2"/>
                </a:solidFill>
                <a:latin typeface="Arial" charset="0"/>
                <a:ea typeface="ＭＳ Ｐゴシック" pitchFamily="1" charset="-128"/>
              </a:defRPr>
            </a:lvl1pPr>
          </a:lstStyle>
          <a:p>
            <a:r>
              <a:rPr lang="fr-FR" smtClean="0"/>
              <a:t>Interne</a:t>
            </a:r>
            <a:endParaRPr lang="fr-FR"/>
          </a:p>
        </p:txBody>
      </p:sp>
      <p:pic>
        <p:nvPicPr>
          <p:cNvPr id="15" name="Picture 10" descr="casa-cent_3c-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749925"/>
            <a:ext cx="2514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ccent ClipArt"/>
          <p:cNvSpPr>
            <a:spLocks noGrp="1"/>
          </p:cNvSpPr>
          <p:nvPr>
            <p:ph type="clipArt" sz="quarter" idx="11"/>
          </p:nvPr>
        </p:nvSpPr>
        <p:spPr>
          <a:xfrm>
            <a:off x="7803654" y="1733947"/>
            <a:ext cx="512762" cy="542925"/>
          </a:xfrm>
        </p:spPr>
        <p:txBody>
          <a:bodyPr/>
          <a:lstStyle>
            <a:lvl1pPr marL="0" indent="0">
              <a:buNone/>
              <a:defRPr sz="1200"/>
            </a:lvl1pPr>
          </a:lstStyle>
          <a:p>
            <a:r>
              <a:rPr lang="fr-FR" smtClean="0"/>
              <a:t>Cliquez sur l'icône pour ajouter une image de la bibliothèque</a:t>
            </a:r>
            <a:endParaRPr lang="en-GB"/>
          </a:p>
        </p:txBody>
      </p:sp>
      <p:sp>
        <p:nvSpPr>
          <p:cNvPr id="17" name="Espace réservé de l'image de la bibliothèque 7"/>
          <p:cNvSpPr>
            <a:spLocks noGrp="1"/>
          </p:cNvSpPr>
          <p:nvPr>
            <p:ph type="clipArt" sz="quarter" idx="12" hasCustomPrompt="1"/>
          </p:nvPr>
        </p:nvSpPr>
        <p:spPr>
          <a:xfrm>
            <a:off x="7092950" y="5876627"/>
            <a:ext cx="1943100" cy="720725"/>
          </a:xfrm>
        </p:spPr>
        <p:txBody>
          <a:bodyPr/>
          <a:lstStyle>
            <a:lvl1pPr marL="0" indent="0" algn="ctr">
              <a:buNone/>
              <a:defRPr sz="1200" baseline="0"/>
            </a:lvl1pPr>
          </a:lstStyle>
          <a:p>
            <a:r>
              <a:rPr lang="en-GB" dirty="0" smtClean="0"/>
              <a:t>Placer </a:t>
            </a:r>
            <a:r>
              <a:rPr lang="en-GB" dirty="0" err="1" smtClean="0"/>
              <a:t>ici</a:t>
            </a:r>
            <a:r>
              <a:rPr lang="en-GB" dirty="0" smtClean="0"/>
              <a:t> le logo de </a:t>
            </a:r>
            <a:r>
              <a:rPr lang="en-GB" dirty="0" err="1" smtClean="0"/>
              <a:t>votre</a:t>
            </a:r>
            <a:r>
              <a:rPr lang="en-GB" dirty="0" smtClean="0"/>
              <a:t> </a:t>
            </a:r>
            <a:r>
              <a:rPr lang="en-GB" dirty="0" err="1" smtClean="0"/>
              <a:t>pôle</a:t>
            </a:r>
            <a:r>
              <a:rPr lang="en-GB" dirty="0" smtClean="0"/>
              <a:t>/direction (</a:t>
            </a:r>
            <a:r>
              <a:rPr lang="en-GB" dirty="0" err="1" smtClean="0"/>
              <a:t>optionnel</a:t>
            </a:r>
            <a:r>
              <a:rPr lang="en-GB" dirty="0" smtClean="0"/>
              <a:t>)</a:t>
            </a:r>
            <a:endParaRPr lang="en-GB" dirty="0"/>
          </a:p>
        </p:txBody>
      </p:sp>
      <p:sp>
        <p:nvSpPr>
          <p:cNvPr id="16" name="Sous-titre 1"/>
          <p:cNvSpPr>
            <a:spLocks noGrp="1"/>
          </p:cNvSpPr>
          <p:nvPr>
            <p:ph type="subTitle" sz="quarter" idx="15" hasCustomPrompt="1"/>
          </p:nvPr>
        </p:nvSpPr>
        <p:spPr>
          <a:xfrm>
            <a:off x="179512" y="6391273"/>
            <a:ext cx="2592288" cy="153888"/>
          </a:xfrm>
          <a:prstGeom prst="rect">
            <a:avLst/>
          </a:prstGeom>
          <a:noFill/>
          <a:ln>
            <a:noFill/>
          </a:ln>
        </p:spPr>
        <p:txBody>
          <a:bodyPr vert="horz" wrap="square" lIns="0" tIns="0" rIns="0" bIns="0" numCol="1" anchor="t" anchorCtr="0" compatLnSpc="1">
            <a:prstTxWarp prst="textNoShape">
              <a:avLst/>
            </a:prstTxWarp>
            <a:spAutoFit/>
          </a:bodyPr>
          <a:lstStyle>
            <a:lvl1pPr marL="228600" indent="-228600" algn="ctr">
              <a:buFont typeface="+mj-lt"/>
              <a:buNone/>
              <a:defRPr lang="en-GB" sz="1000" kern="1200" baseline="0">
                <a:latin typeface="Arial" charset="0"/>
                <a:ea typeface="ＭＳ Ｐゴシック" pitchFamily="1" charset="-128"/>
              </a:defRPr>
            </a:lvl1pPr>
          </a:lstStyle>
          <a:p>
            <a:pPr marL="0" marR="0" lvl="0" indent="0" algn="ctr" defTabSz="914400" rtl="0" eaLnBrk="1" fontAlgn="base" latinLnBrk="0" hangingPunct="1">
              <a:lnSpc>
                <a:spcPct val="100000"/>
              </a:lnSpc>
              <a:spcBef>
                <a:spcPct val="50000"/>
              </a:spcBef>
              <a:spcAft>
                <a:spcPct val="0"/>
              </a:spcAft>
              <a:buClr>
                <a:srgbClr val="15945C"/>
              </a:buClr>
              <a:buSzTx/>
              <a:buFont typeface="+mj-lt"/>
              <a:buNone/>
              <a:tabLst/>
            </a:pPr>
            <a:r>
              <a:rPr lang="fr-FR" dirty="0" smtClean="0"/>
              <a:t>Service – Auteur – 01/01/2013</a:t>
            </a:r>
            <a:endParaRPr lang="en-GB" dirty="0"/>
          </a:p>
        </p:txBody>
      </p:sp>
      <p:sp>
        <p:nvSpPr>
          <p:cNvPr id="18" name="Espace réservé du texte 3"/>
          <p:cNvSpPr>
            <a:spLocks noGrp="1"/>
          </p:cNvSpPr>
          <p:nvPr>
            <p:ph type="body" sz="quarter" idx="14"/>
          </p:nvPr>
        </p:nvSpPr>
        <p:spPr>
          <a:xfrm>
            <a:off x="3988322" y="2852936"/>
            <a:ext cx="3696790" cy="381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r">
              <a:buFont typeface="Arial" pitchFamily="34" charset="0"/>
              <a:buNone/>
              <a:defRPr lang="fr-FR" sz="1400" dirty="0" smtClean="0">
                <a:solidFill>
                  <a:schemeClr val="tx1"/>
                </a:solidFill>
              </a:defRPr>
            </a:lvl1pPr>
          </a:lstStyle>
          <a:p>
            <a:pPr marL="0" lvl="0" indent="0" algn="r"/>
            <a:r>
              <a:rPr lang="fr-FR" smtClean="0"/>
              <a:t>Modifiez les styles du texte du masque</a:t>
            </a:r>
          </a:p>
        </p:txBody>
      </p:sp>
    </p:spTree>
    <p:extLst>
      <p:ext uri="{BB962C8B-B14F-4D97-AF65-F5344CB8AC3E}">
        <p14:creationId xmlns:p14="http://schemas.microsoft.com/office/powerpoint/2010/main" val="402732836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apositive de titre_full_white_logowhite">
    <p:spTree>
      <p:nvGrpSpPr>
        <p:cNvPr id="1" name=""/>
        <p:cNvGrpSpPr/>
        <p:nvPr/>
      </p:nvGrpSpPr>
      <p:grpSpPr>
        <a:xfrm>
          <a:off x="0" y="0"/>
          <a:ext cx="0" cy="0"/>
          <a:chOff x="0" y="0"/>
          <a:chExt cx="0" cy="0"/>
        </a:xfrm>
      </p:grpSpPr>
      <p:pic>
        <p:nvPicPr>
          <p:cNvPr id="12" name="Image 11"/>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86" name="Rectangle 14"/>
          <p:cNvSpPr>
            <a:spLocks noGrp="1" noChangeArrowheads="1"/>
          </p:cNvSpPr>
          <p:nvPr>
            <p:ph type="ctrTitle" sz="quarter"/>
          </p:nvPr>
        </p:nvSpPr>
        <p:spPr>
          <a:xfrm>
            <a:off x="3048000" y="1524000"/>
            <a:ext cx="4637112" cy="9144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lang="fr-FR" sz="3800" b="0" noProof="0" smtClean="0">
                <a:solidFill>
                  <a:schemeClr val="bg1"/>
                </a:solidFill>
                <a:ea typeface="+mj-ea"/>
              </a:defRPr>
            </a:lvl1pPr>
          </a:lstStyle>
          <a:p>
            <a:pPr lvl="0" algn="l">
              <a:lnSpc>
                <a:spcPct val="90000"/>
              </a:lnSpc>
            </a:pPr>
            <a:r>
              <a:rPr lang="fr-FR" noProof="0" smtClean="0"/>
              <a:t>Modifiez le style du titre</a:t>
            </a:r>
            <a:endParaRPr lang="fr-FR" noProof="0" dirty="0" smtClean="0"/>
          </a:p>
        </p:txBody>
      </p:sp>
      <p:sp>
        <p:nvSpPr>
          <p:cNvPr id="2" name="Footer Placeholder 1"/>
          <p:cNvSpPr>
            <a:spLocks noGrp="1"/>
          </p:cNvSpPr>
          <p:nvPr>
            <p:ph type="ftr" sz="quarter" idx="10"/>
          </p:nvPr>
        </p:nvSpPr>
        <p:spPr>
          <a:xfrm>
            <a:off x="3124200" y="6620345"/>
            <a:ext cx="2895600" cy="1538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lgn="ctr">
              <a:defRPr lang="fr-FR" sz="1000" b="1" dirty="0">
                <a:solidFill>
                  <a:schemeClr val="bg1"/>
                </a:solidFill>
                <a:latin typeface="Arial" charset="0"/>
                <a:ea typeface="ＭＳ Ｐゴシック" pitchFamily="1" charset="-128"/>
              </a:defRPr>
            </a:lvl1pPr>
          </a:lstStyle>
          <a:p>
            <a:r>
              <a:rPr lang="fr-FR" smtClean="0"/>
              <a:t>Interne</a:t>
            </a:r>
            <a:endParaRPr lang="fr-FR"/>
          </a:p>
        </p:txBody>
      </p:sp>
      <p:pic>
        <p:nvPicPr>
          <p:cNvPr id="11" name="Picture 5" descr="CA_cartouche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438" y="14511"/>
            <a:ext cx="1636712" cy="1038225"/>
          </a:xfrm>
          <a:prstGeom prst="rect">
            <a:avLst/>
          </a:prstGeom>
          <a:noFill/>
          <a:ln>
            <a:noFill/>
          </a:ln>
          <a:effectLst>
            <a:outerShdw dist="38099" dir="4499982"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ccent ClipArt"/>
          <p:cNvSpPr>
            <a:spLocks noGrp="1"/>
          </p:cNvSpPr>
          <p:nvPr>
            <p:ph type="clipArt" sz="quarter" idx="11"/>
          </p:nvPr>
        </p:nvSpPr>
        <p:spPr>
          <a:xfrm>
            <a:off x="7803654" y="1733947"/>
            <a:ext cx="512762" cy="542925"/>
          </a:xfrm>
        </p:spPr>
        <p:txBody>
          <a:bodyPr/>
          <a:lstStyle>
            <a:lvl1pPr marL="0" indent="0">
              <a:buNone/>
              <a:defRPr sz="1200"/>
            </a:lvl1pPr>
          </a:lstStyle>
          <a:p>
            <a:r>
              <a:rPr lang="fr-FR" smtClean="0"/>
              <a:t>Cliquez sur l'icône pour ajouter une image de la bibliothèque</a:t>
            </a:r>
            <a:endParaRPr lang="en-GB"/>
          </a:p>
        </p:txBody>
      </p:sp>
      <p:sp>
        <p:nvSpPr>
          <p:cNvPr id="17" name="Espace réservé de l'image de la bibliothèque 7"/>
          <p:cNvSpPr>
            <a:spLocks noGrp="1"/>
          </p:cNvSpPr>
          <p:nvPr>
            <p:ph type="clipArt" sz="quarter" idx="12" hasCustomPrompt="1"/>
          </p:nvPr>
        </p:nvSpPr>
        <p:spPr>
          <a:xfrm>
            <a:off x="7092950" y="5876627"/>
            <a:ext cx="1943100" cy="720725"/>
          </a:xfrm>
        </p:spPr>
        <p:txBody>
          <a:bodyPr/>
          <a:lstStyle>
            <a:lvl1pPr marL="0" indent="0" algn="ctr">
              <a:buNone/>
              <a:defRPr sz="1200" baseline="0"/>
            </a:lvl1pPr>
          </a:lstStyle>
          <a:p>
            <a:r>
              <a:rPr lang="en-GB" dirty="0" smtClean="0"/>
              <a:t>Placer </a:t>
            </a:r>
            <a:r>
              <a:rPr lang="en-GB" dirty="0" err="1" smtClean="0"/>
              <a:t>ici</a:t>
            </a:r>
            <a:r>
              <a:rPr lang="en-GB" dirty="0" smtClean="0"/>
              <a:t> le logo de </a:t>
            </a:r>
            <a:r>
              <a:rPr lang="en-GB" dirty="0" err="1" smtClean="0"/>
              <a:t>votre</a:t>
            </a:r>
            <a:r>
              <a:rPr lang="en-GB" dirty="0" smtClean="0"/>
              <a:t> </a:t>
            </a:r>
            <a:r>
              <a:rPr lang="en-GB" dirty="0" err="1" smtClean="0"/>
              <a:t>pôle</a:t>
            </a:r>
            <a:r>
              <a:rPr lang="en-GB" dirty="0" smtClean="0"/>
              <a:t>/direction (</a:t>
            </a:r>
            <a:r>
              <a:rPr lang="en-GB" dirty="0" err="1" smtClean="0"/>
              <a:t>optionnel</a:t>
            </a:r>
            <a:r>
              <a:rPr lang="en-GB" dirty="0" smtClean="0"/>
              <a:t>)</a:t>
            </a:r>
            <a:endParaRPr lang="en-GB" dirty="0"/>
          </a:p>
        </p:txBody>
      </p:sp>
      <p:pic>
        <p:nvPicPr>
          <p:cNvPr id="10" name="Picture 34" descr="casa-centre_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3113" y="5800725"/>
            <a:ext cx="251618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us-titre 1"/>
          <p:cNvSpPr>
            <a:spLocks noGrp="1"/>
          </p:cNvSpPr>
          <p:nvPr>
            <p:ph type="subTitle" sz="quarter" idx="15" hasCustomPrompt="1"/>
          </p:nvPr>
        </p:nvSpPr>
        <p:spPr>
          <a:xfrm>
            <a:off x="179512" y="6391273"/>
            <a:ext cx="2592288" cy="153888"/>
          </a:xfrm>
          <a:prstGeom prst="rect">
            <a:avLst/>
          </a:prstGeom>
          <a:noFill/>
          <a:ln>
            <a:noFill/>
          </a:ln>
        </p:spPr>
        <p:txBody>
          <a:bodyPr vert="horz" wrap="square" lIns="0" tIns="0" rIns="0" bIns="0" numCol="1" anchor="t" anchorCtr="0" compatLnSpc="1">
            <a:prstTxWarp prst="textNoShape">
              <a:avLst/>
            </a:prstTxWarp>
            <a:spAutoFit/>
          </a:bodyPr>
          <a:lstStyle>
            <a:lvl1pPr marL="228600" indent="-228600" algn="ctr">
              <a:buFont typeface="+mj-lt"/>
              <a:buNone/>
              <a:defRPr lang="en-GB" sz="1000" kern="1200" baseline="0">
                <a:solidFill>
                  <a:schemeClr val="bg1"/>
                </a:solidFill>
                <a:latin typeface="Arial" charset="0"/>
                <a:ea typeface="ＭＳ Ｐゴシック" pitchFamily="1" charset="-128"/>
              </a:defRPr>
            </a:lvl1pPr>
          </a:lstStyle>
          <a:p>
            <a:pPr marL="0" marR="0" lvl="0" indent="0" algn="ctr" defTabSz="914400" rtl="0" eaLnBrk="1" fontAlgn="base" latinLnBrk="0" hangingPunct="1">
              <a:lnSpc>
                <a:spcPct val="100000"/>
              </a:lnSpc>
              <a:spcBef>
                <a:spcPct val="50000"/>
              </a:spcBef>
              <a:spcAft>
                <a:spcPct val="0"/>
              </a:spcAft>
              <a:buClr>
                <a:srgbClr val="15945C"/>
              </a:buClr>
              <a:buSzTx/>
              <a:buFont typeface="+mj-lt"/>
              <a:buNone/>
              <a:tabLst/>
            </a:pPr>
            <a:r>
              <a:rPr lang="fr-FR" dirty="0" smtClean="0"/>
              <a:t>Service – Auteur – 01/01/2013</a:t>
            </a:r>
            <a:endParaRPr lang="en-GB" dirty="0"/>
          </a:p>
        </p:txBody>
      </p:sp>
      <p:sp>
        <p:nvSpPr>
          <p:cNvPr id="15" name="Espace réservé du texte 3"/>
          <p:cNvSpPr>
            <a:spLocks noGrp="1"/>
          </p:cNvSpPr>
          <p:nvPr>
            <p:ph type="body" sz="quarter" idx="14"/>
          </p:nvPr>
        </p:nvSpPr>
        <p:spPr>
          <a:xfrm>
            <a:off x="3988322" y="2852936"/>
            <a:ext cx="3696790" cy="381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r">
              <a:buFont typeface="Arial" pitchFamily="34" charset="0"/>
              <a:buNone/>
              <a:defRPr lang="fr-FR" sz="1400" dirty="0" smtClean="0">
                <a:solidFill>
                  <a:schemeClr val="bg1"/>
                </a:solidFill>
              </a:defRPr>
            </a:lvl1pPr>
          </a:lstStyle>
          <a:p>
            <a:pPr marL="0" lvl="0" indent="0" algn="r"/>
            <a:r>
              <a:rPr lang="fr-FR" smtClean="0"/>
              <a:t>Modifiez les styles du texte du masque</a:t>
            </a:r>
          </a:p>
        </p:txBody>
      </p:sp>
    </p:spTree>
    <p:extLst>
      <p:ext uri="{BB962C8B-B14F-4D97-AF65-F5344CB8AC3E}">
        <p14:creationId xmlns:p14="http://schemas.microsoft.com/office/powerpoint/2010/main" val="210152283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apositive de titre_full_white_logocolored">
    <p:spTree>
      <p:nvGrpSpPr>
        <p:cNvPr id="1" name=""/>
        <p:cNvGrpSpPr/>
        <p:nvPr/>
      </p:nvGrpSpPr>
      <p:grpSpPr>
        <a:xfrm>
          <a:off x="0" y="0"/>
          <a:ext cx="0" cy="0"/>
          <a:chOff x="0" y="0"/>
          <a:chExt cx="0" cy="0"/>
        </a:xfrm>
      </p:grpSpPr>
      <p:pic>
        <p:nvPicPr>
          <p:cNvPr id="12" name="Image 11"/>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86" name="Rectangle 14"/>
          <p:cNvSpPr>
            <a:spLocks noGrp="1" noChangeArrowheads="1"/>
          </p:cNvSpPr>
          <p:nvPr>
            <p:ph type="ctrTitle" sz="quarter"/>
          </p:nvPr>
        </p:nvSpPr>
        <p:spPr>
          <a:xfrm>
            <a:off x="3048000" y="1524000"/>
            <a:ext cx="4637112" cy="9144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lang="fr-FR" sz="3800" b="0" noProof="0" smtClean="0">
                <a:solidFill>
                  <a:schemeClr val="bg1"/>
                </a:solidFill>
                <a:ea typeface="+mj-ea"/>
              </a:defRPr>
            </a:lvl1pPr>
          </a:lstStyle>
          <a:p>
            <a:pPr lvl="0" algn="l">
              <a:lnSpc>
                <a:spcPct val="90000"/>
              </a:lnSpc>
            </a:pPr>
            <a:r>
              <a:rPr lang="fr-FR" noProof="0" smtClean="0"/>
              <a:t>Modifiez le style du titre</a:t>
            </a:r>
            <a:endParaRPr lang="fr-FR" noProof="0" dirty="0" smtClean="0"/>
          </a:p>
        </p:txBody>
      </p:sp>
      <p:sp>
        <p:nvSpPr>
          <p:cNvPr id="2" name="Footer Placeholder 1"/>
          <p:cNvSpPr>
            <a:spLocks noGrp="1"/>
          </p:cNvSpPr>
          <p:nvPr>
            <p:ph type="ftr" sz="quarter" idx="10"/>
          </p:nvPr>
        </p:nvSpPr>
        <p:spPr>
          <a:xfrm>
            <a:off x="3124200" y="6620345"/>
            <a:ext cx="2895600" cy="1538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lgn="ctr">
              <a:defRPr lang="fr-FR" sz="1000" b="1" dirty="0">
                <a:solidFill>
                  <a:schemeClr val="bg1"/>
                </a:solidFill>
                <a:latin typeface="Arial" charset="0"/>
                <a:ea typeface="ＭＳ Ｐゴシック" pitchFamily="1" charset="-128"/>
              </a:defRPr>
            </a:lvl1pPr>
          </a:lstStyle>
          <a:p>
            <a:r>
              <a:rPr lang="fr-FR" smtClean="0"/>
              <a:t>Interne</a:t>
            </a:r>
            <a:endParaRPr lang="fr-FR"/>
          </a:p>
        </p:txBody>
      </p:sp>
      <p:pic>
        <p:nvPicPr>
          <p:cNvPr id="11" name="Picture 5" descr="CA_cartouche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438" y="14511"/>
            <a:ext cx="1636712" cy="1038225"/>
          </a:xfrm>
          <a:prstGeom prst="rect">
            <a:avLst/>
          </a:prstGeom>
          <a:noFill/>
          <a:ln>
            <a:noFill/>
          </a:ln>
          <a:effectLst>
            <a:outerShdw dist="38099" dir="4499982"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casa-cent_3c-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749925"/>
            <a:ext cx="2514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ccent ClipArt"/>
          <p:cNvSpPr>
            <a:spLocks noGrp="1"/>
          </p:cNvSpPr>
          <p:nvPr>
            <p:ph type="clipArt" sz="quarter" idx="11"/>
          </p:nvPr>
        </p:nvSpPr>
        <p:spPr>
          <a:xfrm>
            <a:off x="7803654" y="1733947"/>
            <a:ext cx="512762" cy="542925"/>
          </a:xfrm>
        </p:spPr>
        <p:txBody>
          <a:bodyPr/>
          <a:lstStyle>
            <a:lvl1pPr marL="0" indent="0">
              <a:buNone/>
              <a:defRPr sz="1200"/>
            </a:lvl1pPr>
          </a:lstStyle>
          <a:p>
            <a:r>
              <a:rPr lang="fr-FR" smtClean="0"/>
              <a:t>Cliquez sur l'icône pour ajouter une image de la bibliothèque</a:t>
            </a:r>
            <a:endParaRPr lang="en-GB"/>
          </a:p>
        </p:txBody>
      </p:sp>
      <p:sp>
        <p:nvSpPr>
          <p:cNvPr id="17" name="Espace réservé de l'image de la bibliothèque 7"/>
          <p:cNvSpPr>
            <a:spLocks noGrp="1"/>
          </p:cNvSpPr>
          <p:nvPr>
            <p:ph type="clipArt" sz="quarter" idx="12" hasCustomPrompt="1"/>
          </p:nvPr>
        </p:nvSpPr>
        <p:spPr>
          <a:xfrm>
            <a:off x="7092950" y="5876627"/>
            <a:ext cx="1943100" cy="720725"/>
          </a:xfrm>
        </p:spPr>
        <p:txBody>
          <a:bodyPr/>
          <a:lstStyle>
            <a:lvl1pPr marL="0" indent="0" algn="ctr">
              <a:buNone/>
              <a:defRPr sz="1200" baseline="0"/>
            </a:lvl1pPr>
          </a:lstStyle>
          <a:p>
            <a:r>
              <a:rPr lang="en-GB" dirty="0" smtClean="0"/>
              <a:t>Placer </a:t>
            </a:r>
            <a:r>
              <a:rPr lang="en-GB" dirty="0" err="1" smtClean="0"/>
              <a:t>ici</a:t>
            </a:r>
            <a:r>
              <a:rPr lang="en-GB" dirty="0" smtClean="0"/>
              <a:t> le logo de </a:t>
            </a:r>
            <a:r>
              <a:rPr lang="en-GB" dirty="0" err="1" smtClean="0"/>
              <a:t>votre</a:t>
            </a:r>
            <a:r>
              <a:rPr lang="en-GB" dirty="0" smtClean="0"/>
              <a:t> </a:t>
            </a:r>
            <a:r>
              <a:rPr lang="en-GB" dirty="0" err="1" smtClean="0"/>
              <a:t>pôle</a:t>
            </a:r>
            <a:r>
              <a:rPr lang="en-GB" dirty="0" smtClean="0"/>
              <a:t>/direction (</a:t>
            </a:r>
            <a:r>
              <a:rPr lang="en-GB" dirty="0" err="1" smtClean="0"/>
              <a:t>optionnel</a:t>
            </a:r>
            <a:r>
              <a:rPr lang="en-GB" dirty="0" smtClean="0"/>
              <a:t>)</a:t>
            </a:r>
            <a:endParaRPr lang="en-GB" dirty="0"/>
          </a:p>
        </p:txBody>
      </p:sp>
      <p:sp>
        <p:nvSpPr>
          <p:cNvPr id="21" name="Espace réservé du texte 3"/>
          <p:cNvSpPr>
            <a:spLocks noGrp="1"/>
          </p:cNvSpPr>
          <p:nvPr>
            <p:ph type="body" sz="quarter" idx="14"/>
          </p:nvPr>
        </p:nvSpPr>
        <p:spPr>
          <a:xfrm>
            <a:off x="3988322" y="2852936"/>
            <a:ext cx="3696790" cy="381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r">
              <a:buFont typeface="Arial" pitchFamily="34" charset="0"/>
              <a:buNone/>
              <a:defRPr lang="fr-FR" sz="1400" dirty="0" smtClean="0">
                <a:solidFill>
                  <a:schemeClr val="bg1"/>
                </a:solidFill>
              </a:defRPr>
            </a:lvl1pPr>
          </a:lstStyle>
          <a:p>
            <a:pPr marL="0" lvl="0" indent="0" algn="r"/>
            <a:r>
              <a:rPr lang="fr-FR" smtClean="0"/>
              <a:t>Modifiez les styles du texte du masque</a:t>
            </a:r>
          </a:p>
        </p:txBody>
      </p:sp>
      <p:sp>
        <p:nvSpPr>
          <p:cNvPr id="18" name="Sous-titre 1"/>
          <p:cNvSpPr>
            <a:spLocks noGrp="1"/>
          </p:cNvSpPr>
          <p:nvPr>
            <p:ph type="subTitle" sz="quarter" idx="15" hasCustomPrompt="1"/>
          </p:nvPr>
        </p:nvSpPr>
        <p:spPr>
          <a:xfrm>
            <a:off x="179512" y="6391273"/>
            <a:ext cx="2592288" cy="153888"/>
          </a:xfrm>
          <a:prstGeom prst="rect">
            <a:avLst/>
          </a:prstGeom>
          <a:noFill/>
          <a:ln>
            <a:noFill/>
          </a:ln>
        </p:spPr>
        <p:txBody>
          <a:bodyPr vert="horz" wrap="square" lIns="0" tIns="0" rIns="0" bIns="0" numCol="1" anchor="t" anchorCtr="0" compatLnSpc="1">
            <a:prstTxWarp prst="textNoShape">
              <a:avLst/>
            </a:prstTxWarp>
            <a:spAutoFit/>
          </a:bodyPr>
          <a:lstStyle>
            <a:lvl1pPr marL="228600" indent="-228600" algn="ctr">
              <a:buFont typeface="+mj-lt"/>
              <a:buNone/>
              <a:defRPr lang="en-GB" sz="1000" kern="1200" baseline="0">
                <a:solidFill>
                  <a:schemeClr val="bg1"/>
                </a:solidFill>
                <a:latin typeface="Arial" charset="0"/>
                <a:ea typeface="ＭＳ Ｐゴシック" pitchFamily="1" charset="-128"/>
              </a:defRPr>
            </a:lvl1pPr>
          </a:lstStyle>
          <a:p>
            <a:pPr marL="0" marR="0" lvl="0" indent="0" algn="ctr" defTabSz="914400" rtl="0" eaLnBrk="1" fontAlgn="base" latinLnBrk="0" hangingPunct="1">
              <a:lnSpc>
                <a:spcPct val="100000"/>
              </a:lnSpc>
              <a:spcBef>
                <a:spcPct val="50000"/>
              </a:spcBef>
              <a:spcAft>
                <a:spcPct val="0"/>
              </a:spcAft>
              <a:buClr>
                <a:srgbClr val="15945C"/>
              </a:buClr>
              <a:buSzTx/>
              <a:buFont typeface="+mj-lt"/>
              <a:buNone/>
              <a:tabLst/>
            </a:pPr>
            <a:r>
              <a:rPr lang="fr-FR" dirty="0" smtClean="0"/>
              <a:t>Service – Auteur – 01/01/2013</a:t>
            </a:r>
            <a:endParaRPr lang="en-GB" dirty="0"/>
          </a:p>
        </p:txBody>
      </p:sp>
    </p:spTree>
    <p:extLst>
      <p:ext uri="{BB962C8B-B14F-4D97-AF65-F5344CB8AC3E}">
        <p14:creationId xmlns:p14="http://schemas.microsoft.com/office/powerpoint/2010/main" val="112739618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2pPr marL="649288" indent="-381000">
              <a:buFont typeface="Wingdings" pitchFamily="2" charset="2"/>
              <a:buChar char="q"/>
              <a:defRPr/>
            </a:lvl2pPr>
            <a:lvl3pPr marL="836613" indent="-185738">
              <a:buFont typeface="Wingdings" pitchFamily="2" charset="2"/>
              <a:buChar char="§"/>
              <a:defRPr/>
            </a:lvl3pPr>
            <a:lvl4pPr marL="1123950" indent="-285750">
              <a:buClr>
                <a:schemeClr val="accent2"/>
              </a:buClr>
              <a:buFont typeface="Courier New" pitchFamily="49" charset="0"/>
              <a:buChar char="o"/>
              <a:defRPr/>
            </a:lvl4pPr>
            <a:lvl5pPr marL="1131888" indent="-285750">
              <a:buClr>
                <a:schemeClr val="accent2"/>
              </a:buClr>
              <a:buFont typeface="Arial" pitchFamily="34" charset="0"/>
              <a:buChar char="•"/>
              <a:defRPr/>
            </a:lvl5pPr>
            <a:lvl6pPr marL="1589088" indent="-285750">
              <a:buClr>
                <a:schemeClr val="accent2"/>
              </a:buClr>
              <a:buFont typeface="Arial" pitchFamily="34" charset="0"/>
              <a:buChar char="•"/>
              <a:defRPr/>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284644149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3"/>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53403234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bwMode="auto">
          <a:xfrm>
            <a:off x="4762" y="6527551"/>
            <a:ext cx="9145588" cy="332482"/>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80" charset="-128"/>
            </a:endParaRPr>
          </a:p>
        </p:txBody>
      </p:sp>
      <p:pic>
        <p:nvPicPr>
          <p:cNvPr id="11" name="Imag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22400"/>
            <a:ext cx="9144000" cy="1363167"/>
          </a:xfrm>
          <a:prstGeom prst="rect">
            <a:avLst/>
          </a:prstGeom>
        </p:spPr>
      </p:pic>
      <p:sp>
        <p:nvSpPr>
          <p:cNvPr id="1027" name="Rectangle 36"/>
          <p:cNvSpPr>
            <a:spLocks noGrp="1" noChangeArrowheads="1"/>
          </p:cNvSpPr>
          <p:nvPr>
            <p:ph type="title"/>
          </p:nvPr>
        </p:nvSpPr>
        <p:spPr bwMode="auto">
          <a:xfrm>
            <a:off x="539552" y="356915"/>
            <a:ext cx="7086600"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dirty="0" smtClean="0"/>
              <a:t>Cliquez et modifiez le titre</a:t>
            </a:r>
          </a:p>
        </p:txBody>
      </p:sp>
      <p:sp>
        <p:nvSpPr>
          <p:cNvPr id="1028" name="Footer"/>
          <p:cNvSpPr>
            <a:spLocks noChangeArrowheads="1"/>
          </p:cNvSpPr>
          <p:nvPr/>
        </p:nvSpPr>
        <p:spPr bwMode="auto">
          <a:xfrm>
            <a:off x="0" y="6554144"/>
            <a:ext cx="9144000" cy="287337"/>
          </a:xfrm>
          <a:prstGeom prst="rect">
            <a:avLst/>
          </a:prstGeom>
          <a:noFill/>
          <a:ln>
            <a:noFill/>
          </a:ln>
          <a:extLst/>
        </p:spPr>
        <p:txBody>
          <a:bodyPr wrap="none" anchor="ctr"/>
          <a:lstStyle/>
          <a:p>
            <a:r>
              <a:rPr lang="fr-FR" sz="1000" b="1" smtClean="0">
                <a:solidFill>
                  <a:schemeClr val="bg1"/>
                </a:solidFill>
              </a:rPr>
              <a:t>Page </a:t>
            </a:r>
            <a:fld id="{AD64B36C-3346-417A-9948-9F780E06481B}" type="slidenum">
              <a:rPr lang="fr-FR" sz="1000" b="1" smtClean="0">
                <a:solidFill>
                  <a:schemeClr val="bg1"/>
                </a:solidFill>
              </a:rPr>
              <a:t>‹N°›</a:t>
            </a:fld>
            <a:r>
              <a:rPr lang="fr-FR" sz="1000" b="1" smtClean="0">
                <a:solidFill>
                  <a:schemeClr val="bg1"/>
                </a:solidFill>
              </a:rPr>
              <a:t> – 11/06/2013 – Crédit Agricole S.A</a:t>
            </a:r>
            <a:endParaRPr lang="fr-FR" sz="1000" b="1" dirty="0">
              <a:solidFill>
                <a:schemeClr val="bg1"/>
              </a:solidFill>
            </a:endParaRPr>
          </a:p>
        </p:txBody>
      </p:sp>
      <p:sp>
        <p:nvSpPr>
          <p:cNvPr id="1029" name="Rectangle 37"/>
          <p:cNvSpPr>
            <a:spLocks noGrp="1" noChangeArrowheads="1"/>
          </p:cNvSpPr>
          <p:nvPr>
            <p:ph type="body" idx="1"/>
          </p:nvPr>
        </p:nvSpPr>
        <p:spPr bwMode="auto">
          <a:xfrm>
            <a:off x="457200" y="1520826"/>
            <a:ext cx="8077200" cy="4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buFont typeface="Wingdings" pitchFamily="2" charset="2"/>
              <a:buChar char="q"/>
            </a:pPr>
            <a:r>
              <a:rPr lang="fr-FR" smtClean="0"/>
              <a:t>Deuxième niveau</a:t>
            </a:r>
          </a:p>
          <a:p>
            <a:pPr lvl="2">
              <a:buFont typeface="Wingdings" pitchFamily="2" charset="2"/>
              <a:buChar char="§"/>
            </a:pPr>
            <a:r>
              <a:rPr lang="fr-FR" smtClean="0"/>
              <a:t>Troisième niveau</a:t>
            </a:r>
          </a:p>
          <a:p>
            <a:pPr marL="1123950" lvl="3" indent="-285750">
              <a:buClr>
                <a:schemeClr val="accent2"/>
              </a:buClr>
              <a:buFont typeface="Courier New" pitchFamily="49" charset="0"/>
              <a:buChar char="o"/>
            </a:pPr>
            <a:r>
              <a:rPr lang="fr-FR" smtClean="0"/>
              <a:t>Quatrième niveau</a:t>
            </a:r>
          </a:p>
          <a:p>
            <a:pPr marL="1131888" lvl="4" indent="-285750">
              <a:buClr>
                <a:schemeClr val="accent2"/>
              </a:buClr>
              <a:buFont typeface="Arial" pitchFamily="34" charset="0"/>
              <a:buChar char="•"/>
            </a:pPr>
            <a:r>
              <a:rPr lang="fr-FR" smtClean="0"/>
              <a:t>Cinquième niveau</a:t>
            </a:r>
          </a:p>
        </p:txBody>
      </p:sp>
      <p:sp>
        <p:nvSpPr>
          <p:cNvPr id="2" name="Espace réservé du pied de page 1"/>
          <p:cNvSpPr>
            <a:spLocks noGrp="1"/>
          </p:cNvSpPr>
          <p:nvPr>
            <p:ph type="ftr" sz="quarter" idx="3"/>
          </p:nvPr>
        </p:nvSpPr>
        <p:spPr>
          <a:xfrm>
            <a:off x="3124200" y="6553621"/>
            <a:ext cx="2895600" cy="287337"/>
          </a:xfrm>
          <a:prstGeom prst="rect">
            <a:avLst/>
          </a:prstGeom>
        </p:spPr>
        <p:txBody>
          <a:bodyPr vert="horz" lIns="0" tIns="0" rIns="0" bIns="0" rtlCol="0" anchor="ctr"/>
          <a:lstStyle>
            <a:lvl1pPr algn="ctr">
              <a:defRPr sz="800">
                <a:solidFill>
                  <a:schemeClr val="bg1"/>
                </a:solidFill>
              </a:defRPr>
            </a:lvl1pPr>
          </a:lstStyle>
          <a:p>
            <a:r>
              <a:rPr lang="fr-FR" smtClean="0"/>
              <a:t>Interne</a:t>
            </a:r>
            <a:endParaRPr lang="fr-FR"/>
          </a:p>
        </p:txBody>
      </p:sp>
      <p:pic>
        <p:nvPicPr>
          <p:cNvPr id="9" name="Picture 48" descr="symbole-C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44408" y="6599335"/>
            <a:ext cx="269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red-accent_oct2012_rgb"/>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24539" y="356915"/>
            <a:ext cx="4397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r" rtl="0" eaLnBrk="1" fontAlgn="base" hangingPunct="1">
        <a:lnSpc>
          <a:spcPct val="75000"/>
        </a:lnSpc>
        <a:spcBef>
          <a:spcPct val="0"/>
        </a:spcBef>
        <a:spcAft>
          <a:spcPct val="0"/>
        </a:spcAft>
        <a:defRPr sz="2800" b="1">
          <a:solidFill>
            <a:schemeClr val="bg2"/>
          </a:solidFill>
          <a:latin typeface="+mj-lt"/>
          <a:ea typeface="MS PGothic" pitchFamily="34" charset="-128"/>
          <a:cs typeface="+mj-cs"/>
        </a:defRPr>
      </a:lvl1pPr>
      <a:lvl2pPr algn="r" rtl="0" eaLnBrk="1" fontAlgn="base" hangingPunct="1">
        <a:lnSpc>
          <a:spcPct val="75000"/>
        </a:lnSpc>
        <a:spcBef>
          <a:spcPct val="0"/>
        </a:spcBef>
        <a:spcAft>
          <a:spcPct val="0"/>
        </a:spcAft>
        <a:defRPr sz="2800" b="1">
          <a:solidFill>
            <a:schemeClr val="bg2"/>
          </a:solidFill>
          <a:latin typeface="Arial" charset="0"/>
          <a:ea typeface="MS PGothic" pitchFamily="34" charset="-128"/>
        </a:defRPr>
      </a:lvl2pPr>
      <a:lvl3pPr algn="r" rtl="0" eaLnBrk="1" fontAlgn="base" hangingPunct="1">
        <a:lnSpc>
          <a:spcPct val="75000"/>
        </a:lnSpc>
        <a:spcBef>
          <a:spcPct val="0"/>
        </a:spcBef>
        <a:spcAft>
          <a:spcPct val="0"/>
        </a:spcAft>
        <a:defRPr sz="2800" b="1">
          <a:solidFill>
            <a:schemeClr val="bg2"/>
          </a:solidFill>
          <a:latin typeface="Arial" charset="0"/>
          <a:ea typeface="MS PGothic" pitchFamily="34" charset="-128"/>
        </a:defRPr>
      </a:lvl3pPr>
      <a:lvl4pPr algn="r" rtl="0" eaLnBrk="1" fontAlgn="base" hangingPunct="1">
        <a:lnSpc>
          <a:spcPct val="75000"/>
        </a:lnSpc>
        <a:spcBef>
          <a:spcPct val="0"/>
        </a:spcBef>
        <a:spcAft>
          <a:spcPct val="0"/>
        </a:spcAft>
        <a:defRPr sz="2800" b="1">
          <a:solidFill>
            <a:schemeClr val="bg2"/>
          </a:solidFill>
          <a:latin typeface="Arial" charset="0"/>
          <a:ea typeface="MS PGothic" pitchFamily="34" charset="-128"/>
        </a:defRPr>
      </a:lvl4pPr>
      <a:lvl5pPr algn="r" rtl="0" eaLnBrk="1" fontAlgn="base" hangingPunct="1">
        <a:lnSpc>
          <a:spcPct val="75000"/>
        </a:lnSpc>
        <a:spcBef>
          <a:spcPct val="0"/>
        </a:spcBef>
        <a:spcAft>
          <a:spcPct val="0"/>
        </a:spcAft>
        <a:defRPr sz="2800" b="1">
          <a:solidFill>
            <a:schemeClr val="bg2"/>
          </a:solidFill>
          <a:latin typeface="Arial" charset="0"/>
          <a:ea typeface="MS PGothic" pitchFamily="34" charset="-128"/>
        </a:defRPr>
      </a:lvl5pPr>
      <a:lvl6pPr marL="457200" algn="r" rtl="0" eaLnBrk="1" fontAlgn="base" hangingPunct="1">
        <a:lnSpc>
          <a:spcPct val="75000"/>
        </a:lnSpc>
        <a:spcBef>
          <a:spcPct val="0"/>
        </a:spcBef>
        <a:spcAft>
          <a:spcPct val="0"/>
        </a:spcAft>
        <a:defRPr sz="2800" b="1">
          <a:solidFill>
            <a:schemeClr val="bg2"/>
          </a:solidFill>
          <a:latin typeface="Arial" charset="0"/>
          <a:ea typeface="ＭＳ Ｐゴシック" pitchFamily="-80" charset="-128"/>
        </a:defRPr>
      </a:lvl6pPr>
      <a:lvl7pPr marL="914400" algn="r" rtl="0" eaLnBrk="1" fontAlgn="base" hangingPunct="1">
        <a:lnSpc>
          <a:spcPct val="75000"/>
        </a:lnSpc>
        <a:spcBef>
          <a:spcPct val="0"/>
        </a:spcBef>
        <a:spcAft>
          <a:spcPct val="0"/>
        </a:spcAft>
        <a:defRPr sz="2800" b="1">
          <a:solidFill>
            <a:schemeClr val="bg2"/>
          </a:solidFill>
          <a:latin typeface="Arial" charset="0"/>
          <a:ea typeface="ＭＳ Ｐゴシック" pitchFamily="-80" charset="-128"/>
        </a:defRPr>
      </a:lvl7pPr>
      <a:lvl8pPr marL="1371600" algn="r" rtl="0" eaLnBrk="1" fontAlgn="base" hangingPunct="1">
        <a:lnSpc>
          <a:spcPct val="75000"/>
        </a:lnSpc>
        <a:spcBef>
          <a:spcPct val="0"/>
        </a:spcBef>
        <a:spcAft>
          <a:spcPct val="0"/>
        </a:spcAft>
        <a:defRPr sz="2800" b="1">
          <a:solidFill>
            <a:schemeClr val="bg2"/>
          </a:solidFill>
          <a:latin typeface="Arial" charset="0"/>
          <a:ea typeface="ＭＳ Ｐゴシック" pitchFamily="-80" charset="-128"/>
        </a:defRPr>
      </a:lvl8pPr>
      <a:lvl9pPr marL="1828800" algn="r" rtl="0" eaLnBrk="1" fontAlgn="base" hangingPunct="1">
        <a:lnSpc>
          <a:spcPct val="75000"/>
        </a:lnSpc>
        <a:spcBef>
          <a:spcPct val="0"/>
        </a:spcBef>
        <a:spcAft>
          <a:spcPct val="0"/>
        </a:spcAft>
        <a:defRPr sz="2800" b="1">
          <a:solidFill>
            <a:schemeClr val="bg2"/>
          </a:solidFill>
          <a:latin typeface="Arial" charset="0"/>
          <a:ea typeface="ＭＳ Ｐゴシック" pitchFamily="-80" charset="-128"/>
        </a:defRPr>
      </a:lvl9pPr>
    </p:titleStyle>
    <p:bodyStyle>
      <a:lvl1pPr marL="254000" indent="-254000" algn="l" rtl="0" eaLnBrk="1" fontAlgn="base" hangingPunct="1">
        <a:spcBef>
          <a:spcPct val="20000"/>
        </a:spcBef>
        <a:spcAft>
          <a:spcPct val="0"/>
        </a:spcAft>
        <a:buClr>
          <a:srgbClr val="15945C"/>
        </a:buClr>
        <a:buFont typeface="Wingdings" pitchFamily="2" charset="2"/>
        <a:buChar char="n"/>
        <a:defRPr lang="fr-FR" sz="2000" b="1" smtClean="0">
          <a:solidFill>
            <a:schemeClr val="bg2"/>
          </a:solidFill>
          <a:latin typeface="+mn-lt"/>
          <a:ea typeface="MS PGothic" pitchFamily="34" charset="-128"/>
          <a:cs typeface="+mn-cs"/>
        </a:defRPr>
      </a:lvl1pPr>
      <a:lvl2pPr marL="649288" indent="-381000" algn="l" rtl="0" eaLnBrk="1" fontAlgn="base" hangingPunct="1">
        <a:spcBef>
          <a:spcPct val="20000"/>
        </a:spcBef>
        <a:spcAft>
          <a:spcPct val="0"/>
        </a:spcAft>
        <a:defRPr lang="fr-FR" sz="1600" b="1" smtClean="0">
          <a:solidFill>
            <a:schemeClr val="accent2"/>
          </a:solidFill>
          <a:latin typeface="+mn-lt"/>
          <a:ea typeface="MS PGothic" pitchFamily="34" charset="-128"/>
        </a:defRPr>
      </a:lvl2pPr>
      <a:lvl3pPr marL="836613" indent="-185738" algn="l" rtl="0" eaLnBrk="1" fontAlgn="base" hangingPunct="1">
        <a:spcBef>
          <a:spcPct val="20000"/>
        </a:spcBef>
        <a:spcAft>
          <a:spcPct val="0"/>
        </a:spcAft>
        <a:buClr>
          <a:schemeClr val="accent2"/>
        </a:buClr>
        <a:buSzPct val="80000"/>
        <a:buFont typeface="Wingdings 2" pitchFamily="18" charset="2"/>
        <a:buChar char=""/>
        <a:defRPr lang="fr-FR" sz="1600" smtClean="0">
          <a:solidFill>
            <a:schemeClr val="tx1"/>
          </a:solidFill>
          <a:latin typeface="+mn-lt"/>
          <a:ea typeface="MS PGothic" pitchFamily="34" charset="-128"/>
        </a:defRPr>
      </a:lvl3pPr>
      <a:lvl4pPr marL="838200" indent="533400" algn="l" rtl="0" eaLnBrk="1" fontAlgn="base" hangingPunct="1">
        <a:spcBef>
          <a:spcPct val="20000"/>
        </a:spcBef>
        <a:spcAft>
          <a:spcPct val="0"/>
        </a:spcAft>
        <a:defRPr lang="fr-FR" sz="1400" smtClean="0">
          <a:solidFill>
            <a:schemeClr val="tx1"/>
          </a:solidFill>
          <a:latin typeface="+mn-lt"/>
          <a:ea typeface="MS PGothic" pitchFamily="34" charset="-128"/>
        </a:defRPr>
      </a:lvl4pPr>
      <a:lvl5pPr marL="982663" indent="-136525" algn="l" rtl="0" eaLnBrk="1" fontAlgn="base" hangingPunct="1">
        <a:spcBef>
          <a:spcPct val="20000"/>
        </a:spcBef>
        <a:spcAft>
          <a:spcPct val="0"/>
        </a:spcAft>
        <a:defRPr lang="fr-FR" sz="1400" b="1" smtClean="0">
          <a:solidFill>
            <a:schemeClr val="bg2"/>
          </a:solidFill>
          <a:latin typeface="+mn-lt"/>
          <a:ea typeface="MS PGothic" pitchFamily="34" charset="-128"/>
        </a:defRPr>
      </a:lvl5pPr>
      <a:lvl6pPr marL="1439863" indent="-136525" algn="l" rtl="0" eaLnBrk="1" fontAlgn="base" hangingPunct="1">
        <a:spcBef>
          <a:spcPct val="20000"/>
        </a:spcBef>
        <a:spcAft>
          <a:spcPct val="0"/>
        </a:spcAft>
        <a:defRPr sz="1400" b="1">
          <a:solidFill>
            <a:schemeClr val="bg2"/>
          </a:solidFill>
          <a:latin typeface="+mn-lt"/>
          <a:ea typeface="+mn-ea"/>
        </a:defRPr>
      </a:lvl6pPr>
      <a:lvl7pPr marL="1897063" indent="-136525" algn="l" rtl="0" eaLnBrk="1" fontAlgn="base" hangingPunct="1">
        <a:spcBef>
          <a:spcPct val="20000"/>
        </a:spcBef>
        <a:spcAft>
          <a:spcPct val="0"/>
        </a:spcAft>
        <a:defRPr sz="1400" b="1">
          <a:solidFill>
            <a:schemeClr val="bg2"/>
          </a:solidFill>
          <a:latin typeface="+mn-lt"/>
          <a:ea typeface="+mn-ea"/>
        </a:defRPr>
      </a:lvl7pPr>
      <a:lvl8pPr marL="2354263" indent="-136525" algn="l" rtl="0" eaLnBrk="1" fontAlgn="base" hangingPunct="1">
        <a:spcBef>
          <a:spcPct val="20000"/>
        </a:spcBef>
        <a:spcAft>
          <a:spcPct val="0"/>
        </a:spcAft>
        <a:defRPr sz="1400" b="1">
          <a:solidFill>
            <a:schemeClr val="bg2"/>
          </a:solidFill>
          <a:latin typeface="+mn-lt"/>
          <a:ea typeface="+mn-ea"/>
        </a:defRPr>
      </a:lvl8pPr>
      <a:lvl9pPr marL="2811463" indent="-136525" algn="l" rtl="0" eaLnBrk="1" fontAlgn="base" hangingPunct="1">
        <a:spcBef>
          <a:spcPct val="20000"/>
        </a:spcBef>
        <a:spcAft>
          <a:spcPct val="0"/>
        </a:spcAft>
        <a:defRPr sz="1400" b="1">
          <a:solidFill>
            <a:schemeClr val="bg2"/>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71400"/>
            <a:ext cx="7276889" cy="1196752"/>
          </a:xfrm>
        </p:spPr>
        <p:txBody>
          <a:bodyPr>
            <a:noAutofit/>
          </a:bodyPr>
          <a:lstStyle/>
          <a:p>
            <a:pPr algn="ctr"/>
            <a:r>
              <a:rPr lang="fr-FR" sz="2800" b="1" u="sng" dirty="0">
                <a:solidFill>
                  <a:srgbClr val="FF0000"/>
                </a:solidFill>
              </a:rPr>
              <a:t>DEFIBRILLATEUR </a:t>
            </a:r>
            <a:r>
              <a:rPr lang="fr-FR" sz="2800" b="1" u="sng" dirty="0" smtClean="0">
                <a:solidFill>
                  <a:srgbClr val="FF0000"/>
                </a:solidFill>
              </a:rPr>
              <a:t>AUTOMATIQUE (DAE)</a:t>
            </a:r>
            <a:r>
              <a:rPr lang="fr-FR" sz="3200" dirty="0" smtClean="0">
                <a:solidFill>
                  <a:srgbClr val="FF0000"/>
                </a:solidFill>
              </a:rPr>
              <a:t/>
            </a:r>
            <a:br>
              <a:rPr lang="fr-FR" sz="3200" dirty="0" smtClean="0">
                <a:solidFill>
                  <a:srgbClr val="FF0000"/>
                </a:solidFill>
              </a:rPr>
            </a:br>
            <a:endParaRPr lang="fr-FR" sz="2800" dirty="0"/>
          </a:p>
        </p:txBody>
      </p:sp>
      <p:pic>
        <p:nvPicPr>
          <p:cNvPr id="1029" name="Picture 5" descr="http://t2.gstatic.com/images?q=tbn:ANd9GcRDbUyspVsaA-0Boras1jwXRG43EevG2QE7jPna8jqB5-lr-9tVoQnIc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673433"/>
            <a:ext cx="3172433"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Interne</a:t>
            </a:r>
            <a:endParaRPr lang="fr-FR"/>
          </a:p>
        </p:txBody>
      </p:sp>
      <p:sp>
        <p:nvSpPr>
          <p:cNvPr id="4" name="Rectangle 3"/>
          <p:cNvSpPr/>
          <p:nvPr/>
        </p:nvSpPr>
        <p:spPr>
          <a:xfrm>
            <a:off x="971600" y="1556792"/>
            <a:ext cx="7128792" cy="1631216"/>
          </a:xfrm>
          <a:prstGeom prst="rect">
            <a:avLst/>
          </a:prstGeom>
        </p:spPr>
        <p:txBody>
          <a:bodyPr wrap="square">
            <a:spAutoFit/>
          </a:bodyPr>
          <a:lstStyle/>
          <a:p>
            <a:pPr algn="ctr"/>
            <a:r>
              <a:rPr lang="fr-FR" sz="2500" b="1" dirty="0">
                <a:solidFill>
                  <a:schemeClr val="bg2">
                    <a:lumMod val="75000"/>
                  </a:schemeClr>
                </a:solidFill>
              </a:rPr>
              <a:t>L’appareil permet d'analyser le rythme cardiaque du patient. </a:t>
            </a:r>
            <a:endParaRPr lang="fr-FR" sz="2500" b="1" dirty="0" smtClean="0">
              <a:solidFill>
                <a:schemeClr val="bg2">
                  <a:lumMod val="75000"/>
                </a:schemeClr>
              </a:solidFill>
            </a:endParaRPr>
          </a:p>
          <a:p>
            <a:pPr algn="ctr"/>
            <a:r>
              <a:rPr lang="fr-FR" sz="2500" b="1" dirty="0" smtClean="0">
                <a:solidFill>
                  <a:schemeClr val="bg2">
                    <a:lumMod val="75000"/>
                  </a:schemeClr>
                </a:solidFill>
              </a:rPr>
              <a:t>Cette unité automatique </a:t>
            </a:r>
            <a:r>
              <a:rPr lang="fr-FR" sz="2500" b="1" dirty="0">
                <a:solidFill>
                  <a:schemeClr val="bg2">
                    <a:lumMod val="75000"/>
                  </a:schemeClr>
                </a:solidFill>
              </a:rPr>
              <a:t>va délivrer le choc elle-même.</a:t>
            </a:r>
          </a:p>
        </p:txBody>
      </p:sp>
    </p:spTree>
    <p:extLst>
      <p:ext uri="{BB962C8B-B14F-4D97-AF65-F5344CB8AC3E}">
        <p14:creationId xmlns:p14="http://schemas.microsoft.com/office/powerpoint/2010/main" val="300673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7365504" cy="504056"/>
          </a:xfrm>
        </p:spPr>
        <p:txBody>
          <a:bodyPr>
            <a:normAutofit fontScale="90000"/>
          </a:bodyPr>
          <a:lstStyle/>
          <a:p>
            <a:r>
              <a:rPr lang="fr-FR" sz="2700" b="1" dirty="0" smtClean="0">
                <a:solidFill>
                  <a:srgbClr val="C00000"/>
                </a:solidFill>
              </a:rPr>
              <a:t>CONNECTER LES ÉLECTRODES À LA MACHINE</a:t>
            </a:r>
            <a:r>
              <a:rPr lang="fr-FR" sz="2000" b="1" dirty="0" smtClean="0">
                <a:solidFill>
                  <a:srgbClr val="C00000"/>
                </a:solidFill>
              </a:rPr>
              <a:t/>
            </a:r>
            <a:br>
              <a:rPr lang="fr-FR" sz="2000" b="1" dirty="0" smtClean="0">
                <a:solidFill>
                  <a:srgbClr val="C00000"/>
                </a:solidFill>
              </a:rPr>
            </a:br>
            <a:r>
              <a:rPr lang="fr-FR" sz="2000" b="1" dirty="0"/>
              <a:t/>
            </a:r>
            <a:br>
              <a:rPr lang="fr-FR" sz="2000" b="1" dirty="0"/>
            </a:br>
            <a:endParaRPr lang="fr-FR" sz="20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389" y="2630755"/>
            <a:ext cx="4785023" cy="180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7692" y="4437112"/>
            <a:ext cx="4789720" cy="17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0"/>
          </p:nvPr>
        </p:nvSpPr>
        <p:spPr/>
        <p:txBody>
          <a:bodyPr/>
          <a:lstStyle/>
          <a:p>
            <a:r>
              <a:rPr lang="fr-FR" smtClean="0"/>
              <a:t>Interne</a:t>
            </a:r>
            <a:endParaRPr lang="fr-FR"/>
          </a:p>
        </p:txBody>
      </p:sp>
      <p:sp>
        <p:nvSpPr>
          <p:cNvPr id="4" name="Rectangle 3"/>
          <p:cNvSpPr/>
          <p:nvPr/>
        </p:nvSpPr>
        <p:spPr>
          <a:xfrm>
            <a:off x="1002493" y="1412776"/>
            <a:ext cx="7344816" cy="1200329"/>
          </a:xfrm>
          <a:prstGeom prst="rect">
            <a:avLst/>
          </a:prstGeom>
        </p:spPr>
        <p:txBody>
          <a:bodyPr wrap="square">
            <a:spAutoFit/>
          </a:bodyPr>
          <a:lstStyle/>
          <a:p>
            <a:pPr algn="ctr"/>
            <a:r>
              <a:rPr lang="fr-FR" sz="2400" b="1" dirty="0" smtClean="0">
                <a:solidFill>
                  <a:schemeClr val="bg2">
                    <a:lumMod val="75000"/>
                  </a:schemeClr>
                </a:solidFill>
              </a:rPr>
              <a:t>Vérifier </a:t>
            </a:r>
            <a:r>
              <a:rPr lang="fr-FR" sz="2400" b="1" dirty="0">
                <a:solidFill>
                  <a:schemeClr val="bg2">
                    <a:lumMod val="75000"/>
                  </a:schemeClr>
                </a:solidFill>
              </a:rPr>
              <a:t>que le câble des électrodes est correctement</a:t>
            </a:r>
            <a:br>
              <a:rPr lang="fr-FR" sz="2400" b="1" dirty="0">
                <a:solidFill>
                  <a:schemeClr val="bg2">
                    <a:lumMod val="75000"/>
                  </a:schemeClr>
                </a:solidFill>
              </a:rPr>
            </a:br>
            <a:r>
              <a:rPr lang="fr-FR" sz="2400" b="1" dirty="0">
                <a:solidFill>
                  <a:schemeClr val="bg2">
                    <a:lumMod val="75000"/>
                  </a:schemeClr>
                </a:solidFill>
              </a:rPr>
              <a:t>inséré dans le défibrillateur</a:t>
            </a:r>
          </a:p>
        </p:txBody>
      </p:sp>
    </p:spTree>
    <p:extLst>
      <p:ext uri="{BB962C8B-B14F-4D97-AF65-F5344CB8AC3E}">
        <p14:creationId xmlns:p14="http://schemas.microsoft.com/office/powerpoint/2010/main" val="389276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a:bodyPr>
          <a:lstStyle/>
          <a:p>
            <a:pPr algn="ctr"/>
            <a:r>
              <a:rPr lang="fr-FR" dirty="0">
                <a:solidFill>
                  <a:srgbClr val="C00000"/>
                </a:solidFill>
              </a:rPr>
              <a:t>SORTIR les électrodes de leur</a:t>
            </a:r>
            <a:br>
              <a:rPr lang="fr-FR" dirty="0">
                <a:solidFill>
                  <a:srgbClr val="C00000"/>
                </a:solidFill>
              </a:rPr>
            </a:br>
            <a:r>
              <a:rPr lang="fr-FR" dirty="0">
                <a:solidFill>
                  <a:srgbClr val="C00000"/>
                </a:solidFill>
              </a:rPr>
              <a:t>emballage et les décoller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331720"/>
            <a:ext cx="2400300" cy="3257550"/>
          </a:xfrm>
          <a:prstGeom prst="rect">
            <a:avLst/>
          </a:prstGeom>
          <a:ln w="28575">
            <a:solidFill>
              <a:schemeClr val="accent6"/>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3" name="Espace réservé du pied de page 2"/>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205258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196752"/>
            <a:ext cx="8208912" cy="5472608"/>
          </a:xfrm>
        </p:spPr>
        <p:txBody>
          <a:bodyPr>
            <a:normAutofit fontScale="92500" lnSpcReduction="20000"/>
          </a:bodyPr>
          <a:lstStyle/>
          <a:p>
            <a:pPr marL="0" indent="0">
              <a:buNone/>
            </a:pPr>
            <a:endParaRPr lang="fr-FR" sz="2000" b="1" dirty="0" smtClean="0"/>
          </a:p>
          <a:p>
            <a:pPr marL="0" indent="0">
              <a:buNone/>
            </a:pPr>
            <a:r>
              <a:rPr lang="fr-FR" sz="2000" b="1" dirty="0" smtClean="0"/>
              <a:t>Coller </a:t>
            </a:r>
            <a:r>
              <a:rPr lang="fr-FR" sz="2000" b="1" dirty="0"/>
              <a:t>les électrodes sur le thorax </a:t>
            </a:r>
            <a:r>
              <a:rPr lang="fr-FR" sz="2000" dirty="0"/>
              <a:t>en suivant le schéma indiqué.</a:t>
            </a:r>
          </a:p>
          <a:p>
            <a:pPr marL="0" indent="0">
              <a:buNone/>
            </a:pPr>
            <a:r>
              <a:rPr lang="fr-FR" sz="2000" dirty="0"/>
              <a:t>Appuyer fermement sur les électrodes pour améliorer le contact si </a:t>
            </a:r>
            <a:r>
              <a:rPr lang="fr-FR" sz="2000" dirty="0" smtClean="0"/>
              <a:t>ce n’est </a:t>
            </a:r>
            <a:r>
              <a:rPr lang="fr-FR" sz="2000" dirty="0"/>
              <a:t>pas suffisant nettoyer, raser et sécher la peau de la </a:t>
            </a:r>
            <a:r>
              <a:rPr lang="fr-FR" sz="2000" dirty="0" smtClean="0"/>
              <a:t>victime avant </a:t>
            </a:r>
            <a:r>
              <a:rPr lang="fr-FR" sz="2000" dirty="0"/>
              <a:t>de remplacer les électrodes</a:t>
            </a:r>
            <a:r>
              <a:rPr lang="fr-FR" sz="2000" dirty="0" smtClean="0"/>
              <a:t>.</a:t>
            </a:r>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a:p>
          <a:p>
            <a:pPr marL="0" indent="0">
              <a:buNone/>
            </a:pPr>
            <a:endParaRPr lang="fr-FR" sz="2000" dirty="0" smtClean="0"/>
          </a:p>
          <a:p>
            <a:pPr marL="0" indent="0">
              <a:buNone/>
            </a:pPr>
            <a:endParaRPr lang="fr-FR" sz="2000" dirty="0" smtClean="0"/>
          </a:p>
          <a:p>
            <a:pPr marL="0" indent="0">
              <a:buNone/>
            </a:pPr>
            <a:endParaRPr lang="fr-FR" sz="2000" dirty="0" smtClean="0"/>
          </a:p>
          <a:p>
            <a:pPr marL="0" indent="0">
              <a:buNone/>
            </a:pPr>
            <a:r>
              <a:rPr lang="fr-FR" sz="1800" b="1" dirty="0"/>
              <a:t>Arrêter toute RCP pendant l’analyse et s’assurer que personne ne touche la </a:t>
            </a:r>
            <a:r>
              <a:rPr lang="fr-FR" sz="1800" b="1" dirty="0" smtClean="0"/>
              <a:t>victime.</a:t>
            </a:r>
            <a:endParaRPr lang="fr-FR" sz="1800"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40100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862461"/>
            <a:ext cx="18859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0"/>
          </p:nvPr>
        </p:nvSpPr>
        <p:spPr/>
        <p:txBody>
          <a:bodyPr/>
          <a:lstStyle/>
          <a:p>
            <a:r>
              <a:rPr lang="fr-FR" smtClean="0"/>
              <a:t>Interne</a:t>
            </a:r>
            <a:endParaRPr lang="fr-FR"/>
          </a:p>
        </p:txBody>
      </p:sp>
      <p:sp>
        <p:nvSpPr>
          <p:cNvPr id="4" name="ZoneTexte 3"/>
          <p:cNvSpPr txBox="1"/>
          <p:nvPr/>
        </p:nvSpPr>
        <p:spPr>
          <a:xfrm>
            <a:off x="1043608" y="332656"/>
            <a:ext cx="6552728" cy="430887"/>
          </a:xfrm>
          <a:prstGeom prst="rect">
            <a:avLst/>
          </a:prstGeom>
          <a:noFill/>
        </p:spPr>
        <p:txBody>
          <a:bodyPr wrap="square" rtlCol="0">
            <a:spAutoFit/>
          </a:bodyPr>
          <a:lstStyle/>
          <a:p>
            <a:pPr algn="ctr"/>
            <a:r>
              <a:rPr lang="fr-FR" sz="2200" b="1" dirty="0" smtClean="0">
                <a:solidFill>
                  <a:srgbClr val="C00000"/>
                </a:solidFill>
              </a:rPr>
              <a:t>PROCEDURE</a:t>
            </a:r>
            <a:endParaRPr lang="fr-FR" sz="2200" b="1" dirty="0">
              <a:solidFill>
                <a:srgbClr val="C00000"/>
              </a:solidFill>
            </a:endParaRPr>
          </a:p>
        </p:txBody>
      </p:sp>
    </p:spTree>
    <p:extLst>
      <p:ext uri="{BB962C8B-B14F-4D97-AF65-F5344CB8AC3E}">
        <p14:creationId xmlns:p14="http://schemas.microsoft.com/office/powerpoint/2010/main" val="151612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9" y="1590395"/>
            <a:ext cx="3744416" cy="3994043"/>
          </a:xfrm>
          <a:prstGeom prst="rect">
            <a:avLst/>
          </a:prstGeom>
          <a:ln w="9525">
            <a:solidFill>
              <a:schemeClr val="accent6"/>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Espace réservé du pied de page 1"/>
          <p:cNvSpPr>
            <a:spLocks noGrp="1"/>
          </p:cNvSpPr>
          <p:nvPr>
            <p:ph type="ftr" sz="quarter" idx="10"/>
          </p:nvPr>
        </p:nvSpPr>
        <p:spPr/>
        <p:txBody>
          <a:bodyPr/>
          <a:lstStyle/>
          <a:p>
            <a:r>
              <a:rPr lang="fr-FR" smtClean="0"/>
              <a:t>Interne</a:t>
            </a:r>
            <a:endParaRPr lang="fr-FR"/>
          </a:p>
        </p:txBody>
      </p:sp>
      <p:sp>
        <p:nvSpPr>
          <p:cNvPr id="5" name="ZoneTexte 4"/>
          <p:cNvSpPr txBox="1"/>
          <p:nvPr/>
        </p:nvSpPr>
        <p:spPr>
          <a:xfrm>
            <a:off x="1043608" y="332656"/>
            <a:ext cx="6552728" cy="430887"/>
          </a:xfrm>
          <a:prstGeom prst="rect">
            <a:avLst/>
          </a:prstGeom>
          <a:noFill/>
        </p:spPr>
        <p:txBody>
          <a:bodyPr wrap="square" rtlCol="0">
            <a:spAutoFit/>
          </a:bodyPr>
          <a:lstStyle/>
          <a:p>
            <a:pPr algn="ctr"/>
            <a:r>
              <a:rPr lang="fr-FR" sz="2200" b="1" dirty="0" smtClean="0">
                <a:solidFill>
                  <a:srgbClr val="C00000"/>
                </a:solidFill>
              </a:rPr>
              <a:t>PROCEDURE</a:t>
            </a:r>
            <a:endParaRPr lang="fr-FR" sz="2200" b="1" dirty="0">
              <a:solidFill>
                <a:srgbClr val="C00000"/>
              </a:solidFill>
            </a:endParaRPr>
          </a:p>
        </p:txBody>
      </p:sp>
    </p:spTree>
    <p:extLst>
      <p:ext uri="{BB962C8B-B14F-4D97-AF65-F5344CB8AC3E}">
        <p14:creationId xmlns:p14="http://schemas.microsoft.com/office/powerpoint/2010/main" val="136352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pPr algn="ctr"/>
            <a:r>
              <a:rPr lang="fr-FR" sz="2800" b="1" dirty="0" smtClean="0">
                <a:solidFill>
                  <a:srgbClr val="C00000"/>
                </a:solidFill>
              </a:rPr>
              <a:t>MEMENTO</a:t>
            </a:r>
            <a:endParaRPr lang="fr-FR" sz="2800" b="1" dirty="0">
              <a:solidFill>
                <a:srgbClr val="C00000"/>
              </a:solidFill>
            </a:endParaRPr>
          </a:p>
        </p:txBody>
      </p:sp>
      <p:sp>
        <p:nvSpPr>
          <p:cNvPr id="3" name="Espace réservé du contenu 2"/>
          <p:cNvSpPr>
            <a:spLocks noGrp="1"/>
          </p:cNvSpPr>
          <p:nvPr>
            <p:ph idx="1"/>
          </p:nvPr>
        </p:nvSpPr>
        <p:spPr>
          <a:xfrm>
            <a:off x="467544" y="1772816"/>
            <a:ext cx="8229600" cy="4525963"/>
          </a:xfrm>
        </p:spPr>
        <p:txBody>
          <a:bodyPr>
            <a:normAutofit/>
          </a:bodyPr>
          <a:lstStyle/>
          <a:p>
            <a:r>
              <a:rPr lang="fr-FR" dirty="0"/>
              <a:t>Victime inconsciente + ne respire pas = ACR</a:t>
            </a:r>
          </a:p>
          <a:p>
            <a:r>
              <a:rPr lang="fr-FR" dirty="0" smtClean="0"/>
              <a:t>Alerter </a:t>
            </a:r>
            <a:r>
              <a:rPr lang="fr-FR" dirty="0"/>
              <a:t>les secours (18 sur le site ou 15 à l’extérieur)</a:t>
            </a:r>
          </a:p>
          <a:p>
            <a:r>
              <a:rPr lang="fr-FR" dirty="0" smtClean="0"/>
              <a:t>Commencer </a:t>
            </a:r>
            <a:r>
              <a:rPr lang="fr-FR" dirty="0"/>
              <a:t>le massage cardiaque et bouche à bouche si </a:t>
            </a:r>
            <a:r>
              <a:rPr lang="fr-FR" dirty="0" smtClean="0"/>
              <a:t>possible    ( </a:t>
            </a:r>
            <a:r>
              <a:rPr lang="fr-FR" dirty="0"/>
              <a:t>30 compressions thoraciques 2 insufflations )</a:t>
            </a:r>
          </a:p>
          <a:p>
            <a:r>
              <a:rPr lang="fr-FR" dirty="0" smtClean="0"/>
              <a:t>Connecter </a:t>
            </a:r>
            <a:r>
              <a:rPr lang="fr-FR" dirty="0"/>
              <a:t>les électrodes à la machine</a:t>
            </a:r>
          </a:p>
          <a:p>
            <a:r>
              <a:rPr lang="fr-FR" dirty="0" smtClean="0"/>
              <a:t>Allumer </a:t>
            </a:r>
            <a:r>
              <a:rPr lang="fr-FR" dirty="0"/>
              <a:t>le défibrillateur (sécher et raser la victime si besoin)</a:t>
            </a:r>
          </a:p>
          <a:p>
            <a:r>
              <a:rPr lang="fr-FR" dirty="0" smtClean="0"/>
              <a:t>Coller </a:t>
            </a:r>
            <a:r>
              <a:rPr lang="fr-FR" dirty="0"/>
              <a:t>les électrodes à l’endroit indiqué</a:t>
            </a:r>
          </a:p>
          <a:p>
            <a:r>
              <a:rPr lang="fr-FR" dirty="0" smtClean="0"/>
              <a:t>Ne </a:t>
            </a:r>
            <a:r>
              <a:rPr lang="fr-FR" dirty="0"/>
              <a:t>touchez pas la victime (cela peut perturber l’analyse)</a:t>
            </a:r>
          </a:p>
          <a:p>
            <a:r>
              <a:rPr lang="fr-FR" dirty="0" smtClean="0"/>
              <a:t>SUIVRE </a:t>
            </a:r>
            <a:r>
              <a:rPr lang="fr-FR" dirty="0"/>
              <a:t>LES INSTRUCTIONS (Masser si besoin)</a:t>
            </a:r>
          </a:p>
          <a:p>
            <a:r>
              <a:rPr lang="fr-FR" dirty="0" smtClean="0"/>
              <a:t>Laisser </a:t>
            </a:r>
            <a:r>
              <a:rPr lang="fr-FR" dirty="0"/>
              <a:t>les électrodes en place</a:t>
            </a:r>
          </a:p>
          <a:p>
            <a:r>
              <a:rPr lang="fr-FR" dirty="0" smtClean="0"/>
              <a:t>Si </a:t>
            </a:r>
            <a:r>
              <a:rPr lang="fr-FR" dirty="0"/>
              <a:t>choc : L’appareil vous prévient (</a:t>
            </a:r>
            <a:r>
              <a:rPr lang="fr-FR" b="1" dirty="0">
                <a:solidFill>
                  <a:srgbClr val="C00000"/>
                </a:solidFill>
              </a:rPr>
              <a:t>ne touchez pas la victime</a:t>
            </a:r>
            <a:r>
              <a:rPr lang="fr-FR" dirty="0"/>
              <a:t>)</a:t>
            </a:r>
          </a:p>
        </p:txBody>
      </p:sp>
      <p:sp>
        <p:nvSpPr>
          <p:cNvPr id="4" name="Espace réservé du pied de page 3"/>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224493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26766"/>
            <a:ext cx="8136904" cy="2578298"/>
          </a:xfrm>
        </p:spPr>
        <p:txBody>
          <a:bodyPr>
            <a:normAutofit fontScale="90000"/>
          </a:bodyPr>
          <a:lstStyle/>
          <a:p>
            <a:pPr algn="ctr"/>
            <a:r>
              <a:rPr lang="fr-FR" sz="1800" dirty="0" smtClean="0"/>
              <a:t>	Il </a:t>
            </a:r>
            <a:r>
              <a:rPr lang="fr-FR" sz="1800" dirty="0"/>
              <a:t>est rassurant pour la personne utilisant un DEA de confier la </a:t>
            </a:r>
            <a:r>
              <a:rPr lang="fr-FR" sz="1800" u="sng" dirty="0"/>
              <a:t>décision de </a:t>
            </a:r>
            <a:r>
              <a:rPr lang="fr-FR" sz="1800" u="sng" dirty="0" smtClean="0"/>
              <a:t>défibrillation à </a:t>
            </a:r>
            <a:r>
              <a:rPr lang="fr-FR" sz="1800" u="sng" dirty="0"/>
              <a:t>l’appareil</a:t>
            </a:r>
            <a:r>
              <a:rPr lang="fr-FR" sz="1800" dirty="0"/>
              <a:t>, car envoyer un choc électrique à une personne n’en nécessitant pas, </a:t>
            </a:r>
            <a:r>
              <a:rPr lang="fr-FR" sz="1800" dirty="0" smtClean="0"/>
              <a:t>peut être </a:t>
            </a:r>
            <a:r>
              <a:rPr lang="fr-FR" sz="1800" dirty="0"/>
              <a:t>dangereux pour le patient. </a:t>
            </a:r>
            <a:r>
              <a:rPr lang="fr-FR" sz="1800" dirty="0" smtClean="0"/>
              <a:t/>
            </a:r>
            <a:br>
              <a:rPr lang="fr-FR" sz="1800" dirty="0" smtClean="0"/>
            </a:br>
            <a:r>
              <a:rPr lang="fr-FR" sz="1800" dirty="0"/>
              <a:t/>
            </a:r>
            <a:br>
              <a:rPr lang="fr-FR" sz="1800" dirty="0"/>
            </a:br>
            <a:r>
              <a:rPr lang="fr-FR" sz="1800" dirty="0" smtClean="0"/>
              <a:t>	Par </a:t>
            </a:r>
            <a:r>
              <a:rPr lang="fr-FR" sz="1800" dirty="0"/>
              <a:t>ailleurs, si l’intervenant met trop de temps à décider</a:t>
            </a:r>
            <a:br>
              <a:rPr lang="fr-FR" sz="1800" dirty="0"/>
            </a:br>
            <a:r>
              <a:rPr lang="fr-FR" sz="1800" dirty="0"/>
              <a:t>s’il faut envoyer un choc électrique, le temps perdu peut être </a:t>
            </a:r>
            <a:r>
              <a:rPr lang="fr-FR" sz="1800" u="sng" dirty="0"/>
              <a:t>fatal</a:t>
            </a:r>
            <a:r>
              <a:rPr lang="fr-FR" sz="1800" dirty="0"/>
              <a:t> au patient.</a:t>
            </a:r>
            <a:br>
              <a:rPr lang="fr-FR" sz="1800" dirty="0"/>
            </a:br>
            <a:r>
              <a:rPr lang="fr-FR" sz="1800" dirty="0" smtClean="0"/>
              <a:t/>
            </a:r>
            <a:br>
              <a:rPr lang="fr-FR" sz="1800" dirty="0" smtClean="0"/>
            </a:br>
            <a:r>
              <a:rPr lang="fr-FR" sz="1800" dirty="0"/>
              <a:t>	</a:t>
            </a:r>
            <a:r>
              <a:rPr lang="fr-FR" sz="1800" dirty="0" smtClean="0"/>
              <a:t>Le </a:t>
            </a:r>
            <a:r>
              <a:rPr lang="fr-FR" sz="1800" dirty="0"/>
              <a:t>défibrillateur automatique demande à l’intervenant de placer les électrodes sur </a:t>
            </a:r>
            <a:r>
              <a:rPr lang="fr-FR" sz="1800" dirty="0" smtClean="0"/>
              <a:t>la peau </a:t>
            </a:r>
            <a:r>
              <a:rPr lang="fr-FR" sz="1800" dirty="0"/>
              <a:t>du patient, puis détecte ensuite grâce aux électrodes si le </a:t>
            </a:r>
            <a:r>
              <a:rPr lang="fr-FR" sz="1800" b="1" dirty="0"/>
              <a:t>rythme cardiaque </a:t>
            </a:r>
            <a:r>
              <a:rPr lang="fr-FR" sz="1800" dirty="0" smtClean="0"/>
              <a:t>du patient </a:t>
            </a:r>
            <a:r>
              <a:rPr lang="fr-FR" sz="1800" dirty="0"/>
              <a:t>est anormal et s’il faut délivrer un choc électrique pour </a:t>
            </a:r>
            <a:r>
              <a:rPr lang="fr-FR" sz="1800" b="1" dirty="0"/>
              <a:t>relancer le </a:t>
            </a:r>
            <a:r>
              <a:rPr lang="fr-FR" sz="1800" b="1" dirty="0" smtClean="0"/>
              <a:t>cœur</a:t>
            </a:r>
            <a:r>
              <a:rPr lang="fr-FR" sz="1800" dirty="0" smtClean="0"/>
              <a:t>.</a:t>
            </a:r>
            <a:br>
              <a:rPr lang="fr-FR" sz="1800" dirty="0" smtClean="0"/>
            </a:br>
            <a:r>
              <a:rPr lang="fr-FR" sz="1800" dirty="0"/>
              <a:t/>
            </a:r>
            <a:br>
              <a:rPr lang="fr-FR" sz="1800" dirty="0"/>
            </a:br>
            <a:r>
              <a:rPr lang="fr-FR" sz="1800" dirty="0" smtClean="0"/>
              <a:t>	</a:t>
            </a:r>
            <a:r>
              <a:rPr lang="fr-FR" sz="1800" b="1" u="sng" dirty="0" smtClean="0">
                <a:solidFill>
                  <a:srgbClr val="C00000"/>
                </a:solidFill>
              </a:rPr>
              <a:t>La </a:t>
            </a:r>
            <a:r>
              <a:rPr lang="fr-FR" sz="1800" b="1" u="sng" dirty="0">
                <a:solidFill>
                  <a:srgbClr val="C00000"/>
                </a:solidFill>
              </a:rPr>
              <a:t>décision de défibrillation est alors rapide et justifiée grâce à une analyse </a:t>
            </a:r>
            <a:r>
              <a:rPr lang="fr-FR" sz="1800" b="1" u="sng" dirty="0" smtClean="0">
                <a:solidFill>
                  <a:srgbClr val="C00000"/>
                </a:solidFill>
              </a:rPr>
              <a:t>automatique et </a:t>
            </a:r>
            <a:r>
              <a:rPr lang="fr-FR" sz="1800" b="1" u="sng" dirty="0">
                <a:solidFill>
                  <a:srgbClr val="C00000"/>
                </a:solidFill>
              </a:rPr>
              <a:t>sûre.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52" y="4361581"/>
            <a:ext cx="18573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221088"/>
            <a:ext cx="4353051"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98095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229600" cy="1143000"/>
          </a:xfrm>
        </p:spPr>
        <p:txBody>
          <a:bodyPr>
            <a:normAutofit/>
          </a:bodyPr>
          <a:lstStyle/>
          <a:p>
            <a:pPr algn="ctr"/>
            <a:r>
              <a:rPr lang="fr-FR" sz="2800" b="1" dirty="0" smtClean="0">
                <a:solidFill>
                  <a:srgbClr val="C00000"/>
                </a:solidFill>
              </a:rPr>
              <a:t>MESSAGE VOCAL</a:t>
            </a:r>
            <a:endParaRPr lang="fr-FR" sz="2800" b="1" dirty="0">
              <a:solidFill>
                <a:srgbClr val="C00000"/>
              </a:solidFill>
            </a:endParaRPr>
          </a:p>
        </p:txBody>
      </p:sp>
      <p:sp>
        <p:nvSpPr>
          <p:cNvPr id="3" name="Espace réservé du contenu 2"/>
          <p:cNvSpPr>
            <a:spLocks noGrp="1"/>
          </p:cNvSpPr>
          <p:nvPr>
            <p:ph idx="1"/>
          </p:nvPr>
        </p:nvSpPr>
        <p:spPr>
          <a:xfrm>
            <a:off x="395536" y="1412777"/>
            <a:ext cx="8568952" cy="3168594"/>
          </a:xfrm>
        </p:spPr>
        <p:txBody>
          <a:bodyPr>
            <a:noAutofit/>
          </a:bodyPr>
          <a:lstStyle/>
          <a:p>
            <a:pPr algn="just"/>
            <a:r>
              <a:rPr lang="fr-FR" dirty="0" smtClean="0"/>
              <a:t>Pour utiliser le DAE, il suffit d’ouvrir l’appareil, appuyer sur le bouton « ON » et d’écouter les instructions de l’appareil</a:t>
            </a:r>
          </a:p>
          <a:p>
            <a:pPr algn="just"/>
            <a:r>
              <a:rPr lang="fr-FR" dirty="0" smtClean="0"/>
              <a:t>« Retirer tous les vêtements de la poitrine du patient. »</a:t>
            </a:r>
          </a:p>
          <a:p>
            <a:pPr algn="just"/>
            <a:r>
              <a:rPr lang="fr-FR" dirty="0" smtClean="0"/>
              <a:t>« Tirer sur la poignée rouge pour ouvrir le sachet. »</a:t>
            </a:r>
          </a:p>
          <a:p>
            <a:pPr algn="just"/>
            <a:r>
              <a:rPr lang="fr-FR" dirty="0" smtClean="0"/>
              <a:t>« A l’intérieur du sachet se trouve un dépliant qui explique comment utiliser les électrodes. »</a:t>
            </a:r>
          </a:p>
          <a:p>
            <a:pPr algn="just"/>
            <a:r>
              <a:rPr lang="fr-FR" dirty="0" smtClean="0"/>
              <a:t>Placer la première électrode sur la poitrine droite, et la deuxième sous l’aisselle gauche. Le défibrillateur automatique analyse alors le </a:t>
            </a:r>
            <a:r>
              <a:rPr lang="fr-FR" dirty="0" err="1" smtClean="0"/>
              <a:t>coeur</a:t>
            </a:r>
            <a:r>
              <a:rPr lang="fr-FR" dirty="0" smtClean="0"/>
              <a:t> du patient et émet un diagnostic de fibrillation ventriculaire. Selon les résultats de l’analyse, le DEA décide ou non si une défibrillation est nécessaire.</a:t>
            </a:r>
          </a:p>
          <a:p>
            <a:pPr marL="0" indent="0" algn="just">
              <a:buNone/>
            </a:pPr>
            <a:endParaRPr lang="fr-FR" sz="1600" dirty="0"/>
          </a:p>
        </p:txBody>
      </p:sp>
      <p:sp>
        <p:nvSpPr>
          <p:cNvPr id="4" name="Espace réservé du pied de page 3"/>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147886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229600" cy="1143000"/>
          </a:xfrm>
        </p:spPr>
        <p:txBody>
          <a:bodyPr>
            <a:normAutofit/>
          </a:bodyPr>
          <a:lstStyle/>
          <a:p>
            <a:pPr algn="ctr"/>
            <a:r>
              <a:rPr lang="fr-FR" sz="2800" b="1" dirty="0" smtClean="0">
                <a:solidFill>
                  <a:srgbClr val="C00000"/>
                </a:solidFill>
              </a:rPr>
              <a:t>MESSAGE VOCAL</a:t>
            </a:r>
            <a:endParaRPr lang="fr-FR" sz="2800" b="1" dirty="0">
              <a:solidFill>
                <a:srgbClr val="C00000"/>
              </a:solidFill>
            </a:endParaRPr>
          </a:p>
        </p:txBody>
      </p:sp>
      <p:sp>
        <p:nvSpPr>
          <p:cNvPr id="3" name="Espace réservé du contenu 2"/>
          <p:cNvSpPr>
            <a:spLocks noGrp="1"/>
          </p:cNvSpPr>
          <p:nvPr>
            <p:ph idx="1"/>
          </p:nvPr>
        </p:nvSpPr>
        <p:spPr>
          <a:xfrm>
            <a:off x="395536" y="1412777"/>
            <a:ext cx="8568952" cy="3168594"/>
          </a:xfrm>
        </p:spPr>
        <p:txBody>
          <a:bodyPr>
            <a:noAutofit/>
          </a:bodyPr>
          <a:lstStyle/>
          <a:p>
            <a:pPr algn="just"/>
            <a:r>
              <a:rPr lang="fr-FR" dirty="0" smtClean="0"/>
              <a:t>Si </a:t>
            </a:r>
            <a:r>
              <a:rPr lang="fr-FR" dirty="0"/>
              <a:t>un choc électrique est nécessaire, le défibrillateur automatique poursuit ainsi </a:t>
            </a:r>
            <a:r>
              <a:rPr lang="fr-FR" dirty="0" smtClean="0"/>
              <a:t>:</a:t>
            </a:r>
          </a:p>
          <a:p>
            <a:pPr marL="0" indent="0" algn="just">
              <a:buNone/>
            </a:pPr>
            <a:endParaRPr lang="fr-FR" sz="1600" dirty="0"/>
          </a:p>
        </p:txBody>
      </p:sp>
      <p:sp>
        <p:nvSpPr>
          <p:cNvPr id="4" name="Espace réservé du pied de page 3"/>
          <p:cNvSpPr>
            <a:spLocks noGrp="1"/>
          </p:cNvSpPr>
          <p:nvPr>
            <p:ph type="ftr" sz="quarter" idx="10"/>
          </p:nvPr>
        </p:nvSpPr>
        <p:spPr/>
        <p:txBody>
          <a:bodyPr/>
          <a:lstStyle/>
          <a:p>
            <a:r>
              <a:rPr lang="fr-FR" smtClean="0"/>
              <a:t>Interne</a:t>
            </a:r>
            <a:endParaRPr lang="fr-FR"/>
          </a:p>
        </p:txBody>
      </p:sp>
      <p:sp>
        <p:nvSpPr>
          <p:cNvPr id="5" name="Rectangle 4"/>
          <p:cNvSpPr/>
          <p:nvPr/>
        </p:nvSpPr>
        <p:spPr>
          <a:xfrm>
            <a:off x="1108754" y="5405410"/>
            <a:ext cx="6845645" cy="1015663"/>
          </a:xfrm>
          <a:prstGeom prst="rect">
            <a:avLst/>
          </a:prstGeom>
        </p:spPr>
        <p:txBody>
          <a:bodyPr wrap="square">
            <a:spAutoFit/>
          </a:bodyPr>
          <a:lstStyle/>
          <a:p>
            <a:pPr marL="285750" indent="-285750" algn="just">
              <a:buFont typeface="Arial" pitchFamily="34" charset="0"/>
              <a:buChar char="•"/>
            </a:pPr>
            <a:r>
              <a:rPr lang="fr-FR" sz="2000" b="1" dirty="0" smtClean="0">
                <a:solidFill>
                  <a:schemeClr val="bg2"/>
                </a:solidFill>
              </a:rPr>
              <a:t>Le </a:t>
            </a:r>
            <a:r>
              <a:rPr lang="fr-FR" sz="2000" b="1" dirty="0">
                <a:solidFill>
                  <a:schemeClr val="bg2"/>
                </a:solidFill>
              </a:rPr>
              <a:t>défibrillateur automatique continue l’analyse de l’électrocardiogramme du patient et indiquera si un nouveau choc électrique est nécessaire.</a:t>
            </a:r>
          </a:p>
        </p:txBody>
      </p:sp>
      <p:sp>
        <p:nvSpPr>
          <p:cNvPr id="6" name="Rectangle 4"/>
          <p:cNvSpPr>
            <a:spLocks noChangeArrowheads="1"/>
          </p:cNvSpPr>
          <p:nvPr/>
        </p:nvSpPr>
        <p:spPr bwMode="gray">
          <a:xfrm>
            <a:off x="146566" y="2630907"/>
            <a:ext cx="1224137" cy="1158133"/>
          </a:xfrm>
          <a:prstGeom prst="rect">
            <a:avLst/>
          </a:prstGeom>
          <a:solidFill>
            <a:srgbClr val="007460"/>
          </a:solidFill>
          <a:ln>
            <a:noFill/>
          </a:ln>
          <a:effectLst/>
          <a:extLst>
            <a:ext uri="{91240B29-F687-4F45-9708-019B960494DF}">
              <a14:hiddenLine xmlns:a14="http://schemas.microsoft.com/office/drawing/2010/main" w="12700">
                <a:solidFill>
                  <a:srgbClr val="C0C0C0"/>
                </a:solidFill>
                <a:miter lim="800000"/>
                <a:headEnd/>
                <a:tailEnd/>
              </a14:hiddenLine>
            </a:ex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p>
            <a:pPr algn="ctr"/>
            <a:r>
              <a:rPr lang="fr-FR" sz="1400" b="1" dirty="0">
                <a:solidFill>
                  <a:schemeClr val="bg1"/>
                </a:solidFill>
              </a:rPr>
              <a:t>« Préparation du choc en cours. »</a:t>
            </a:r>
          </a:p>
        </p:txBody>
      </p:sp>
      <p:sp>
        <p:nvSpPr>
          <p:cNvPr id="7" name="Rectangle 5"/>
          <p:cNvSpPr>
            <a:spLocks noChangeArrowheads="1"/>
          </p:cNvSpPr>
          <p:nvPr/>
        </p:nvSpPr>
        <p:spPr bwMode="gray">
          <a:xfrm>
            <a:off x="2024454" y="2630907"/>
            <a:ext cx="980273" cy="1138456"/>
          </a:xfrm>
          <a:prstGeom prst="rect">
            <a:avLst/>
          </a:prstGeom>
          <a:solidFill>
            <a:srgbClr val="00975A"/>
          </a:solidFill>
          <a:ln>
            <a:noFill/>
          </a:ln>
          <a:effectLst/>
          <a:extLst>
            <a:ext uri="{91240B29-F687-4F45-9708-019B960494DF}">
              <a14:hiddenLine xmlns:a14="http://schemas.microsoft.com/office/drawing/2010/main" w="12700">
                <a:solidFill>
                  <a:srgbClr val="C0C0C0"/>
                </a:solidFill>
                <a:miter lim="800000"/>
                <a:headEnd/>
                <a:tailEnd/>
              </a14:hiddenLine>
            </a:ex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p>
            <a:pPr algn="ctr"/>
            <a:r>
              <a:rPr lang="fr-FR" sz="1400" dirty="0">
                <a:solidFill>
                  <a:schemeClr val="bg1"/>
                </a:solidFill>
              </a:rPr>
              <a:t>« </a:t>
            </a:r>
            <a:r>
              <a:rPr lang="fr-FR" sz="1400" b="1" dirty="0">
                <a:solidFill>
                  <a:schemeClr val="bg1"/>
                </a:solidFill>
              </a:rPr>
              <a:t>Reculez-vous. »</a:t>
            </a:r>
          </a:p>
        </p:txBody>
      </p:sp>
      <p:sp>
        <p:nvSpPr>
          <p:cNvPr id="8" name="Rectangle 6"/>
          <p:cNvSpPr>
            <a:spLocks noChangeArrowheads="1"/>
          </p:cNvSpPr>
          <p:nvPr/>
        </p:nvSpPr>
        <p:spPr bwMode="gray">
          <a:xfrm>
            <a:off x="3588786" y="2659514"/>
            <a:ext cx="1419784" cy="1138457"/>
          </a:xfrm>
          <a:prstGeom prst="rect">
            <a:avLst/>
          </a:prstGeom>
          <a:solidFill>
            <a:srgbClr val="00B050"/>
          </a:solidFill>
          <a:ln w="12700">
            <a:solidFill>
              <a:srgbClr val="C0C0C0"/>
            </a:solidFill>
            <a:miter lim="800000"/>
            <a:headEnd/>
            <a:tailEnd/>
          </a:ln>
          <a:effectLst/>
          <a:extLst/>
        </p:spPr>
        <p:txBody>
          <a:bodyPr lIns="0" tIns="0" rIns="0" bIns="0" anchor="ctr"/>
          <a:lstStyle/>
          <a:p>
            <a:pPr algn="ctr"/>
            <a:r>
              <a:rPr lang="fr-FR" sz="1400" b="1" dirty="0">
                <a:solidFill>
                  <a:schemeClr val="bg1"/>
                </a:solidFill>
              </a:rPr>
              <a:t>« Ne touchez pas le patient. »</a:t>
            </a:r>
          </a:p>
        </p:txBody>
      </p:sp>
      <p:sp>
        <p:nvSpPr>
          <p:cNvPr id="9" name="AutoShape 7"/>
          <p:cNvSpPr>
            <a:spLocks noChangeArrowheads="1"/>
          </p:cNvSpPr>
          <p:nvPr/>
        </p:nvSpPr>
        <p:spPr bwMode="gray">
          <a:xfrm flipV="1">
            <a:off x="1412962" y="2854677"/>
            <a:ext cx="552450" cy="67912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808080">
                <a:alpha val="50000"/>
              </a:srgbClr>
            </a:outerShdw>
          </a:effectLst>
        </p:spPr>
        <p:txBody>
          <a:bodyPr vert="eaVert" lIns="324000" tIns="0" rIns="0" bIns="0" anchor="ctr"/>
          <a:lstStyle/>
          <a:p>
            <a:pPr algn="ctr"/>
            <a:endParaRPr lang="fr-FR" sz="1800" noProof="1"/>
          </a:p>
        </p:txBody>
      </p:sp>
      <p:sp>
        <p:nvSpPr>
          <p:cNvPr id="10" name="AutoShape 8"/>
          <p:cNvSpPr>
            <a:spLocks noChangeArrowheads="1"/>
          </p:cNvSpPr>
          <p:nvPr/>
        </p:nvSpPr>
        <p:spPr bwMode="gray">
          <a:xfrm flipV="1">
            <a:off x="3069197" y="2804734"/>
            <a:ext cx="519589" cy="729061"/>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808080">
                <a:alpha val="50000"/>
              </a:srgbClr>
            </a:outerShdw>
          </a:effectLst>
        </p:spPr>
        <p:txBody>
          <a:bodyPr vert="eaVert" lIns="324000" tIns="0" rIns="0" bIns="0" anchor="ctr"/>
          <a:lstStyle/>
          <a:p>
            <a:pPr algn="ctr"/>
            <a:endParaRPr lang="fr-FR" sz="1800" noProof="1"/>
          </a:p>
        </p:txBody>
      </p:sp>
      <p:sp>
        <p:nvSpPr>
          <p:cNvPr id="14" name="AutoShape 7"/>
          <p:cNvSpPr>
            <a:spLocks noChangeArrowheads="1"/>
          </p:cNvSpPr>
          <p:nvPr/>
        </p:nvSpPr>
        <p:spPr bwMode="gray">
          <a:xfrm flipV="1">
            <a:off x="5060937" y="2821444"/>
            <a:ext cx="419988" cy="712349"/>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808080">
                <a:alpha val="50000"/>
              </a:srgbClr>
            </a:outerShdw>
          </a:effectLst>
        </p:spPr>
        <p:txBody>
          <a:bodyPr vert="eaVert" lIns="324000" tIns="0" rIns="0" bIns="0" anchor="ctr"/>
          <a:lstStyle/>
          <a:p>
            <a:pPr algn="ctr"/>
            <a:endParaRPr lang="fr-FR" sz="1800" noProof="1"/>
          </a:p>
        </p:txBody>
      </p:sp>
      <p:sp>
        <p:nvSpPr>
          <p:cNvPr id="17" name="Rectangle 4"/>
          <p:cNvSpPr>
            <a:spLocks noChangeArrowheads="1"/>
          </p:cNvSpPr>
          <p:nvPr/>
        </p:nvSpPr>
        <p:spPr bwMode="gray">
          <a:xfrm>
            <a:off x="5512980" y="2657645"/>
            <a:ext cx="1810687" cy="1140326"/>
          </a:xfrm>
          <a:prstGeom prst="rect">
            <a:avLst/>
          </a:prstGeom>
          <a:solidFill>
            <a:srgbClr val="92D050"/>
          </a:solidFill>
          <a:ln>
            <a:noFill/>
          </a:ln>
          <a:effectLst/>
          <a:extLst/>
        </p:spPr>
        <p:txBody>
          <a:bodyPr lIns="0" tIns="0" rIns="0" bIns="0" anchor="ctr"/>
          <a:lstStyle/>
          <a:p>
            <a:pPr algn="ctr"/>
            <a:r>
              <a:rPr lang="fr-FR" sz="1400" b="1" dirty="0">
                <a:solidFill>
                  <a:schemeClr val="bg1"/>
                </a:solidFill>
              </a:rPr>
              <a:t>« Choc en cours… </a:t>
            </a:r>
            <a:r>
              <a:rPr lang="fr-FR" sz="1400" b="1" dirty="0" smtClean="0">
                <a:solidFill>
                  <a:schemeClr val="bg1"/>
                </a:solidFill>
              </a:rPr>
              <a:t>»</a:t>
            </a:r>
          </a:p>
          <a:p>
            <a:pPr algn="ctr"/>
            <a:r>
              <a:rPr lang="fr-FR" sz="1400" b="1" dirty="0" smtClean="0">
                <a:solidFill>
                  <a:schemeClr val="bg1"/>
                </a:solidFill>
              </a:rPr>
              <a:t>(</a:t>
            </a:r>
            <a:r>
              <a:rPr lang="fr-FR" sz="1400" b="1" dirty="0">
                <a:solidFill>
                  <a:schemeClr val="bg1"/>
                </a:solidFill>
              </a:rPr>
              <a:t>une sonnerie est alors émise par l’appareil)</a:t>
            </a:r>
          </a:p>
        </p:txBody>
      </p:sp>
      <p:sp>
        <p:nvSpPr>
          <p:cNvPr id="18" name="AutoShape 7"/>
          <p:cNvSpPr>
            <a:spLocks noChangeArrowheads="1"/>
          </p:cNvSpPr>
          <p:nvPr/>
        </p:nvSpPr>
        <p:spPr bwMode="gray">
          <a:xfrm flipV="1">
            <a:off x="7387141" y="2820283"/>
            <a:ext cx="552450" cy="729061"/>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808080">
                <a:alpha val="50000"/>
              </a:srgbClr>
            </a:outerShdw>
          </a:effectLst>
        </p:spPr>
        <p:txBody>
          <a:bodyPr vert="eaVert" lIns="324000" tIns="0" rIns="0" bIns="0" anchor="ctr"/>
          <a:lstStyle/>
          <a:p>
            <a:pPr algn="ctr"/>
            <a:endParaRPr lang="fr-FR" sz="1800" noProof="1"/>
          </a:p>
        </p:txBody>
      </p:sp>
      <p:sp>
        <p:nvSpPr>
          <p:cNvPr id="19" name="Rectangle 5"/>
          <p:cNvSpPr>
            <a:spLocks noChangeArrowheads="1"/>
          </p:cNvSpPr>
          <p:nvPr/>
        </p:nvSpPr>
        <p:spPr bwMode="gray">
          <a:xfrm>
            <a:off x="7954399" y="2677289"/>
            <a:ext cx="1079647" cy="1083838"/>
          </a:xfrm>
          <a:prstGeom prst="rect">
            <a:avLst/>
          </a:prstGeom>
          <a:solidFill>
            <a:schemeClr val="accent1">
              <a:lumMod val="60000"/>
              <a:lumOff val="40000"/>
            </a:schemeClr>
          </a:solidFill>
          <a:ln>
            <a:noFill/>
          </a:ln>
          <a:effectLst/>
          <a:extLst/>
        </p:spPr>
        <p:txBody>
          <a:bodyPr lIns="0" tIns="0" rIns="0" bIns="0" anchor="ctr"/>
          <a:lstStyle/>
          <a:p>
            <a:pPr algn="ctr"/>
            <a:r>
              <a:rPr lang="fr-FR" sz="1400" b="1" dirty="0">
                <a:solidFill>
                  <a:schemeClr val="bg1"/>
                </a:solidFill>
              </a:rPr>
              <a:t>« Choc délivré. »</a:t>
            </a:r>
          </a:p>
        </p:txBody>
      </p:sp>
      <p:sp>
        <p:nvSpPr>
          <p:cNvPr id="24" name="Virage 23"/>
          <p:cNvSpPr/>
          <p:nvPr/>
        </p:nvSpPr>
        <p:spPr bwMode="auto">
          <a:xfrm rot="10800000">
            <a:off x="7459622" y="3788631"/>
            <a:ext cx="1368152" cy="1002629"/>
          </a:xfrm>
          <a:prstGeom prst="bentArrow">
            <a:avLst/>
          </a:pr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0800000" scaled="1"/>
            <a:tileRect/>
          </a:gra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25" name="Rectangle 5"/>
          <p:cNvSpPr>
            <a:spLocks noChangeArrowheads="1"/>
          </p:cNvSpPr>
          <p:nvPr/>
        </p:nvSpPr>
        <p:spPr bwMode="gray">
          <a:xfrm>
            <a:off x="4723318" y="4165456"/>
            <a:ext cx="2736304" cy="759562"/>
          </a:xfrm>
          <a:prstGeom prst="rect">
            <a:avLst/>
          </a:prstGeom>
          <a:solidFill>
            <a:srgbClr val="FFC000"/>
          </a:solidFill>
          <a:ln>
            <a:noFill/>
          </a:ln>
          <a:effectLst/>
          <a:extLst/>
        </p:spPr>
        <p:txBody>
          <a:bodyPr lIns="0" tIns="0" rIns="0" bIns="0" anchor="ctr"/>
          <a:lstStyle/>
          <a:p>
            <a:pPr algn="ctr"/>
            <a:r>
              <a:rPr lang="fr-FR" sz="1400" b="1" dirty="0">
                <a:solidFill>
                  <a:schemeClr val="bg1"/>
                </a:solidFill>
              </a:rPr>
              <a:t>« Pratiquez le massage cardiaque et la respiration artificielle. »</a:t>
            </a:r>
          </a:p>
        </p:txBody>
      </p:sp>
    </p:spTree>
    <p:extLst>
      <p:ext uri="{BB962C8B-B14F-4D97-AF65-F5344CB8AC3E}">
        <p14:creationId xmlns:p14="http://schemas.microsoft.com/office/powerpoint/2010/main" val="89353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t>Interne</a:t>
            </a:r>
            <a:endParaRPr lang="fr-F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68760"/>
            <a:ext cx="4087140" cy="523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2195736" y="259026"/>
            <a:ext cx="4752528" cy="523220"/>
          </a:xfrm>
          <a:prstGeom prst="rect">
            <a:avLst/>
          </a:prstGeom>
          <a:noFill/>
        </p:spPr>
        <p:txBody>
          <a:bodyPr wrap="square" rtlCol="0">
            <a:spAutoFit/>
          </a:bodyPr>
          <a:lstStyle/>
          <a:p>
            <a:r>
              <a:rPr lang="fr-FR" sz="2800" b="1" smtClean="0">
                <a:solidFill>
                  <a:srgbClr val="C00000"/>
                </a:solidFill>
                <a:latin typeface="+mj-lt"/>
              </a:rPr>
              <a:t>PLAN DEFIBRILLATEURS</a:t>
            </a:r>
            <a:endParaRPr lang="fr-FR" sz="2800" b="1" dirty="0">
              <a:solidFill>
                <a:srgbClr val="C00000"/>
              </a:solidFill>
              <a:latin typeface="+mj-lt"/>
            </a:endParaRPr>
          </a:p>
        </p:txBody>
      </p:sp>
    </p:spTree>
    <p:extLst>
      <p:ext uri="{BB962C8B-B14F-4D97-AF65-F5344CB8AC3E}">
        <p14:creationId xmlns:p14="http://schemas.microsoft.com/office/powerpoint/2010/main" val="424270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1628800"/>
            <a:ext cx="6301208" cy="4176464"/>
          </a:xfrm>
        </p:spPr>
        <p:txBody>
          <a:bodyPr>
            <a:noAutofit/>
          </a:bodyPr>
          <a:lstStyle/>
          <a:p>
            <a:pPr algn="just"/>
            <a:r>
              <a:rPr lang="fr-FR" sz="1600" b="1" dirty="0" smtClean="0"/>
              <a:t>	</a:t>
            </a:r>
            <a:br>
              <a:rPr lang="fr-FR" sz="1600" b="1" dirty="0" smtClean="0"/>
            </a:br>
            <a:r>
              <a:rPr lang="fr-FR" sz="1600" dirty="0"/>
              <a:t/>
            </a:r>
            <a:br>
              <a:rPr lang="fr-FR" sz="1600" dirty="0"/>
            </a:br>
            <a:r>
              <a:rPr lang="fr-FR" sz="1600" dirty="0" smtClean="0"/>
              <a:t>	</a:t>
            </a:r>
            <a:r>
              <a:rPr lang="fr-FR" sz="1600" b="1" dirty="0" smtClean="0"/>
              <a:t>Parmi </a:t>
            </a:r>
            <a:r>
              <a:rPr lang="fr-FR" sz="1600" b="1" dirty="0"/>
              <a:t>les détresses qui ne souffrent aucun retard dans la mise en </a:t>
            </a:r>
            <a:r>
              <a:rPr lang="fr-FR" sz="1600" b="1" dirty="0" smtClean="0"/>
              <a:t>œuvre des </a:t>
            </a:r>
            <a:r>
              <a:rPr lang="fr-FR" sz="1600" b="1" dirty="0"/>
              <a:t>gestes de premiers secours, l’arrêt cardio-respiratoire (ACR) occupe </a:t>
            </a:r>
            <a:r>
              <a:rPr lang="fr-FR" sz="1600" b="1" dirty="0" smtClean="0"/>
              <a:t>la première </a:t>
            </a:r>
            <a:r>
              <a:rPr lang="fr-FR" sz="1600" b="1" dirty="0"/>
              <a:t>place</a:t>
            </a:r>
            <a:r>
              <a:rPr lang="fr-FR" sz="1600" b="1" dirty="0" smtClean="0"/>
              <a:t>.</a:t>
            </a:r>
            <a:br>
              <a:rPr lang="fr-FR" sz="1600" b="1" dirty="0" smtClean="0"/>
            </a:br>
            <a:r>
              <a:rPr lang="fr-FR" sz="1600" b="1" dirty="0"/>
              <a:t/>
            </a:r>
            <a:br>
              <a:rPr lang="fr-FR" sz="1600" b="1" dirty="0"/>
            </a:br>
            <a:r>
              <a:rPr lang="fr-FR" sz="1600" b="1" dirty="0" smtClean="0"/>
              <a:t>	Cette </a:t>
            </a:r>
            <a:r>
              <a:rPr lang="fr-FR" sz="1600" b="1" dirty="0"/>
              <a:t>constatation a entraîné l’étude et la réalisation de défibrillateurs </a:t>
            </a:r>
            <a:r>
              <a:rPr lang="fr-FR" sz="1600" b="1" dirty="0" smtClean="0"/>
              <a:t>semi-automatiques </a:t>
            </a:r>
            <a:r>
              <a:rPr lang="fr-FR" sz="1600" b="1" dirty="0"/>
              <a:t>(DSA) et entièrement automatiques (DAE),capables </a:t>
            </a:r>
            <a:r>
              <a:rPr lang="fr-FR" sz="1600" b="1" dirty="0" smtClean="0"/>
              <a:t>de détecter </a:t>
            </a:r>
            <a:r>
              <a:rPr lang="fr-FR" sz="1600" b="1" dirty="0"/>
              <a:t>un trouble du rythme (le plus souvent une fibrillation </a:t>
            </a:r>
            <a:r>
              <a:rPr lang="fr-FR" sz="1600" b="1" dirty="0" smtClean="0"/>
              <a:t>ventriculaire) ou </a:t>
            </a:r>
            <a:r>
              <a:rPr lang="fr-FR" sz="1600" b="1" dirty="0"/>
              <a:t>un arrêt cardiaque et de délivrer un choc électrique externe capable </a:t>
            </a:r>
            <a:r>
              <a:rPr lang="fr-FR" sz="1600" b="1" dirty="0" smtClean="0"/>
              <a:t>de rétablir </a:t>
            </a:r>
            <a:r>
              <a:rPr lang="fr-FR" sz="1600" b="1" dirty="0"/>
              <a:t>l’activité normale du </a:t>
            </a:r>
            <a:r>
              <a:rPr lang="fr-FR" sz="1600" b="1" dirty="0" smtClean="0"/>
              <a:t>cœur.</a:t>
            </a:r>
            <a:br>
              <a:rPr lang="fr-FR" sz="1600" b="1" dirty="0" smtClean="0"/>
            </a:br>
            <a:r>
              <a:rPr lang="fr-FR" sz="1600" b="1" dirty="0" smtClean="0"/>
              <a:t/>
            </a:r>
            <a:br>
              <a:rPr lang="fr-FR" sz="1600" b="1" dirty="0" smtClean="0"/>
            </a:br>
            <a:r>
              <a:rPr lang="fr-FR" sz="1600" b="1" dirty="0" smtClean="0"/>
              <a:t>	Depuis </a:t>
            </a:r>
            <a:r>
              <a:rPr lang="fr-FR" sz="1600" b="1" dirty="0"/>
              <a:t>le 4 mai 2007, tout citoyen français est autorisé à utiliser </a:t>
            </a:r>
            <a:r>
              <a:rPr lang="fr-FR" sz="1600" b="1" dirty="0" smtClean="0"/>
              <a:t>un défibrillateur </a:t>
            </a:r>
            <a:r>
              <a:rPr lang="fr-FR" sz="1600" b="1" dirty="0"/>
              <a:t>automatisé externe, un DEA, sans précisions concernant </a:t>
            </a:r>
            <a:r>
              <a:rPr lang="fr-FR" sz="1600" b="1" dirty="0" smtClean="0"/>
              <a:t>la formation initiale </a:t>
            </a:r>
            <a:r>
              <a:rPr lang="fr-FR" sz="1600" b="1" dirty="0"/>
              <a:t>et/ou </a:t>
            </a:r>
            <a:r>
              <a:rPr lang="fr-FR" sz="1600" b="1" dirty="0" smtClean="0"/>
              <a:t>continue. Ils </a:t>
            </a:r>
            <a:r>
              <a:rPr lang="fr-FR" sz="1600" b="1" dirty="0"/>
              <a:t>sont fréquents dans les lieux publics et dans les entreprises, </a:t>
            </a:r>
            <a:r>
              <a:rPr lang="fr-FR" sz="1600" b="1" dirty="0" smtClean="0"/>
              <a:t>d’où l’importance </a:t>
            </a:r>
            <a:r>
              <a:rPr lang="fr-FR" sz="1600" b="1" dirty="0"/>
              <a:t>de savoir quand et comment les utiliser.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37" y="1340768"/>
            <a:ext cx="1728192" cy="217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0"/>
          </p:nvPr>
        </p:nvSpPr>
        <p:spPr/>
        <p:txBody>
          <a:bodyPr/>
          <a:lstStyle/>
          <a:p>
            <a:r>
              <a:rPr lang="fr-FR" smtClean="0"/>
              <a:t>Interne</a:t>
            </a:r>
            <a:endParaRPr lang="fr-FR"/>
          </a:p>
        </p:txBody>
      </p:sp>
      <p:sp>
        <p:nvSpPr>
          <p:cNvPr id="4" name="Rectangle 3"/>
          <p:cNvSpPr/>
          <p:nvPr/>
        </p:nvSpPr>
        <p:spPr>
          <a:xfrm>
            <a:off x="611560" y="260648"/>
            <a:ext cx="7560840" cy="523220"/>
          </a:xfrm>
          <a:prstGeom prst="rect">
            <a:avLst/>
          </a:prstGeom>
        </p:spPr>
        <p:txBody>
          <a:bodyPr wrap="square">
            <a:spAutoFit/>
          </a:bodyPr>
          <a:lstStyle/>
          <a:p>
            <a:r>
              <a:rPr lang="fr-FR" sz="2800" b="1" u="sng" dirty="0">
                <a:solidFill>
                  <a:srgbClr val="FF0000"/>
                </a:solidFill>
              </a:rPr>
              <a:t>DEFIBRILLATEUR AUTOMATIQUE (DAE)</a:t>
            </a:r>
            <a:endParaRPr lang="fr-FR" sz="2800" dirty="0"/>
          </a:p>
        </p:txBody>
      </p:sp>
    </p:spTree>
    <p:extLst>
      <p:ext uri="{BB962C8B-B14F-4D97-AF65-F5344CB8AC3E}">
        <p14:creationId xmlns:p14="http://schemas.microsoft.com/office/powerpoint/2010/main" val="31051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4896544"/>
          </a:xfrm>
        </p:spPr>
        <p:txBody>
          <a:bodyPr>
            <a:normAutofit/>
          </a:bodyPr>
          <a:lstStyle/>
          <a:p>
            <a:pPr algn="ctr"/>
            <a:r>
              <a:rPr lang="fr-FR" dirty="0">
                <a:solidFill>
                  <a:srgbClr val="C00000"/>
                </a:solidFill>
              </a:rPr>
              <a:t>RECONNAÎTRE UN ACR</a:t>
            </a:r>
            <a:br>
              <a:rPr lang="fr-FR" dirty="0">
                <a:solidFill>
                  <a:srgbClr val="C00000"/>
                </a:solidFill>
              </a:rPr>
            </a:br>
            <a:r>
              <a:rPr lang="fr-FR" sz="3600" dirty="0">
                <a:solidFill>
                  <a:srgbClr val="C00000"/>
                </a:solidFill>
              </a:rPr>
              <a:t>(Arrêt Cardio respiratoire</a:t>
            </a:r>
            <a:r>
              <a:rPr lang="fr-FR" sz="3600" dirty="0" smtClean="0">
                <a:solidFill>
                  <a:srgbClr val="C00000"/>
                </a:solidFill>
              </a:rPr>
              <a:t>)</a:t>
            </a:r>
            <a:br>
              <a:rPr lang="fr-FR" sz="3600" dirty="0" smtClean="0">
                <a:solidFill>
                  <a:srgbClr val="C00000"/>
                </a:solidFill>
              </a:rPr>
            </a:br>
            <a:r>
              <a:rPr lang="fr-FR" dirty="0">
                <a:solidFill>
                  <a:srgbClr val="C00000"/>
                </a:solidFill>
              </a:rPr>
              <a:t/>
            </a:r>
            <a:br>
              <a:rPr lang="fr-FR" dirty="0">
                <a:solidFill>
                  <a:srgbClr val="C00000"/>
                </a:solidFill>
              </a:rPr>
            </a:br>
            <a:r>
              <a:rPr lang="fr-FR" dirty="0" smtClean="0">
                <a:solidFill>
                  <a:srgbClr val="C00000"/>
                </a:solidFill>
              </a:rPr>
              <a:t/>
            </a:r>
            <a:br>
              <a:rPr lang="fr-FR" dirty="0" smtClean="0">
                <a:solidFill>
                  <a:srgbClr val="C00000"/>
                </a:solidFill>
              </a:rPr>
            </a:br>
            <a:r>
              <a:rPr lang="fr-FR" dirty="0">
                <a:solidFill>
                  <a:srgbClr val="C00000"/>
                </a:solidFill>
              </a:rPr>
              <a:t/>
            </a:r>
            <a:br>
              <a:rPr lang="fr-FR" dirty="0">
                <a:solidFill>
                  <a:srgbClr val="C00000"/>
                </a:solidFill>
              </a:rPr>
            </a:br>
            <a:r>
              <a:rPr lang="fr-FR" dirty="0" smtClean="0">
                <a:solidFill>
                  <a:srgbClr val="C00000"/>
                </a:solidFill>
              </a:rPr>
              <a:t/>
            </a:r>
            <a:br>
              <a:rPr lang="fr-FR" dirty="0" smtClean="0">
                <a:solidFill>
                  <a:srgbClr val="C00000"/>
                </a:solidFill>
              </a:rPr>
            </a:br>
            <a:r>
              <a:rPr lang="fr-FR" dirty="0" smtClean="0"/>
              <a:t>INCONSCIENTE</a:t>
            </a:r>
            <a:r>
              <a:rPr lang="fr-FR" dirty="0"/>
              <a:t/>
            </a:r>
            <a:br>
              <a:rPr lang="fr-FR" dirty="0"/>
            </a:br>
            <a:r>
              <a:rPr lang="fr-FR" dirty="0"/>
              <a:t>+</a:t>
            </a:r>
            <a:br>
              <a:rPr lang="fr-FR" dirty="0"/>
            </a:br>
            <a:r>
              <a:rPr lang="fr-FR" dirty="0"/>
              <a:t>NE RESPIRE PAS</a:t>
            </a:r>
            <a:br>
              <a:rPr lang="fr-FR" dirty="0"/>
            </a:br>
            <a:r>
              <a:rPr lang="fr-FR" dirty="0"/>
              <a:t>=</a:t>
            </a:r>
            <a:br>
              <a:rPr lang="fr-FR" dirty="0"/>
            </a:br>
            <a:r>
              <a:rPr lang="fr-FR" dirty="0"/>
              <a:t>ARRET CARDIO RESPIRATOIRE</a:t>
            </a:r>
            <a:br>
              <a:rPr lang="fr-FR" dirty="0"/>
            </a:br>
            <a:r>
              <a:rPr lang="fr-FR" dirty="0"/>
              <a:t>(ACR)</a:t>
            </a:r>
          </a:p>
        </p:txBody>
      </p:sp>
      <p:sp>
        <p:nvSpPr>
          <p:cNvPr id="3" name="Espace réservé du pied de page 2"/>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213235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15" y="1412776"/>
            <a:ext cx="8229600" cy="3528392"/>
          </a:xfrm>
        </p:spPr>
        <p:txBody>
          <a:bodyPr>
            <a:normAutofit fontScale="90000"/>
          </a:bodyPr>
          <a:lstStyle/>
          <a:p>
            <a:pPr algn="l"/>
            <a:r>
              <a:rPr lang="fr-FR" sz="2800" dirty="0" smtClean="0">
                <a:solidFill>
                  <a:srgbClr val="C00000"/>
                </a:solidFill>
              </a:rPr>
              <a:t>                              </a:t>
            </a:r>
            <a:br>
              <a:rPr lang="fr-FR" sz="2800" dirty="0" smtClean="0">
                <a:solidFill>
                  <a:srgbClr val="C00000"/>
                </a:solidFill>
              </a:rPr>
            </a:br>
            <a:r>
              <a:rPr lang="fr-FR" sz="2400" b="1" i="1" dirty="0" smtClean="0"/>
              <a:t>Apprécier l’état de conscience</a:t>
            </a:r>
            <a:br>
              <a:rPr lang="fr-FR" sz="2400" b="1" i="1" dirty="0" smtClean="0"/>
            </a:br>
            <a:r>
              <a:rPr lang="fr-FR" sz="2400" b="1" i="1" dirty="0" smtClean="0"/>
              <a:t/>
            </a:r>
            <a:br>
              <a:rPr lang="fr-FR" sz="2400" b="1" i="1" dirty="0" smtClean="0"/>
            </a:br>
            <a:r>
              <a:rPr lang="fr-FR" sz="2400" dirty="0" smtClean="0"/>
              <a:t>• Poser une question simple, par exemple :</a:t>
            </a:r>
            <a:br>
              <a:rPr lang="fr-FR" sz="2400" dirty="0" smtClean="0"/>
            </a:br>
            <a:r>
              <a:rPr lang="fr-FR" sz="2400" dirty="0" smtClean="0"/>
              <a:t>• - «Vous m’entendez ?»</a:t>
            </a:r>
            <a:br>
              <a:rPr lang="fr-FR" sz="2400" dirty="0" smtClean="0"/>
            </a:br>
            <a:r>
              <a:rPr lang="fr-FR" sz="2400" dirty="0" smtClean="0"/>
              <a:t>• - «Quel est votre nom ?»</a:t>
            </a:r>
            <a:br>
              <a:rPr lang="fr-FR" sz="2400" dirty="0" smtClean="0"/>
            </a:br>
            <a:r>
              <a:rPr lang="fr-FR" sz="2400" dirty="0" smtClean="0"/>
              <a:t>• Prendre sa main et lui demander :</a:t>
            </a:r>
            <a:br>
              <a:rPr lang="fr-FR" sz="2400" dirty="0" smtClean="0"/>
            </a:br>
            <a:r>
              <a:rPr lang="fr-FR" sz="2400" dirty="0" smtClean="0"/>
              <a:t>• - « Serrez-moi la main »</a:t>
            </a:r>
            <a:br>
              <a:rPr lang="fr-FR" sz="2400" dirty="0" smtClean="0"/>
            </a:br>
            <a:r>
              <a:rPr lang="fr-FR" sz="2400" dirty="0" smtClean="0"/>
              <a:t>• - « Ouvrez les yeux »</a:t>
            </a:r>
            <a:br>
              <a:rPr lang="fr-FR" sz="2400" dirty="0" smtClean="0"/>
            </a:br>
            <a:r>
              <a:rPr lang="fr-FR" sz="2400" dirty="0" smtClean="0"/>
              <a:t/>
            </a:r>
            <a:br>
              <a:rPr lang="fr-FR" sz="2400" dirty="0" smtClean="0"/>
            </a:br>
            <a:r>
              <a:rPr lang="fr-FR" sz="2400" dirty="0" smtClean="0"/>
              <a:t>• </a:t>
            </a:r>
            <a:r>
              <a:rPr lang="fr-FR" sz="2400" b="1" i="1" dirty="0" smtClean="0"/>
              <a:t>La victime ne répond pas ou ne réagit pas : elle est</a:t>
            </a:r>
            <a:br>
              <a:rPr lang="fr-FR" sz="2400" b="1" i="1" dirty="0" smtClean="0"/>
            </a:br>
            <a:r>
              <a:rPr lang="fr-FR" sz="2400" b="1" i="1" dirty="0" smtClean="0"/>
              <a:t>inconsciente.</a:t>
            </a:r>
            <a:br>
              <a:rPr lang="fr-FR" sz="2400" b="1" i="1" dirty="0" smtClean="0"/>
            </a:br>
            <a:r>
              <a:rPr lang="fr-FR" sz="2400" b="1" i="1" dirty="0" smtClean="0"/>
              <a:t>                </a:t>
            </a:r>
            <a:br>
              <a:rPr lang="fr-FR" sz="2400" b="1" i="1" dirty="0" smtClean="0"/>
            </a:br>
            <a:r>
              <a:rPr lang="fr-FR" sz="2400" b="1" i="1" dirty="0"/>
              <a:t> </a:t>
            </a:r>
            <a:r>
              <a:rPr lang="fr-FR" sz="2400" b="1" i="1" dirty="0" smtClean="0"/>
              <a:t>                 </a:t>
            </a:r>
            <a:endParaRPr lang="fr-FR" sz="2400"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2420887"/>
            <a:ext cx="1795701" cy="13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0"/>
          </p:nvPr>
        </p:nvSpPr>
        <p:spPr/>
        <p:txBody>
          <a:bodyPr/>
          <a:lstStyle/>
          <a:p>
            <a:r>
              <a:rPr lang="fr-FR" smtClean="0"/>
              <a:t>Interne</a:t>
            </a:r>
            <a:endParaRPr lang="fr-FR"/>
          </a:p>
        </p:txBody>
      </p:sp>
      <p:sp>
        <p:nvSpPr>
          <p:cNvPr id="4" name="Rectangle 3"/>
          <p:cNvSpPr/>
          <p:nvPr/>
        </p:nvSpPr>
        <p:spPr>
          <a:xfrm>
            <a:off x="1979712" y="260648"/>
            <a:ext cx="5064207" cy="584775"/>
          </a:xfrm>
          <a:prstGeom prst="rect">
            <a:avLst/>
          </a:prstGeom>
        </p:spPr>
        <p:txBody>
          <a:bodyPr wrap="none">
            <a:spAutoFit/>
          </a:bodyPr>
          <a:lstStyle/>
          <a:p>
            <a:r>
              <a:rPr lang="fr-FR" sz="3200" b="1" dirty="0">
                <a:solidFill>
                  <a:srgbClr val="C00000"/>
                </a:solidFill>
              </a:rPr>
              <a:t>VICTIME INCONSCIENTE</a:t>
            </a:r>
            <a:endParaRPr lang="fr-FR" sz="3200" dirty="0"/>
          </a:p>
        </p:txBody>
      </p:sp>
      <p:sp>
        <p:nvSpPr>
          <p:cNvPr id="5" name="Rectangle 4"/>
          <p:cNvSpPr/>
          <p:nvPr/>
        </p:nvSpPr>
        <p:spPr>
          <a:xfrm>
            <a:off x="2267744" y="5157192"/>
            <a:ext cx="6516216" cy="769441"/>
          </a:xfrm>
          <a:prstGeom prst="rect">
            <a:avLst/>
          </a:prstGeom>
        </p:spPr>
        <p:txBody>
          <a:bodyPr wrap="square">
            <a:spAutoFit/>
          </a:bodyPr>
          <a:lstStyle/>
          <a:p>
            <a:pPr marL="457200" indent="-457200">
              <a:buFont typeface="Arial" pitchFamily="34" charset="0"/>
              <a:buChar char="•"/>
            </a:pPr>
            <a:r>
              <a:rPr lang="fr-FR" sz="2200" b="1" u="sng" dirty="0">
                <a:solidFill>
                  <a:srgbClr val="C00000"/>
                </a:solidFill>
              </a:rPr>
              <a:t>L’inconscience est le premier signe de l’ACR</a:t>
            </a:r>
            <a:r>
              <a:rPr lang="fr-FR" sz="2200" dirty="0">
                <a:solidFill>
                  <a:srgbClr val="C00000"/>
                </a:solidFill>
              </a:rPr>
              <a:t>.</a:t>
            </a:r>
            <a:endParaRPr lang="fr-FR" sz="2200" dirty="0"/>
          </a:p>
        </p:txBody>
      </p:sp>
    </p:spTree>
    <p:extLst>
      <p:ext uri="{BB962C8B-B14F-4D97-AF65-F5344CB8AC3E}">
        <p14:creationId xmlns:p14="http://schemas.microsoft.com/office/powerpoint/2010/main" val="36881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340768"/>
            <a:ext cx="2088232" cy="158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179512" y="2137833"/>
            <a:ext cx="8836221" cy="3816424"/>
          </a:xfrm>
        </p:spPr>
        <p:txBody>
          <a:bodyPr>
            <a:noAutofit/>
          </a:bodyPr>
          <a:lstStyle/>
          <a:p>
            <a:pPr algn="l"/>
            <a:r>
              <a:rPr lang="fr-FR" sz="1800" b="1" dirty="0" smtClean="0"/>
              <a:t>L’arrêt </a:t>
            </a:r>
            <a:r>
              <a:rPr lang="fr-FR" sz="1800" b="1" dirty="0"/>
              <a:t>de la </a:t>
            </a:r>
            <a:r>
              <a:rPr lang="fr-FR" sz="1800" b="1" dirty="0" smtClean="0"/>
              <a:t>respiration</a:t>
            </a:r>
            <a:br>
              <a:rPr lang="fr-FR" sz="1800" b="1" dirty="0" smtClean="0"/>
            </a:br>
            <a:r>
              <a:rPr lang="fr-FR" sz="1800" b="1" dirty="0"/>
              <a:t/>
            </a:r>
            <a:br>
              <a:rPr lang="fr-FR" sz="1800" b="1" dirty="0"/>
            </a:br>
            <a:r>
              <a:rPr lang="fr-FR" sz="1800" dirty="0"/>
              <a:t>• </a:t>
            </a:r>
            <a:r>
              <a:rPr lang="fr-FR" sz="1800" b="1" i="1" dirty="0"/>
              <a:t>S’assurer de l’absence de </a:t>
            </a:r>
            <a:r>
              <a:rPr lang="fr-FR" sz="1800" b="1" i="1" dirty="0" smtClean="0"/>
              <a:t>respiration</a:t>
            </a:r>
            <a:br>
              <a:rPr lang="fr-FR" sz="1800" b="1" i="1" dirty="0" smtClean="0"/>
            </a:br>
            <a:r>
              <a:rPr lang="fr-FR" sz="1800" b="1" i="1" dirty="0"/>
              <a:t/>
            </a:r>
            <a:br>
              <a:rPr lang="fr-FR" sz="1800" b="1" i="1" dirty="0"/>
            </a:br>
            <a:r>
              <a:rPr lang="fr-FR" sz="1800" dirty="0"/>
              <a:t>• Se pencher sur la victime, l’oreille et la joue du sauveteur au-dessus de sa bouche </a:t>
            </a:r>
            <a:r>
              <a:rPr lang="fr-FR" sz="1800" dirty="0" smtClean="0"/>
              <a:t>et de </a:t>
            </a:r>
            <a:r>
              <a:rPr lang="fr-FR" sz="1800" dirty="0"/>
              <a:t>son nez.</a:t>
            </a:r>
            <a:br>
              <a:rPr lang="fr-FR" sz="1800" dirty="0"/>
            </a:br>
            <a:r>
              <a:rPr lang="fr-FR" sz="1800" dirty="0"/>
              <a:t>	</a:t>
            </a:r>
            <a:r>
              <a:rPr lang="fr-FR" sz="1800" dirty="0" smtClean="0"/>
              <a:t>- </a:t>
            </a:r>
            <a:r>
              <a:rPr lang="fr-FR" sz="1800" b="1" dirty="0"/>
              <a:t>avec la joue : </a:t>
            </a:r>
            <a:r>
              <a:rPr lang="fr-FR" sz="1800" dirty="0"/>
              <a:t>le flux d’air expiré par le nez et la bouche,</a:t>
            </a:r>
            <a:br>
              <a:rPr lang="fr-FR" sz="1800" dirty="0"/>
            </a:br>
            <a:r>
              <a:rPr lang="fr-FR" sz="1800" dirty="0"/>
              <a:t>	</a:t>
            </a:r>
            <a:r>
              <a:rPr lang="fr-FR" sz="1800" dirty="0" smtClean="0"/>
              <a:t>- </a:t>
            </a:r>
            <a:r>
              <a:rPr lang="fr-FR" sz="1800" b="1" dirty="0"/>
              <a:t>avec l’oreille : </a:t>
            </a:r>
            <a:r>
              <a:rPr lang="fr-FR" sz="1800" dirty="0"/>
              <a:t>les bruits normaux ou anormaux de la ventilation (</a:t>
            </a:r>
            <a:r>
              <a:rPr lang="fr-FR" sz="1800" dirty="0" smtClean="0"/>
              <a:t>sifflement,</a:t>
            </a:r>
            <a:r>
              <a:rPr lang="fr-FR" sz="1800" dirty="0"/>
              <a:t> </a:t>
            </a:r>
            <a:r>
              <a:rPr lang="fr-FR" sz="1800" dirty="0" smtClean="0"/>
              <a:t>ronflement</a:t>
            </a:r>
            <a:r>
              <a:rPr lang="fr-FR" sz="1800" dirty="0"/>
              <a:t>, gargouillement),</a:t>
            </a:r>
            <a:br>
              <a:rPr lang="fr-FR" sz="1800" dirty="0"/>
            </a:br>
            <a:r>
              <a:rPr lang="fr-FR" sz="1800" dirty="0"/>
              <a:t>	</a:t>
            </a:r>
            <a:r>
              <a:rPr lang="fr-FR" sz="1800" b="1" dirty="0" smtClean="0"/>
              <a:t>- </a:t>
            </a:r>
            <a:r>
              <a:rPr lang="fr-FR" sz="1800" b="1" dirty="0"/>
              <a:t>avec les yeux : </a:t>
            </a:r>
            <a:r>
              <a:rPr lang="fr-FR" sz="1800" dirty="0"/>
              <a:t>le soulèvement du ventre et/ou de la poitrine</a:t>
            </a:r>
            <a:r>
              <a:rPr lang="fr-FR" sz="1800" dirty="0" smtClean="0"/>
              <a:t>.</a:t>
            </a:r>
            <a:r>
              <a:rPr lang="fr-FR" sz="1800" dirty="0"/>
              <a:t/>
            </a:r>
            <a:br>
              <a:rPr lang="fr-FR" sz="1800" dirty="0"/>
            </a:br>
            <a:r>
              <a:rPr lang="fr-FR" sz="1800" dirty="0" smtClean="0"/>
              <a:t/>
            </a:r>
            <a:br>
              <a:rPr lang="fr-FR" sz="1800" dirty="0" smtClean="0"/>
            </a:br>
            <a:r>
              <a:rPr lang="fr-FR" sz="1800" dirty="0" smtClean="0"/>
              <a:t>Cette </a:t>
            </a:r>
            <a:r>
              <a:rPr lang="fr-FR" sz="1800" dirty="0"/>
              <a:t>recherche ne doit pas durer plus de 10 secondes</a:t>
            </a:r>
            <a:r>
              <a:rPr lang="fr-FR" sz="1800" dirty="0" smtClean="0"/>
              <a:t>.</a:t>
            </a:r>
            <a:br>
              <a:rPr lang="fr-FR" sz="1800" dirty="0" smtClean="0"/>
            </a:br>
            <a:r>
              <a:rPr lang="fr-FR" sz="1800" dirty="0"/>
              <a:t/>
            </a:r>
            <a:br>
              <a:rPr lang="fr-FR" sz="1800" dirty="0"/>
            </a:br>
            <a:r>
              <a:rPr lang="fr-FR" sz="1800" dirty="0"/>
              <a:t>• </a:t>
            </a:r>
            <a:r>
              <a:rPr lang="fr-FR" sz="1800" b="1" i="1" dirty="0"/>
              <a:t>La poitrine ne se soulève pas, aucun bruit (attention aux râles qui ne sont </a:t>
            </a:r>
            <a:r>
              <a:rPr lang="fr-FR" sz="1800" b="1" i="1" dirty="0" smtClean="0"/>
              <a:t>pas une </a:t>
            </a:r>
            <a:r>
              <a:rPr lang="fr-FR" sz="1800" b="1" i="1" dirty="0"/>
              <a:t>respiration) ou souffle de la victime non perçu : la victime ne respire pas</a:t>
            </a:r>
            <a:r>
              <a:rPr lang="fr-FR" sz="1800" b="1" i="1" dirty="0" smtClean="0"/>
              <a:t>.</a:t>
            </a:r>
            <a:br>
              <a:rPr lang="fr-FR" sz="1800" b="1" i="1" dirty="0" smtClean="0"/>
            </a:br>
            <a:r>
              <a:rPr lang="fr-FR" sz="1800" b="1" i="1" dirty="0"/>
              <a:t/>
            </a:r>
            <a:br>
              <a:rPr lang="fr-FR" sz="1800" b="1" i="1" dirty="0"/>
            </a:br>
            <a:r>
              <a:rPr lang="fr-FR" sz="1800" b="1" i="1" dirty="0" smtClean="0"/>
              <a:t>                                                    </a:t>
            </a:r>
            <a:endParaRPr lang="fr-FR" sz="1800" dirty="0">
              <a:solidFill>
                <a:srgbClr val="C00000"/>
              </a:solidFill>
            </a:endParaRPr>
          </a:p>
        </p:txBody>
      </p:sp>
      <p:sp>
        <p:nvSpPr>
          <p:cNvPr id="3" name="Espace réservé du pied de page 2"/>
          <p:cNvSpPr>
            <a:spLocks noGrp="1"/>
          </p:cNvSpPr>
          <p:nvPr>
            <p:ph type="ftr" sz="quarter" idx="10"/>
          </p:nvPr>
        </p:nvSpPr>
        <p:spPr/>
        <p:txBody>
          <a:bodyPr/>
          <a:lstStyle/>
          <a:p>
            <a:r>
              <a:rPr lang="fr-FR" smtClean="0"/>
              <a:t>Interne</a:t>
            </a:r>
            <a:endParaRPr lang="fr-FR"/>
          </a:p>
        </p:txBody>
      </p:sp>
      <p:sp>
        <p:nvSpPr>
          <p:cNvPr id="4" name="Rectangle 3"/>
          <p:cNvSpPr/>
          <p:nvPr/>
        </p:nvSpPr>
        <p:spPr>
          <a:xfrm>
            <a:off x="2226955" y="317582"/>
            <a:ext cx="4560287" cy="461665"/>
          </a:xfrm>
          <a:prstGeom prst="rect">
            <a:avLst/>
          </a:prstGeom>
        </p:spPr>
        <p:txBody>
          <a:bodyPr wrap="none">
            <a:spAutoFit/>
          </a:bodyPr>
          <a:lstStyle/>
          <a:p>
            <a:r>
              <a:rPr lang="fr-FR" sz="2400" b="1" dirty="0">
                <a:solidFill>
                  <a:srgbClr val="C00000"/>
                </a:solidFill>
              </a:rPr>
              <a:t>LA VICTIME NE RESPIRE PAS</a:t>
            </a:r>
            <a:endParaRPr lang="fr-FR" sz="2400" dirty="0"/>
          </a:p>
        </p:txBody>
      </p:sp>
      <p:sp>
        <p:nvSpPr>
          <p:cNvPr id="5" name="Rectangle 4"/>
          <p:cNvSpPr/>
          <p:nvPr/>
        </p:nvSpPr>
        <p:spPr>
          <a:xfrm>
            <a:off x="2411760" y="5517232"/>
            <a:ext cx="6156176" cy="646331"/>
          </a:xfrm>
          <a:prstGeom prst="rect">
            <a:avLst/>
          </a:prstGeom>
        </p:spPr>
        <p:txBody>
          <a:bodyPr wrap="square">
            <a:spAutoFit/>
          </a:bodyPr>
          <a:lstStyle/>
          <a:p>
            <a:r>
              <a:rPr lang="fr-FR" dirty="0">
                <a:solidFill>
                  <a:srgbClr val="C00000"/>
                </a:solidFill>
              </a:rPr>
              <a:t>• </a:t>
            </a:r>
            <a:r>
              <a:rPr lang="fr-FR" b="1" u="sng" dirty="0">
                <a:solidFill>
                  <a:srgbClr val="C00000"/>
                </a:solidFill>
              </a:rPr>
              <a:t>L’arrêt de la respiration est le deuxième signe de l’ACR</a:t>
            </a:r>
            <a:r>
              <a:rPr lang="fr-FR" b="1" dirty="0">
                <a:solidFill>
                  <a:srgbClr val="C00000"/>
                </a:solidFill>
              </a:rPr>
              <a:t>.</a:t>
            </a:r>
            <a:endParaRPr lang="fr-FR" dirty="0"/>
          </a:p>
        </p:txBody>
      </p:sp>
    </p:spTree>
    <p:extLst>
      <p:ext uri="{BB962C8B-B14F-4D97-AF65-F5344CB8AC3E}">
        <p14:creationId xmlns:p14="http://schemas.microsoft.com/office/powerpoint/2010/main" val="370666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7103021" cy="490066"/>
          </a:xfrm>
        </p:spPr>
        <p:txBody>
          <a:bodyPr>
            <a:normAutofit fontScale="90000"/>
          </a:bodyPr>
          <a:lstStyle/>
          <a:p>
            <a:pPr algn="l"/>
            <a:r>
              <a:rPr lang="fr-FR" sz="2400" b="1" dirty="0" smtClean="0">
                <a:solidFill>
                  <a:srgbClr val="C00000"/>
                </a:solidFill>
              </a:rPr>
              <a:t>                                      INTERVENTION </a:t>
            </a:r>
            <a:r>
              <a:rPr lang="fr-FR" sz="2400" b="1" dirty="0">
                <a:solidFill>
                  <a:srgbClr val="C00000"/>
                </a:solidFill>
              </a:rPr>
              <a:t>RAPIDE</a:t>
            </a:r>
            <a:r>
              <a:rPr lang="fr-FR" dirty="0"/>
              <a:t/>
            </a:r>
            <a:br>
              <a:rPr lang="fr-FR" dirty="0"/>
            </a:br>
            <a:r>
              <a:rPr lang="fr-FR" dirty="0" smtClean="0"/>
              <a:t/>
            </a:r>
            <a:br>
              <a:rPr lang="fr-FR" dirty="0" smtClean="0"/>
            </a:br>
            <a:endParaRPr lang="fr-F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08920"/>
            <a:ext cx="57245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0"/>
          </p:nvPr>
        </p:nvSpPr>
        <p:spPr/>
        <p:txBody>
          <a:bodyPr/>
          <a:lstStyle/>
          <a:p>
            <a:r>
              <a:rPr lang="fr-FR" smtClean="0"/>
              <a:t>Interne</a:t>
            </a:r>
            <a:endParaRPr lang="fr-FR"/>
          </a:p>
        </p:txBody>
      </p:sp>
      <p:sp>
        <p:nvSpPr>
          <p:cNvPr id="4" name="Rectangle 3"/>
          <p:cNvSpPr/>
          <p:nvPr/>
        </p:nvSpPr>
        <p:spPr>
          <a:xfrm>
            <a:off x="814720" y="1484784"/>
            <a:ext cx="3587777" cy="523220"/>
          </a:xfrm>
          <a:prstGeom prst="rect">
            <a:avLst/>
          </a:prstGeom>
        </p:spPr>
        <p:txBody>
          <a:bodyPr wrap="none">
            <a:spAutoFit/>
          </a:bodyPr>
          <a:lstStyle/>
          <a:p>
            <a:pPr algn="ctr"/>
            <a:r>
              <a:rPr lang="fr-FR" sz="2800" b="1" dirty="0" smtClean="0">
                <a:solidFill>
                  <a:schemeClr val="bg2">
                    <a:lumMod val="75000"/>
                  </a:schemeClr>
                </a:solidFill>
              </a:rPr>
              <a:t>CHAINE </a:t>
            </a:r>
            <a:r>
              <a:rPr lang="fr-FR" sz="2800" b="1" dirty="0">
                <a:solidFill>
                  <a:schemeClr val="bg2">
                    <a:lumMod val="75000"/>
                  </a:schemeClr>
                </a:solidFill>
              </a:rPr>
              <a:t>DE SURVIE</a:t>
            </a:r>
          </a:p>
        </p:txBody>
      </p:sp>
    </p:spTree>
    <p:extLst>
      <p:ext uri="{BB962C8B-B14F-4D97-AF65-F5344CB8AC3E}">
        <p14:creationId xmlns:p14="http://schemas.microsoft.com/office/powerpoint/2010/main" val="203383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392" y="1628800"/>
            <a:ext cx="8229600" cy="2016224"/>
          </a:xfrm>
        </p:spPr>
        <p:txBody>
          <a:bodyPr>
            <a:normAutofit fontScale="90000"/>
          </a:bodyPr>
          <a:lstStyle/>
          <a:p>
            <a:pPr algn="ctr"/>
            <a:r>
              <a:rPr lang="fr-FR" sz="2800" dirty="0" smtClean="0"/>
              <a:t/>
            </a:r>
            <a:br>
              <a:rPr lang="fr-FR" sz="2800" dirty="0" smtClean="0"/>
            </a:br>
            <a:r>
              <a:rPr lang="fr-FR" sz="2800" dirty="0" smtClean="0"/>
              <a:t/>
            </a:r>
            <a:br>
              <a:rPr lang="fr-FR" sz="2800" dirty="0" smtClean="0"/>
            </a:br>
            <a:r>
              <a:rPr lang="fr-FR" sz="2800" dirty="0"/>
              <a:t/>
            </a:r>
            <a:br>
              <a:rPr lang="fr-FR" sz="2800" dirty="0"/>
            </a:br>
            <a:r>
              <a:rPr lang="fr-FR" sz="2800" b="1" dirty="0"/>
              <a:t>Sur le site le </a:t>
            </a:r>
            <a:r>
              <a:rPr lang="fr-FR" sz="2800" b="1" dirty="0" err="1"/>
              <a:t>N°interne</a:t>
            </a:r>
            <a:r>
              <a:rPr lang="fr-FR" sz="2800" b="1" dirty="0"/>
              <a:t> d’urgence est le 18 :</a:t>
            </a:r>
            <a:br>
              <a:rPr lang="fr-FR" sz="2800" b="1" dirty="0"/>
            </a:br>
            <a:r>
              <a:rPr lang="fr-FR" sz="2800" b="1" dirty="0"/>
              <a:t>Poste de sécurité (gardiens)</a:t>
            </a:r>
            <a:br>
              <a:rPr lang="fr-FR" sz="2800" b="1" dirty="0"/>
            </a:br>
            <a:r>
              <a:rPr lang="fr-FR" sz="2800" dirty="0"/>
              <a:t>Ils orientent les secours sur le lieu du </a:t>
            </a:r>
            <a:r>
              <a:rPr lang="fr-FR" sz="2800" dirty="0" smtClean="0"/>
              <a:t>sinistre</a:t>
            </a:r>
            <a:br>
              <a:rPr lang="fr-FR" sz="2800" dirty="0" smtClean="0"/>
            </a:br>
            <a:r>
              <a:rPr lang="fr-FR" sz="2800" dirty="0" smtClean="0"/>
              <a:t/>
            </a:r>
            <a:br>
              <a:rPr lang="fr-FR" sz="2800" dirty="0" smtClean="0"/>
            </a:br>
            <a:r>
              <a:rPr lang="fr-FR" sz="2800" dirty="0"/>
              <a:t/>
            </a:r>
            <a:br>
              <a:rPr lang="fr-FR" sz="2800" dirty="0"/>
            </a:br>
            <a:r>
              <a:rPr lang="fr-FR" sz="2800" dirty="0" smtClean="0"/>
              <a:t>                           </a:t>
            </a:r>
            <a:endParaRPr lang="fr-FR" sz="2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2885"/>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0"/>
          </p:nvPr>
        </p:nvSpPr>
        <p:spPr/>
        <p:txBody>
          <a:bodyPr/>
          <a:lstStyle/>
          <a:p>
            <a:r>
              <a:rPr lang="fr-FR" smtClean="0"/>
              <a:t>Interne</a:t>
            </a:r>
            <a:endParaRPr lang="fr-FR"/>
          </a:p>
        </p:txBody>
      </p:sp>
      <p:sp>
        <p:nvSpPr>
          <p:cNvPr id="4" name="Rectangle 3"/>
          <p:cNvSpPr/>
          <p:nvPr/>
        </p:nvSpPr>
        <p:spPr>
          <a:xfrm>
            <a:off x="3419872" y="317582"/>
            <a:ext cx="1500732" cy="461665"/>
          </a:xfrm>
          <a:prstGeom prst="rect">
            <a:avLst/>
          </a:prstGeom>
        </p:spPr>
        <p:txBody>
          <a:bodyPr wrap="none">
            <a:spAutoFit/>
          </a:bodyPr>
          <a:lstStyle/>
          <a:p>
            <a:r>
              <a:rPr lang="fr-FR" sz="2400" dirty="0"/>
              <a:t> </a:t>
            </a:r>
            <a:r>
              <a:rPr lang="fr-FR" sz="2400" b="1" dirty="0">
                <a:solidFill>
                  <a:srgbClr val="C00000"/>
                </a:solidFill>
              </a:rPr>
              <a:t>ALERTE</a:t>
            </a:r>
            <a:endParaRPr lang="fr-FR" sz="2400" dirty="0"/>
          </a:p>
        </p:txBody>
      </p:sp>
      <p:sp>
        <p:nvSpPr>
          <p:cNvPr id="5" name="Rectangle 4"/>
          <p:cNvSpPr/>
          <p:nvPr/>
        </p:nvSpPr>
        <p:spPr>
          <a:xfrm>
            <a:off x="2403503" y="4005064"/>
            <a:ext cx="4572000" cy="1985159"/>
          </a:xfrm>
          <a:prstGeom prst="rect">
            <a:avLst/>
          </a:prstGeom>
        </p:spPr>
        <p:txBody>
          <a:bodyPr>
            <a:spAutoFit/>
          </a:bodyPr>
          <a:lstStyle/>
          <a:p>
            <a:pPr algn="ctr"/>
            <a:r>
              <a:rPr lang="fr-FR" sz="2400" dirty="0"/>
              <a:t> </a:t>
            </a:r>
            <a:r>
              <a:rPr lang="fr-FR" sz="2400" b="1" u="sng" dirty="0">
                <a:solidFill>
                  <a:srgbClr val="C00000"/>
                </a:solidFill>
              </a:rPr>
              <a:t>Donner l’adresse suivante</a:t>
            </a:r>
            <a:r>
              <a:rPr lang="fr-FR" sz="2400" b="1" dirty="0">
                <a:solidFill>
                  <a:srgbClr val="C00000"/>
                </a:solidFill>
              </a:rPr>
              <a:t> :</a:t>
            </a:r>
            <a:r>
              <a:rPr lang="fr-FR" sz="2400" b="1" u="sng" dirty="0">
                <a:solidFill>
                  <a:srgbClr val="C00000"/>
                </a:solidFill>
              </a:rPr>
              <a:t/>
            </a:r>
            <a:br>
              <a:rPr lang="fr-FR" sz="2400" b="1" u="sng" dirty="0">
                <a:solidFill>
                  <a:srgbClr val="C00000"/>
                </a:solidFill>
              </a:rPr>
            </a:br>
            <a:endParaRPr lang="fr-FR" sz="2400" dirty="0" smtClean="0"/>
          </a:p>
          <a:p>
            <a:pPr algn="ctr"/>
            <a:r>
              <a:rPr lang="fr-FR" sz="2500" b="1" dirty="0">
                <a:solidFill>
                  <a:schemeClr val="bg2"/>
                </a:solidFill>
                <a:latin typeface="+mj-lt"/>
                <a:ea typeface="MS PGothic" pitchFamily="34" charset="-128"/>
                <a:cs typeface="+mj-cs"/>
              </a:rPr>
              <a:t>Crédit Agricole </a:t>
            </a:r>
          </a:p>
          <a:p>
            <a:pPr algn="ctr"/>
            <a:r>
              <a:rPr lang="fr-FR" sz="2500" b="1" dirty="0">
                <a:solidFill>
                  <a:schemeClr val="bg2"/>
                </a:solidFill>
                <a:latin typeface="+mj-lt"/>
                <a:ea typeface="MS PGothic" pitchFamily="34" charset="-128"/>
                <a:cs typeface="+mj-cs"/>
              </a:rPr>
              <a:t>50 avenue Jean-Jaurès</a:t>
            </a:r>
            <a:br>
              <a:rPr lang="fr-FR" sz="2500" b="1" dirty="0">
                <a:solidFill>
                  <a:schemeClr val="bg2"/>
                </a:solidFill>
                <a:latin typeface="+mj-lt"/>
                <a:ea typeface="MS PGothic" pitchFamily="34" charset="-128"/>
                <a:cs typeface="+mj-cs"/>
              </a:rPr>
            </a:br>
            <a:r>
              <a:rPr lang="fr-FR" sz="2500" b="1" dirty="0">
                <a:solidFill>
                  <a:schemeClr val="bg2"/>
                </a:solidFill>
                <a:latin typeface="+mj-lt"/>
                <a:ea typeface="MS PGothic" pitchFamily="34" charset="-128"/>
                <a:cs typeface="+mj-cs"/>
              </a:rPr>
              <a:t>92120 Montrouge</a:t>
            </a:r>
          </a:p>
        </p:txBody>
      </p:sp>
    </p:spTree>
    <p:extLst>
      <p:ext uri="{BB962C8B-B14F-4D97-AF65-F5344CB8AC3E}">
        <p14:creationId xmlns:p14="http://schemas.microsoft.com/office/powerpoint/2010/main" val="136925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31" y="1488367"/>
            <a:ext cx="8229600" cy="360040"/>
          </a:xfrm>
        </p:spPr>
        <p:txBody>
          <a:bodyPr>
            <a:normAutofit fontScale="90000"/>
          </a:bodyPr>
          <a:lstStyle/>
          <a:p>
            <a:pPr algn="l"/>
            <a:r>
              <a:rPr lang="fr-FR" sz="2400" dirty="0" smtClean="0"/>
              <a:t>(</a:t>
            </a:r>
            <a:r>
              <a:rPr lang="fr-FR" sz="2400" dirty="0"/>
              <a:t>En attendant le défibrillateur</a:t>
            </a:r>
            <a:r>
              <a:rPr lang="fr-FR" sz="2400" dirty="0" smtClean="0"/>
              <a:t>)</a:t>
            </a:r>
            <a:br>
              <a:rPr lang="fr-FR" sz="2400" dirty="0" smtClean="0"/>
            </a:br>
            <a:r>
              <a:rPr lang="fr-FR" sz="2400" dirty="0"/>
              <a:t/>
            </a:r>
            <a:br>
              <a:rPr lang="fr-FR" sz="2400" dirty="0"/>
            </a:br>
            <a:endParaRPr lang="fr-FR" sz="2400" dirty="0"/>
          </a:p>
        </p:txBody>
      </p:sp>
      <p:pic>
        <p:nvPicPr>
          <p:cNvPr id="1026" name="Picture 2" descr="http://www.fedecardio.org/1vie3gestes/sites/default/files/illustrations/gestes-mass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868" y="3178771"/>
            <a:ext cx="2828925" cy="3019425"/>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0"/>
          </p:nvPr>
        </p:nvSpPr>
        <p:spPr/>
        <p:txBody>
          <a:bodyPr/>
          <a:lstStyle/>
          <a:p>
            <a:r>
              <a:rPr lang="fr-FR" smtClean="0"/>
              <a:t>Interne</a:t>
            </a:r>
            <a:endParaRPr lang="fr-FR"/>
          </a:p>
        </p:txBody>
      </p:sp>
      <p:sp>
        <p:nvSpPr>
          <p:cNvPr id="4" name="Rectangle 3"/>
          <p:cNvSpPr/>
          <p:nvPr/>
        </p:nvSpPr>
        <p:spPr>
          <a:xfrm>
            <a:off x="3080445" y="188640"/>
            <a:ext cx="3435772" cy="430887"/>
          </a:xfrm>
          <a:prstGeom prst="rect">
            <a:avLst/>
          </a:prstGeom>
        </p:spPr>
        <p:txBody>
          <a:bodyPr wrap="square">
            <a:spAutoFit/>
          </a:bodyPr>
          <a:lstStyle/>
          <a:p>
            <a:r>
              <a:rPr lang="fr-FR" sz="2200" b="1" dirty="0" smtClean="0">
                <a:solidFill>
                  <a:srgbClr val="C00000"/>
                </a:solidFill>
              </a:rPr>
              <a:t>MASSAGE CARDIAQUE</a:t>
            </a:r>
            <a:endParaRPr lang="fr-FR" sz="2200" dirty="0"/>
          </a:p>
        </p:txBody>
      </p:sp>
      <p:sp>
        <p:nvSpPr>
          <p:cNvPr id="5" name="Rectangle 4"/>
          <p:cNvSpPr/>
          <p:nvPr/>
        </p:nvSpPr>
        <p:spPr>
          <a:xfrm>
            <a:off x="1305942" y="1821284"/>
            <a:ext cx="6624736" cy="1107996"/>
          </a:xfrm>
          <a:prstGeom prst="rect">
            <a:avLst/>
          </a:prstGeom>
        </p:spPr>
        <p:txBody>
          <a:bodyPr wrap="square">
            <a:spAutoFit/>
          </a:bodyPr>
          <a:lstStyle/>
          <a:p>
            <a:pPr algn="ctr"/>
            <a:r>
              <a:rPr lang="fr-FR" sz="2400" b="1" dirty="0">
                <a:solidFill>
                  <a:schemeClr val="bg2">
                    <a:lumMod val="75000"/>
                  </a:schemeClr>
                </a:solidFill>
              </a:rPr>
              <a:t>Milieu poitrine</a:t>
            </a:r>
            <a:r>
              <a:rPr lang="fr-FR" dirty="0"/>
              <a:t/>
            </a:r>
            <a:br>
              <a:rPr lang="fr-FR" dirty="0"/>
            </a:br>
            <a:r>
              <a:rPr lang="fr-FR" sz="2400" b="1" dirty="0">
                <a:solidFill>
                  <a:schemeClr val="bg2">
                    <a:lumMod val="75000"/>
                  </a:schemeClr>
                </a:solidFill>
              </a:rPr>
              <a:t>100 Massages/min</a:t>
            </a:r>
            <a:r>
              <a:rPr lang="fr-FR" dirty="0">
                <a:solidFill>
                  <a:schemeClr val="bg2">
                    <a:lumMod val="75000"/>
                  </a:schemeClr>
                </a:solidFill>
              </a:rPr>
              <a:t/>
            </a:r>
            <a:br>
              <a:rPr lang="fr-FR" dirty="0">
                <a:solidFill>
                  <a:schemeClr val="bg2">
                    <a:lumMod val="75000"/>
                  </a:schemeClr>
                </a:solidFill>
              </a:rPr>
            </a:br>
            <a:r>
              <a:rPr lang="fr-FR" dirty="0">
                <a:solidFill>
                  <a:schemeClr val="bg2">
                    <a:lumMod val="75000"/>
                  </a:schemeClr>
                </a:solidFill>
              </a:rPr>
              <a:t>(RCP pour les secouristes: (30 compressions + 2 insufflations)</a:t>
            </a:r>
          </a:p>
        </p:txBody>
      </p:sp>
    </p:spTree>
    <p:extLst>
      <p:ext uri="{BB962C8B-B14F-4D97-AF65-F5344CB8AC3E}">
        <p14:creationId xmlns:p14="http://schemas.microsoft.com/office/powerpoint/2010/main" val="340956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000" b="1" dirty="0">
                <a:solidFill>
                  <a:srgbClr val="C00000"/>
                </a:solidFill>
              </a:rPr>
              <a:t>LE FIBRILLATEUR SE COMPOSE DE </a:t>
            </a:r>
            <a:r>
              <a:rPr lang="fr-FR" sz="2000" b="1" dirty="0" smtClean="0">
                <a:solidFill>
                  <a:srgbClr val="C00000"/>
                </a:solidFill>
              </a:rPr>
              <a:t>DIFFERENTS ELEMENTS</a:t>
            </a:r>
            <a:endParaRPr lang="fr-FR" sz="2000" dirty="0">
              <a:solidFill>
                <a:srgbClr val="C00000"/>
              </a:solidFill>
            </a:endParaRPr>
          </a:p>
        </p:txBody>
      </p:sp>
      <p:sp>
        <p:nvSpPr>
          <p:cNvPr id="3" name="Espace réservé du contenu 2"/>
          <p:cNvSpPr>
            <a:spLocks noGrp="1"/>
          </p:cNvSpPr>
          <p:nvPr>
            <p:ph idx="1"/>
          </p:nvPr>
        </p:nvSpPr>
        <p:spPr/>
        <p:txBody>
          <a:bodyPr>
            <a:noAutofit/>
          </a:bodyPr>
          <a:lstStyle/>
          <a:p>
            <a:r>
              <a:rPr lang="fr-FR" sz="1800" dirty="0" smtClean="0"/>
              <a:t>Une </a:t>
            </a:r>
            <a:r>
              <a:rPr lang="fr-FR" sz="1800" dirty="0"/>
              <a:t>sacoche de transport</a:t>
            </a:r>
          </a:p>
          <a:p>
            <a:r>
              <a:rPr lang="fr-FR" sz="1800" dirty="0" smtClean="0"/>
              <a:t>Une </a:t>
            </a:r>
            <a:r>
              <a:rPr lang="fr-FR" sz="1800" dirty="0"/>
              <a:t>paire de ciseaux pour la découpe des vêtements qui </a:t>
            </a:r>
            <a:r>
              <a:rPr lang="fr-FR" sz="1800" dirty="0" smtClean="0"/>
              <a:t>pourraient gêner </a:t>
            </a:r>
            <a:r>
              <a:rPr lang="fr-FR" sz="1800" dirty="0"/>
              <a:t>la pose des électrodes</a:t>
            </a:r>
          </a:p>
          <a:p>
            <a:r>
              <a:rPr lang="fr-FR" sz="1800" dirty="0" smtClean="0"/>
              <a:t>Un </a:t>
            </a:r>
            <a:r>
              <a:rPr lang="fr-FR" sz="1800" dirty="0"/>
              <a:t>rasoir jetable pour retirer les poils sur les personnes à </a:t>
            </a:r>
            <a:r>
              <a:rPr lang="fr-FR" sz="1800" dirty="0" smtClean="0"/>
              <a:t>forte pilosité </a:t>
            </a:r>
            <a:r>
              <a:rPr lang="fr-FR" sz="1800" dirty="0"/>
              <a:t>et ainsi obtenir un meilleur contact entre la peau et l’électrode</a:t>
            </a:r>
          </a:p>
          <a:p>
            <a:r>
              <a:rPr lang="fr-FR" sz="1800" dirty="0" smtClean="0"/>
              <a:t>Serviettes </a:t>
            </a:r>
            <a:r>
              <a:rPr lang="fr-FR" sz="1800" dirty="0"/>
              <a:t>pour essuyer la poitrine d’une personne mouillée </a:t>
            </a:r>
            <a:r>
              <a:rPr lang="fr-FR" sz="1800" dirty="0" smtClean="0"/>
              <a:t>ou enlever </a:t>
            </a:r>
            <a:r>
              <a:rPr lang="fr-FR" sz="1800" dirty="0"/>
              <a:t>les poils rasés</a:t>
            </a:r>
          </a:p>
          <a:p>
            <a:r>
              <a:rPr lang="fr-FR" sz="1800" dirty="0" smtClean="0"/>
              <a:t>Électrodes </a:t>
            </a:r>
            <a:r>
              <a:rPr lang="fr-FR" sz="1800" dirty="0"/>
              <a:t>autocollantes ou pédiatriques servant à analyser </a:t>
            </a:r>
            <a:r>
              <a:rPr lang="fr-FR" sz="1800" dirty="0" smtClean="0"/>
              <a:t>le rythme </a:t>
            </a:r>
            <a:r>
              <a:rPr lang="fr-FR" sz="1800" dirty="0"/>
              <a:t>cardiaque ou à faire passer le </a:t>
            </a:r>
            <a:r>
              <a:rPr lang="fr-FR" sz="1800" dirty="0" smtClean="0"/>
              <a:t>choc</a:t>
            </a:r>
          </a:p>
          <a:p>
            <a:pPr marL="0" indent="0">
              <a:buNone/>
            </a:pPr>
            <a:endParaRPr lang="fr-FR" sz="1800" i="1" dirty="0"/>
          </a:p>
          <a:p>
            <a:r>
              <a:rPr lang="fr-FR" sz="1800" b="1" i="1" dirty="0"/>
              <a:t>Les réglages de l'appareil sont verrouillés, les seules </a:t>
            </a:r>
            <a:r>
              <a:rPr lang="fr-FR" sz="1800" b="1" i="1" dirty="0" smtClean="0"/>
              <a:t>actions possibles </a:t>
            </a:r>
            <a:r>
              <a:rPr lang="fr-FR" sz="1800" b="1" i="1" dirty="0"/>
              <a:t>sont l'allumer, l'éteindre. La décision d’envoyer le </a:t>
            </a:r>
            <a:r>
              <a:rPr lang="fr-FR" sz="1800" b="1" i="1" dirty="0" smtClean="0"/>
              <a:t>choc est </a:t>
            </a:r>
            <a:r>
              <a:rPr lang="fr-FR" sz="1800" b="1" i="1" dirty="0"/>
              <a:t>prise et est effectuée par l’appareil.</a:t>
            </a:r>
            <a:endParaRPr lang="fr-FR" sz="1800" dirty="0"/>
          </a:p>
        </p:txBody>
      </p:sp>
      <p:sp>
        <p:nvSpPr>
          <p:cNvPr id="4" name="Espace réservé du pied de page 3"/>
          <p:cNvSpPr>
            <a:spLocks noGrp="1"/>
          </p:cNvSpPr>
          <p:nvPr>
            <p:ph type="ftr" sz="quarter" idx="10"/>
          </p:nvPr>
        </p:nvSpPr>
        <p:spPr/>
        <p:txBody>
          <a:bodyPr/>
          <a:lstStyle/>
          <a:p>
            <a:r>
              <a:rPr lang="fr-FR" smtClean="0"/>
              <a:t>Interne</a:t>
            </a:r>
            <a:endParaRPr lang="fr-FR"/>
          </a:p>
        </p:txBody>
      </p:sp>
    </p:spTree>
    <p:extLst>
      <p:ext uri="{BB962C8B-B14F-4D97-AF65-F5344CB8AC3E}">
        <p14:creationId xmlns:p14="http://schemas.microsoft.com/office/powerpoint/2010/main" val="3899288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 val="PG"/>
</p:tagLst>
</file>

<file path=ppt/tags/tag2.xml><?xml version="1.0" encoding="utf-8"?>
<p:tagLst xmlns:a="http://schemas.openxmlformats.org/drawingml/2006/main" xmlns:r="http://schemas.openxmlformats.org/officeDocument/2006/relationships" xmlns:p="http://schemas.openxmlformats.org/presentationml/2006/main">
  <p:tag name="TAG" val="PG"/>
</p:tagLst>
</file>

<file path=ppt/tags/tag3.xml><?xml version="1.0" encoding="utf-8"?>
<p:tagLst xmlns:a="http://schemas.openxmlformats.org/drawingml/2006/main" xmlns:r="http://schemas.openxmlformats.org/officeDocument/2006/relationships" xmlns:p="http://schemas.openxmlformats.org/presentationml/2006/main">
  <p:tag name="TAG" val="PG"/>
</p:tagLst>
</file>

<file path=ppt/tags/tag4.xml><?xml version="1.0" encoding="utf-8"?>
<p:tagLst xmlns:a="http://schemas.openxmlformats.org/drawingml/2006/main" xmlns:r="http://schemas.openxmlformats.org/officeDocument/2006/relationships" xmlns:p="http://schemas.openxmlformats.org/presentationml/2006/main">
  <p:tag name="TAG" val="PG"/>
</p:tagLst>
</file>

<file path=ppt/tags/tag5.xml><?xml version="1.0" encoding="utf-8"?>
<p:tagLst xmlns:a="http://schemas.openxmlformats.org/drawingml/2006/main" xmlns:r="http://schemas.openxmlformats.org/officeDocument/2006/relationships" xmlns:p="http://schemas.openxmlformats.org/presentationml/2006/main">
  <p:tag name="TAG" val="PG"/>
</p:tagLst>
</file>

<file path=ppt/tags/tag6.xml><?xml version="1.0" encoding="utf-8"?>
<p:tagLst xmlns:a="http://schemas.openxmlformats.org/drawingml/2006/main" xmlns:r="http://schemas.openxmlformats.org/officeDocument/2006/relationships" xmlns:p="http://schemas.openxmlformats.org/presentationml/2006/main">
  <p:tag name="TAG" val="PG"/>
</p:tagLst>
</file>

<file path=ppt/tags/tag7.xml><?xml version="1.0" encoding="utf-8"?>
<p:tagLst xmlns:a="http://schemas.openxmlformats.org/drawingml/2006/main" xmlns:r="http://schemas.openxmlformats.org/officeDocument/2006/relationships" xmlns:p="http://schemas.openxmlformats.org/presentationml/2006/main">
  <p:tag name="TAG" val="PG"/>
</p:tagLst>
</file>

<file path=ppt/theme/theme1.xml><?xml version="1.0" encoding="utf-8"?>
<a:theme xmlns:a="http://schemas.openxmlformats.org/drawingml/2006/main" name="Template-EDCAM_v0.3">
  <a:themeElements>
    <a:clrScheme name="casa-Powerpoint-h 1">
      <a:dk1>
        <a:srgbClr val="000000"/>
      </a:dk1>
      <a:lt1>
        <a:srgbClr val="FFFFFF"/>
      </a:lt1>
      <a:dk2>
        <a:srgbClr val="000000"/>
      </a:dk2>
      <a:lt2>
        <a:srgbClr val="808080"/>
      </a:lt2>
      <a:accent1>
        <a:srgbClr val="72B633"/>
      </a:accent1>
      <a:accent2>
        <a:srgbClr val="149363"/>
      </a:accent2>
      <a:accent3>
        <a:srgbClr val="FFFFFF"/>
      </a:accent3>
      <a:accent4>
        <a:srgbClr val="000000"/>
      </a:accent4>
      <a:accent5>
        <a:srgbClr val="BCD7AD"/>
      </a:accent5>
      <a:accent6>
        <a:srgbClr val="118559"/>
      </a:accent6>
      <a:hlink>
        <a:srgbClr val="AACB2B"/>
      </a:hlink>
      <a:folHlink>
        <a:srgbClr val="007856"/>
      </a:folHlink>
    </a:clrScheme>
    <a:fontScheme name="casa-Powerpoint-h">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asa-Powerpoint-h 1">
        <a:dk1>
          <a:srgbClr val="000000"/>
        </a:dk1>
        <a:lt1>
          <a:srgbClr val="FFFFFF"/>
        </a:lt1>
        <a:dk2>
          <a:srgbClr val="000000"/>
        </a:dk2>
        <a:lt2>
          <a:srgbClr val="808080"/>
        </a:lt2>
        <a:accent1>
          <a:srgbClr val="72B633"/>
        </a:accent1>
        <a:accent2>
          <a:srgbClr val="149363"/>
        </a:accent2>
        <a:accent3>
          <a:srgbClr val="FFFFFF"/>
        </a:accent3>
        <a:accent4>
          <a:srgbClr val="000000"/>
        </a:accent4>
        <a:accent5>
          <a:srgbClr val="BCD7AD"/>
        </a:accent5>
        <a:accent6>
          <a:srgbClr val="118559"/>
        </a:accent6>
        <a:hlink>
          <a:srgbClr val="AACB2B"/>
        </a:hlink>
        <a:folHlink>
          <a:srgbClr val="00785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Modèle_CAsa - 2013</Template>
  <TotalTime>139</TotalTime>
  <Words>593</Words>
  <Application>Microsoft Office PowerPoint</Application>
  <PresentationFormat>Affichage à l'écran (4:3)</PresentationFormat>
  <Paragraphs>97</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Template-EDCAM_v0.3</vt:lpstr>
      <vt:lpstr>DEFIBRILLATEUR AUTOMATIQUE (DAE) </vt:lpstr>
      <vt:lpstr>    Parmi les détresses qui ne souffrent aucun retard dans la mise en œuvre des gestes de premiers secours, l’arrêt cardio-respiratoire (ACR) occupe la première place.   Cette constatation a entraîné l’étude et la réalisation de défibrillateurs semi-automatiques (DSA) et entièrement automatiques (DAE),capables de détecter un trouble du rythme (le plus souvent une fibrillation ventriculaire) ou un arrêt cardiaque et de délivrer un choc électrique externe capable de rétablir l’activité normale du cœur.   Depuis le 4 mai 2007, tout citoyen français est autorisé à utiliser un défibrillateur automatisé externe, un DEA, sans précisions concernant la formation initiale et/ou continue. Ils sont fréquents dans les lieux publics et dans les entreprises, d’où l’importance de savoir quand et comment les utiliser.</vt:lpstr>
      <vt:lpstr>RECONNAÎTRE UN ACR (Arrêt Cardio respiratoire)     INCONSCIENTE + NE RESPIRE PAS = ARRET CARDIO RESPIRATOIRE (ACR)</vt:lpstr>
      <vt:lpstr>                               Apprécier l’état de conscience  • Poser une question simple, par exemple : • - «Vous m’entendez ?» • - «Quel est votre nom ?» • Prendre sa main et lui demander : • - « Serrez-moi la main » • - « Ouvrez les yeux »  • La victime ne répond pas ou ne réagit pas : elle est inconsciente.                                    </vt:lpstr>
      <vt:lpstr>L’arrêt de la respiration  • S’assurer de l’absence de respiration  • Se pencher sur la victime, l’oreille et la joue du sauveteur au-dessus de sa bouche et de son nez.  - avec la joue : le flux d’air expiré par le nez et la bouche,  - avec l’oreille : les bruits normaux ou anormaux de la ventilation (sifflement, ronflement, gargouillement),  - avec les yeux : le soulèvement du ventre et/ou de la poitrine.  Cette recherche ne doit pas durer plus de 10 secondes.  • La poitrine ne se soulève pas, aucun bruit (attention aux râles qui ne sont pas une respiration) ou souffle de la victime non perçu : la victime ne respire pas.                                                      </vt:lpstr>
      <vt:lpstr>                                      INTERVENTION RAPIDE  </vt:lpstr>
      <vt:lpstr>   Sur le site le N°interne d’urgence est le 18 : Poste de sécurité (gardiens) Ils orientent les secours sur le lieu du sinistre                              </vt:lpstr>
      <vt:lpstr>(En attendant le défibrillateur)  </vt:lpstr>
      <vt:lpstr>LE FIBRILLATEUR SE COMPOSE DE DIFFERENTS ELEMENTS</vt:lpstr>
      <vt:lpstr>CONNECTER LES ÉLECTRODES À LA MACHINE  </vt:lpstr>
      <vt:lpstr>SORTIR les électrodes de leur emballage et les décoller</vt:lpstr>
      <vt:lpstr>Présentation PowerPoint</vt:lpstr>
      <vt:lpstr>Présentation PowerPoint</vt:lpstr>
      <vt:lpstr>MEMENTO</vt:lpstr>
      <vt:lpstr> Il est rassurant pour la personne utilisant un DEA de confier la décision de défibrillation à l’appareil, car envoyer un choc électrique à une personne n’en nécessitant pas, peut être dangereux pour le patient.    Par ailleurs, si l’intervenant met trop de temps à décider s’il faut envoyer un choc électrique, le temps perdu peut être fatal au patient.   Le défibrillateur automatique demande à l’intervenant de placer les électrodes sur la peau du patient, puis détecte ensuite grâce aux électrodes si le rythme cardiaque du patient est anormal et s’il faut délivrer un choc électrique pour relancer le cœur.   La décision de défibrillation est alors rapide et justifiée grâce à une analyse automatique et sûre.</vt:lpstr>
      <vt:lpstr>MESSAGE VOCAL</vt:lpstr>
      <vt:lpstr>MESSAGE VOCAL</vt:lpstr>
      <vt:lpstr>Présentation PowerPoint</vt:lpstr>
    </vt:vector>
  </TitlesOfParts>
  <Company>Crédit Agricole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DEFIBRILLATEUR AUTOMATIQUE (DAE) L’appareil permet d'analyser le rythme cardiaque du patient. Cette unité automatique va délivrer le choc elle-même.</dc:title>
  <dc:creator>BRIODIN Solenn</dc:creator>
  <cp:lastModifiedBy>MARIE Guillaume</cp:lastModifiedBy>
  <cp:revision>26</cp:revision>
  <dcterms:created xsi:type="dcterms:W3CDTF">2013-06-11T08:03:31Z</dcterms:created>
  <dcterms:modified xsi:type="dcterms:W3CDTF">2016-11-16T16:33:19Z</dcterms:modified>
</cp:coreProperties>
</file>